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60" r:id="rId2"/>
    <p:sldId id="314" r:id="rId3"/>
    <p:sldId id="316" r:id="rId4"/>
    <p:sldId id="317" r:id="rId5"/>
    <p:sldId id="284" r:id="rId6"/>
    <p:sldId id="285" r:id="rId7"/>
    <p:sldId id="290" r:id="rId8"/>
    <p:sldId id="319" r:id="rId9"/>
    <p:sldId id="315" r:id="rId10"/>
    <p:sldId id="318" r:id="rId11"/>
    <p:sldId id="278" r:id="rId12"/>
    <p:sldId id="320" r:id="rId13"/>
    <p:sldId id="310" r:id="rId14"/>
    <p:sldId id="311" r:id="rId15"/>
    <p:sldId id="263" r:id="rId16"/>
    <p:sldId id="273" r:id="rId17"/>
    <p:sldId id="276" r:id="rId18"/>
    <p:sldId id="308" r:id="rId19"/>
    <p:sldId id="313" r:id="rId20"/>
    <p:sldId id="312" r:id="rId21"/>
    <p:sldId id="321" r:id="rId22"/>
    <p:sldId id="266" r:id="rId23"/>
  </p:sldIdLst>
  <p:sldSz cx="12192000" cy="6858000"/>
  <p:notesSz cx="6858000" cy="9144000"/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EBF7"/>
    <a:srgbClr val="FFD966"/>
    <a:srgbClr val="595959"/>
    <a:srgbClr val="B4C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Stijl, gemiddeld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64" autoAdjust="0"/>
    <p:restoredTop sz="79319" autoAdjust="0"/>
  </p:normalViewPr>
  <p:slideViewPr>
    <p:cSldViewPr snapToGrid="0">
      <p:cViewPr varScale="1">
        <p:scale>
          <a:sx n="87" d="100"/>
          <a:sy n="87" d="100"/>
        </p:scale>
        <p:origin x="118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EAA2F9-BA0E-4BC5-A9BA-D4E8B17689FA}" type="datetimeFigureOut">
              <a:rPr lang="en-BE" smtClean="0"/>
              <a:t>14/06/2023</a:t>
            </a:fld>
            <a:endParaRPr lang="en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05EB53-BE62-411C-8B76-2CFB911E43D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61866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AEC industry is extremely decentralized compared to other industries</a:t>
            </a:r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05EB53-BE62-411C-8B76-2CFB911E43D1}" type="slidenum">
              <a:rPr lang="en-BE" smtClean="0"/>
              <a:t>5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931716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Information reuse requires a domain-agnostic approach</a:t>
            </a:r>
          </a:p>
          <a:p>
            <a:r>
              <a:rPr lang="en-US" dirty="0"/>
              <a:t>Don’t talk about “BIM” =&gt; your model is just one of potentially many useful datasets to address a problem</a:t>
            </a:r>
          </a:p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05EB53-BE62-411C-8B76-2CFB911E43D1}" type="slidenum">
              <a:rPr lang="en-BE" smtClean="0"/>
              <a:t>6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6591443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05EB53-BE62-411C-8B76-2CFB911E43D1}" type="slidenum">
              <a:rPr lang="en-BE" smtClean="0"/>
              <a:t>7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862882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05EB53-BE62-411C-8B76-2CFB911E43D1}" type="slidenum">
              <a:rPr lang="en-BE" smtClean="0"/>
              <a:t>8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2643649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Might seem a bit contradictory at first sight: can be everything, but connect with RDF. Separate between project data and metadata</a:t>
            </a:r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05EB53-BE62-411C-8B76-2CFB911E43D1}" type="slidenum">
              <a:rPr lang="en-BE" smtClean="0"/>
              <a:t>11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340367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Access with remote APIs: decouple storage from functionality / usage of open formats is recommended but cannot be enforced. The same holds for RDF, which can allow 5 star data but cannot be enforced in a general-purpose ecosystem</a:t>
            </a:r>
            <a:endParaRPr lang="en-BE" dirty="0"/>
          </a:p>
          <a:p>
            <a:endParaRPr lang="en-US" dirty="0"/>
          </a:p>
          <a:p>
            <a:r>
              <a:rPr lang="en-US" dirty="0"/>
              <a:t>Decentral authentication: even if you are not related to the “CDE” hosting the data you want to inspect, you still must be able to authenticate yourself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05EB53-BE62-411C-8B76-2CFB911E43D1}" type="slidenum">
              <a:rPr lang="en-BE" smtClean="0"/>
              <a:t>14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614889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E67A8C-F7B6-1A01-30C8-CACB84014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006E2F7-6CCC-360E-4A2F-B6F59B93B2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A37C17E-2768-D0B9-6C4D-B12CA300A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CEBBE84-F55A-24B7-70B2-DE62DFBAF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SSoLDAC2023 – Federated Knowledge Graphs</a:t>
            </a:r>
            <a:endParaRPr lang="en-BE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D382965-CF2E-D08C-AF52-2BF4FBB61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178F-781E-48AF-A498-CD13D88DCA0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562022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1AD003-DCF9-4063-E3AE-3ECF5A7BA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DF8185F-904F-3E84-D0CE-288401BD29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B41CAD0-7D71-0484-78BF-225CEBB73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B6D40AC-A44F-788B-EAA4-741884665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SSoLDAC2023 – Federated Knowledge Graphs</a:t>
            </a:r>
            <a:endParaRPr lang="en-BE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952A379-6992-60FC-9DB8-C6082591F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178F-781E-48AF-A498-CD13D88DCA0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949369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17F35121-9BAE-6122-865D-1A061F445F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E6C1DFC-98E5-3FC4-1E19-A580EE6ADD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F35AA30-08E7-F9AC-1C5F-A72350645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E1443A6-B06F-EF67-C3AF-C2E9D2167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SSoLDAC2023 – Federated Knowledge Graphs</a:t>
            </a:r>
            <a:endParaRPr lang="en-BE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B13EF23-1AC4-3000-80C9-723B834AB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178F-781E-48AF-A498-CD13D88DCA0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770808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866D61-4282-5BF4-D549-4B984A1E9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badi Extra Light" panose="020B0204020104020204" pitchFamily="34" charset="0"/>
              </a:defRPr>
            </a:lvl1pPr>
          </a:lstStyle>
          <a:p>
            <a:r>
              <a:rPr lang="nl-NL" dirty="0"/>
              <a:t>Klik om stijl te bewerken</a:t>
            </a:r>
            <a:endParaRPr lang="en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5F66D46-AE6D-1DE8-1FE4-625DEFBFD2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badi Extra Light" panose="020B0204020104020204" pitchFamily="34" charset="0"/>
              </a:defRPr>
            </a:lvl1pPr>
            <a:lvl2pPr>
              <a:defRPr>
                <a:latin typeface="Abadi Extra Light" panose="020B0204020104020204" pitchFamily="34" charset="0"/>
              </a:defRPr>
            </a:lvl2pPr>
            <a:lvl3pPr>
              <a:defRPr>
                <a:latin typeface="Abadi Extra Light" panose="020B0204020104020204" pitchFamily="34" charset="0"/>
              </a:defRPr>
            </a:lvl3pPr>
            <a:lvl4pPr>
              <a:defRPr>
                <a:latin typeface="Abadi Extra Light" panose="020B0204020104020204" pitchFamily="34" charset="0"/>
              </a:defRPr>
            </a:lvl4pPr>
            <a:lvl5pPr>
              <a:defRPr>
                <a:latin typeface="Abadi Extra Light" panose="020B0204020104020204" pitchFamily="34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337D82C-29FC-B9AA-9820-3CA3B82E0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F200AA-5346-BB9F-D084-FE64756D9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SSoLDAC2023 – Federated Knowledge Graphs</a:t>
            </a:r>
            <a:endParaRPr lang="en-BE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C8CB9EA-38E4-B277-403F-C91FDDB2A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178F-781E-48AF-A498-CD13D88DCA0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343035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97B629-AF73-A994-A055-C97AD72E2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dirty="0"/>
              <a:t>Klik om stijl te bewerken</a:t>
            </a:r>
            <a:endParaRPr lang="en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A822F9D-9A29-AB1B-8CE0-737536BFE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37165D7-6E1F-2CEE-2D95-36696B863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4C11EFC-991B-866B-0D62-16C89D48F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SSoLDAC2023 – Federated Knowledge Graphs</a:t>
            </a:r>
            <a:endParaRPr lang="en-BE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A53EE03-6623-83E8-8453-FEFBF6E96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178F-781E-48AF-A498-CD13D88DCA0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782031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361698-6794-C7F1-BD1C-272864110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E854145-1FB5-CCE6-061A-6FD0B2C1E7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D27B0B9-5616-72F7-E1B0-D330841205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8152474-2F7E-2BF0-9AAA-A31BDF93E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29607FB-2FBB-DB54-413E-F1CD7FF2E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SSoLDAC2023 – Federated Knowledge Graphs</a:t>
            </a:r>
            <a:endParaRPr lang="en-BE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0469A2C-E211-39FD-4FA1-B5F0CC307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178F-781E-48AF-A498-CD13D88DCA0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975193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6A1263-B553-91EF-3B1B-E19921224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C8BF423-4AEA-00B0-C544-7C65C6242B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4775512-7468-5A81-C6E7-0081EA2214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EA19C83-F488-DF2C-2D54-0001D60C06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450BC1D4-B081-0A58-BEF1-8C847E9180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E6330CB2-E889-7358-69AE-D6F1AFAE9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491A7AD7-BD80-FC48-A09A-697941A64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SSoLDAC2023 – Federated Knowledge Graphs</a:t>
            </a:r>
            <a:endParaRPr lang="en-BE" dirty="0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6F7924F1-40F8-433C-E4FA-5DF42544A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178F-781E-48AF-A498-CD13D88DCA0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227127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6ECC61-1E17-0AE8-EC3C-C305A460D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6B8E49B-D7C1-B879-7AAE-87F38E982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77A1FFA-2D32-425B-9716-41AF574A7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SSoLDAC2023 – Federated Knowledge Graphs</a:t>
            </a:r>
            <a:endParaRPr lang="en-B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C84266A-48F8-4D69-F7A3-9CB90EE34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178F-781E-48AF-A498-CD13D88DCA0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571217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13D6FD05-149E-48CB-3BFD-95F37EBDB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9A37E19F-72F9-2090-F01B-A5486619A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SSoLDAC2023 – Federated Knowledge Graphs</a:t>
            </a:r>
            <a:endParaRPr lang="en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B209861-5124-0A5B-CD57-AEACB6DDA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178F-781E-48AF-A498-CD13D88DCA0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273355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169024-E7AC-4E2F-8F30-E6A0F40A7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51C84A8-BFB4-0124-FB26-D3C777024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BC8315F-55F8-A3D4-18F1-26EF8F23E2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3DA99EF-65E8-3CC0-2AF7-EFDC89303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81E056F-6A66-93BF-33DC-472676798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SSoLDAC2023 – Federated Knowledge Graphs</a:t>
            </a:r>
            <a:endParaRPr lang="en-BE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D7E73D2-F8D4-4A51-AEDC-79EE4A8BB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178F-781E-48AF-A498-CD13D88DCA0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91434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46EAAC-6BD1-8883-77BB-4DDF91F9F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522F1B6B-E6AC-257D-AB5C-B4578BCFD4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3121470-3CEC-9130-7AD2-F39FF7E594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5A882F4-655A-CFE5-095A-E0B85B6DD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D35C10A-C5FD-71BC-271B-775DD9CB8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SSoLDAC2023 – Federated Knowledge Graphs</a:t>
            </a:r>
            <a:endParaRPr lang="en-BE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505CDEE-468C-6A4C-B20C-A3D291FE2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178F-781E-48AF-A498-CD13D88DCA0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872219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C0630EAC-F554-CF82-4FF8-FE5ABF5CB01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153934"/>
            <a:ext cx="12192000" cy="70658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>
              <a:solidFill>
                <a:schemeClr val="bg1"/>
              </a:solidFill>
            </a:endParaRPr>
          </a:p>
        </p:txBody>
      </p:sp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4A66D27-CACC-D2B5-ECE4-49F83AA5D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D76BA8E-A7AA-7D32-2CC2-F0B42E4379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597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0E4599D-9CB0-5E7E-22AE-63C9E4966B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67000" y="6356350"/>
            <a:ext cx="11887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BE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8348F07-E480-2811-06F9-381D4D50D7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5719" y="6356350"/>
            <a:ext cx="72168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SSoLDAC2023 – Federated Knowledge Graphs</a:t>
            </a:r>
            <a:endParaRPr lang="en-BE" dirty="0"/>
          </a:p>
          <a:p>
            <a:endParaRPr lang="en-BE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A50974E-4A7D-0611-B012-58B8CF190F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2553" y="6356350"/>
            <a:ext cx="655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086178F-781E-48AF-A498-CD13D88DCA0D}" type="slidenum">
              <a:rPr lang="en-BE" smtClean="0"/>
              <a:pPr/>
              <a:t>‹#›</a:t>
            </a:fld>
            <a:endParaRPr lang="en-BE"/>
          </a:p>
        </p:txBody>
      </p:sp>
      <p:pic>
        <p:nvPicPr>
          <p:cNvPr id="8" name="Afbeelding 7" descr="Afbeelding met tekst, Lettertype, schermopname, Graphics&#10;&#10;Automatisch gegenereerde beschrijving">
            <a:extLst>
              <a:ext uri="{FF2B5EF4-FFF2-40B4-BE49-F238E27FC236}">
                <a16:creationId xmlns:a16="http://schemas.microsoft.com/office/drawing/2014/main" id="{BD77C712-98FF-664D-08AA-639926F094D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0560"/>
            <a:ext cx="2468880" cy="696594"/>
          </a:xfrm>
          <a:prstGeom prst="rect">
            <a:avLst/>
          </a:prstGeom>
        </p:spPr>
      </p:pic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C2DD0767-3C3B-F062-07CF-3E87557B0A65}"/>
              </a:ext>
            </a:extLst>
          </p:cNvPr>
          <p:cNvCxnSpPr/>
          <p:nvPr userDrawn="1"/>
        </p:nvCxnSpPr>
        <p:spPr>
          <a:xfrm>
            <a:off x="0" y="6153934"/>
            <a:ext cx="12192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7582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badi Extra Light" panose="020B0204020104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badi Extra Light" panose="020B0204020104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badi Extra Light" panose="020B0204020104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badi Extra Light" panose="020B0204020104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badi Extra Light" panose="020B0204020104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badi Extra Light" panose="020B02040201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sv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SSoLDAC-2023/SS_Lectures/tree/main/Federated%20Datasets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buitenshuis, wolk, hemel, reizen&#10;&#10;Automatisch gegenereerde beschrijving">
            <a:extLst>
              <a:ext uri="{FF2B5EF4-FFF2-40B4-BE49-F238E27FC236}">
                <a16:creationId xmlns:a16="http://schemas.microsoft.com/office/drawing/2014/main" id="{2FDD65D2-2866-9750-D70E-082479B6296F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88" y="-717260"/>
            <a:ext cx="12201088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A00C6B5-C070-15E5-A614-3B1ABBC5D9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err="1"/>
              <a:t>SSoLDAC</a:t>
            </a:r>
            <a:r>
              <a:rPr lang="en-GB" dirty="0"/>
              <a:t> 2023</a:t>
            </a:r>
            <a:endParaRPr lang="en-BE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ECB78FA-D4AB-F222-9E44-401CF8252C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Federated Knowledge Graphs / CDEs</a:t>
            </a:r>
            <a:endParaRPr lang="en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23B5B0E-E160-AA7D-8335-FA1BBABBA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14</a:t>
            </a:r>
            <a:r>
              <a:rPr lang="en-BE" dirty="0"/>
              <a:t>/0</a:t>
            </a:r>
            <a:r>
              <a:rPr lang="en-GB" dirty="0"/>
              <a:t>6</a:t>
            </a:r>
            <a:r>
              <a:rPr lang="en-BE" dirty="0"/>
              <a:t>/2023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0D88BC7-5E59-6EFB-D0C3-D3067FD31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SSoLDAC2023 – Challenge Introduction Session</a:t>
            </a:r>
            <a:endParaRPr lang="en-BE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AC86BFC-B567-C249-5208-0CD4D080C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178F-781E-48AF-A498-CD13D88DCA0D}" type="slidenum">
              <a:rPr lang="en-BE" smtClean="0"/>
              <a:t>1</a:t>
            </a:fld>
            <a:endParaRPr lang="en-BE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2D5647C3-7BFF-809C-0A08-E24E9B050D22}"/>
              </a:ext>
            </a:extLst>
          </p:cNvPr>
          <p:cNvSpPr txBox="1"/>
          <p:nvPr/>
        </p:nvSpPr>
        <p:spPr>
          <a:xfrm>
            <a:off x="7301917" y="5465663"/>
            <a:ext cx="4899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GB" dirty="0">
              <a:latin typeface="Abadi Extra Light" panose="020B0604020202020204" pitchFamily="34" charset="0"/>
            </a:endParaRPr>
          </a:p>
          <a:p>
            <a:pPr algn="r"/>
            <a:r>
              <a:rPr lang="en-GB" dirty="0">
                <a:latin typeface="Abadi Extra Light" panose="020B0604020202020204" pitchFamily="34" charset="0"/>
              </a:rPr>
              <a:t>Jeroen Werbrouck</a:t>
            </a:r>
            <a:endParaRPr lang="en-BE" dirty="0">
              <a:latin typeface="Abadi Extra Light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3936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FB16C-8D74-2E9A-55DC-BFD84F70F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Multi-model </a:t>
            </a:r>
            <a:r>
              <a:rPr lang="en-US" dirty="0" err="1"/>
              <a:t>Linksets</a:t>
            </a:r>
            <a:endParaRPr lang="en-B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6A6634-2681-2AE8-215E-B98EE27EE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F2E55C-DADF-B51D-EA44-BAB9BA44C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SSoLDAC2023 – Federated Knowledge Graphs</a:t>
            </a:r>
            <a:endParaRPr lang="en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F9BE0-862D-3340-BE4F-3B529651E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178F-781E-48AF-A498-CD13D88DCA0D}" type="slidenum">
              <a:rPr lang="en-BE" smtClean="0"/>
              <a:t>10</a:t>
            </a:fld>
            <a:endParaRPr lang="en-B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9C2B18-1F57-8D55-C7BC-6E412F21F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2372" y="3476478"/>
            <a:ext cx="2384883" cy="16574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13A931-C3E3-B3A6-C6D7-100D798A8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918" y="3687852"/>
            <a:ext cx="2054772" cy="10508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C31B57D-3F8B-0929-7174-AEDB30F3C7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5305" y="3402669"/>
            <a:ext cx="1536265" cy="1805112"/>
          </a:xfrm>
          <a:prstGeom prst="rect">
            <a:avLst/>
          </a:prstGeom>
        </p:spPr>
      </p:pic>
      <p:pic>
        <p:nvPicPr>
          <p:cNvPr id="11" name="Picture 10" descr="A picture containing rain&#10;&#10;Description automatically generated">
            <a:extLst>
              <a:ext uri="{FF2B5EF4-FFF2-40B4-BE49-F238E27FC236}">
                <a16:creationId xmlns:a16="http://schemas.microsoft.com/office/drawing/2014/main" id="{9C444A2D-7879-D2FC-C24D-7D76ECEEED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6" t="6193" r="6306" b="5613"/>
          <a:stretch/>
        </p:blipFill>
        <p:spPr>
          <a:xfrm>
            <a:off x="7240132" y="3666545"/>
            <a:ext cx="2208552" cy="124844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F842D7D-0DFC-EF48-92D3-5201A55689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7247" y="3610731"/>
            <a:ext cx="2097977" cy="1336120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B6C49D11-36E1-EC02-5C36-FFC072F00421}"/>
              </a:ext>
            </a:extLst>
          </p:cNvPr>
          <p:cNvSpPr/>
          <p:nvPr/>
        </p:nvSpPr>
        <p:spPr>
          <a:xfrm>
            <a:off x="1583662" y="2411640"/>
            <a:ext cx="3452147" cy="1669143"/>
          </a:xfrm>
          <a:custGeom>
            <a:avLst/>
            <a:gdLst>
              <a:gd name="connsiteX0" fmla="*/ 186432 w 3452147"/>
              <a:gd name="connsiteY0" fmla="*/ 1669143 h 1669143"/>
              <a:gd name="connsiteX1" fmla="*/ 360604 w 3452147"/>
              <a:gd name="connsiteY1" fmla="*/ 769257 h 1669143"/>
              <a:gd name="connsiteX2" fmla="*/ 3452147 w 3452147"/>
              <a:gd name="connsiteY2" fmla="*/ 0 h 1669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52147" h="1669143">
                <a:moveTo>
                  <a:pt x="186432" y="1669143"/>
                </a:moveTo>
                <a:cubicBezTo>
                  <a:pt x="1375" y="1358295"/>
                  <a:pt x="-183682" y="1047447"/>
                  <a:pt x="360604" y="769257"/>
                </a:cubicBezTo>
                <a:cubicBezTo>
                  <a:pt x="904890" y="491067"/>
                  <a:pt x="2987690" y="111276"/>
                  <a:pt x="3452147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chemeClr val="tx1"/>
              </a:solidFill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6D8C7348-5682-7305-8F05-238AB2E15FBD}"/>
              </a:ext>
            </a:extLst>
          </p:cNvPr>
          <p:cNvSpPr/>
          <p:nvPr/>
        </p:nvSpPr>
        <p:spPr>
          <a:xfrm>
            <a:off x="2659706" y="2658382"/>
            <a:ext cx="2521785" cy="1872343"/>
          </a:xfrm>
          <a:custGeom>
            <a:avLst/>
            <a:gdLst>
              <a:gd name="connsiteX0" fmla="*/ 242502 w 2289017"/>
              <a:gd name="connsiteY0" fmla="*/ 1872343 h 1872343"/>
              <a:gd name="connsiteX1" fmla="*/ 184445 w 2289017"/>
              <a:gd name="connsiteY1" fmla="*/ 798286 h 1872343"/>
              <a:gd name="connsiteX2" fmla="*/ 2289017 w 2289017"/>
              <a:gd name="connsiteY2" fmla="*/ 0 h 1872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9017" h="1872343">
                <a:moveTo>
                  <a:pt x="242502" y="1872343"/>
                </a:moveTo>
                <a:cubicBezTo>
                  <a:pt x="42930" y="1491343"/>
                  <a:pt x="-156641" y="1110343"/>
                  <a:pt x="184445" y="798286"/>
                </a:cubicBezTo>
                <a:cubicBezTo>
                  <a:pt x="525531" y="486229"/>
                  <a:pt x="1407274" y="243114"/>
                  <a:pt x="2289017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3FDEFD-E893-E2C9-FC76-EE7F8926663A}"/>
              </a:ext>
            </a:extLst>
          </p:cNvPr>
          <p:cNvSpPr/>
          <p:nvPr/>
        </p:nvSpPr>
        <p:spPr>
          <a:xfrm>
            <a:off x="5413828" y="3610731"/>
            <a:ext cx="570691" cy="771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74F4D4C-3620-DB8D-C836-1FC681BC787A}"/>
              </a:ext>
            </a:extLst>
          </p:cNvPr>
          <p:cNvSpPr/>
          <p:nvPr/>
        </p:nvSpPr>
        <p:spPr>
          <a:xfrm>
            <a:off x="5585673" y="2658382"/>
            <a:ext cx="54381" cy="972457"/>
          </a:xfrm>
          <a:custGeom>
            <a:avLst/>
            <a:gdLst>
              <a:gd name="connsiteX0" fmla="*/ 59735 w 117793"/>
              <a:gd name="connsiteY0" fmla="*/ 899885 h 899885"/>
              <a:gd name="connsiteX1" fmla="*/ 1678 w 117793"/>
              <a:gd name="connsiteY1" fmla="*/ 478971 h 899885"/>
              <a:gd name="connsiteX2" fmla="*/ 117793 w 117793"/>
              <a:gd name="connsiteY2" fmla="*/ 0 h 899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7793" h="899885">
                <a:moveTo>
                  <a:pt x="59735" y="899885"/>
                </a:moveTo>
                <a:cubicBezTo>
                  <a:pt x="25868" y="764418"/>
                  <a:pt x="-7998" y="628952"/>
                  <a:pt x="1678" y="478971"/>
                </a:cubicBezTo>
                <a:cubicBezTo>
                  <a:pt x="11354" y="328990"/>
                  <a:pt x="64573" y="164495"/>
                  <a:pt x="117793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F9BD885-FBFA-8CC7-06A3-C9AC9134DB45}"/>
              </a:ext>
            </a:extLst>
          </p:cNvPr>
          <p:cNvSpPr/>
          <p:nvPr/>
        </p:nvSpPr>
        <p:spPr>
          <a:xfrm>
            <a:off x="7547428" y="4080783"/>
            <a:ext cx="362857" cy="44994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0626672-B427-5D33-D981-D2B6638A0E90}"/>
              </a:ext>
            </a:extLst>
          </p:cNvPr>
          <p:cNvSpPr/>
          <p:nvPr/>
        </p:nvSpPr>
        <p:spPr>
          <a:xfrm>
            <a:off x="7039428" y="2498725"/>
            <a:ext cx="721961" cy="1553029"/>
          </a:xfrm>
          <a:custGeom>
            <a:avLst/>
            <a:gdLst>
              <a:gd name="connsiteX0" fmla="*/ 711200 w 721961"/>
              <a:gd name="connsiteY0" fmla="*/ 1553029 h 1553029"/>
              <a:gd name="connsiteX1" fmla="*/ 624114 w 721961"/>
              <a:gd name="connsiteY1" fmla="*/ 696686 h 1553029"/>
              <a:gd name="connsiteX2" fmla="*/ 0 w 721961"/>
              <a:gd name="connsiteY2" fmla="*/ 0 h 1553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1961" h="1553029">
                <a:moveTo>
                  <a:pt x="711200" y="1553029"/>
                </a:moveTo>
                <a:cubicBezTo>
                  <a:pt x="726923" y="1254276"/>
                  <a:pt x="742647" y="955524"/>
                  <a:pt x="624114" y="696686"/>
                </a:cubicBezTo>
                <a:cubicBezTo>
                  <a:pt x="505581" y="437848"/>
                  <a:pt x="252790" y="218924"/>
                  <a:pt x="0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chemeClr val="tx1"/>
              </a:solidFill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DC04F39-5D2D-7AB9-A839-E2B622069371}"/>
              </a:ext>
            </a:extLst>
          </p:cNvPr>
          <p:cNvSpPr/>
          <p:nvPr/>
        </p:nvSpPr>
        <p:spPr>
          <a:xfrm>
            <a:off x="7039428" y="2295525"/>
            <a:ext cx="3381828" cy="1248229"/>
          </a:xfrm>
          <a:custGeom>
            <a:avLst/>
            <a:gdLst>
              <a:gd name="connsiteX0" fmla="*/ 0 w 3381828"/>
              <a:gd name="connsiteY0" fmla="*/ 0 h 1248229"/>
              <a:gd name="connsiteX1" fmla="*/ 2540000 w 3381828"/>
              <a:gd name="connsiteY1" fmla="*/ 319314 h 1248229"/>
              <a:gd name="connsiteX2" fmla="*/ 3381828 w 3381828"/>
              <a:gd name="connsiteY2" fmla="*/ 1248229 h 124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81828" h="1248229">
                <a:moveTo>
                  <a:pt x="0" y="0"/>
                </a:moveTo>
                <a:cubicBezTo>
                  <a:pt x="988181" y="55638"/>
                  <a:pt x="1976362" y="111276"/>
                  <a:pt x="2540000" y="319314"/>
                </a:cubicBezTo>
                <a:cubicBezTo>
                  <a:pt x="3103638" y="527352"/>
                  <a:pt x="3242733" y="887790"/>
                  <a:pt x="3381828" y="1248229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chemeClr val="tx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3D68451-D419-0017-458B-5CB6293FAE0A}"/>
              </a:ext>
            </a:extLst>
          </p:cNvPr>
          <p:cNvSpPr/>
          <p:nvPr/>
        </p:nvSpPr>
        <p:spPr>
          <a:xfrm>
            <a:off x="10276114" y="3543754"/>
            <a:ext cx="302546" cy="29028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A51360E-5212-3169-F22A-10DC043B3796}"/>
              </a:ext>
            </a:extLst>
          </p:cNvPr>
          <p:cNvSpPr/>
          <p:nvPr/>
        </p:nvSpPr>
        <p:spPr>
          <a:xfrm>
            <a:off x="4996692" y="2091343"/>
            <a:ext cx="2158853" cy="567039"/>
          </a:xfrm>
          <a:custGeom>
            <a:avLst/>
            <a:gdLst>
              <a:gd name="connsiteX0" fmla="*/ 0 w 2158853"/>
              <a:gd name="connsiteY0" fmla="*/ 94508 h 567039"/>
              <a:gd name="connsiteX1" fmla="*/ 94508 w 2158853"/>
              <a:gd name="connsiteY1" fmla="*/ 0 h 567039"/>
              <a:gd name="connsiteX2" fmla="*/ 692025 w 2158853"/>
              <a:gd name="connsiteY2" fmla="*/ 0 h 567039"/>
              <a:gd name="connsiteX3" fmla="*/ 1328939 w 2158853"/>
              <a:gd name="connsiteY3" fmla="*/ 0 h 567039"/>
              <a:gd name="connsiteX4" fmla="*/ 2064345 w 2158853"/>
              <a:gd name="connsiteY4" fmla="*/ 0 h 567039"/>
              <a:gd name="connsiteX5" fmla="*/ 2158853 w 2158853"/>
              <a:gd name="connsiteY5" fmla="*/ 94508 h 567039"/>
              <a:gd name="connsiteX6" fmla="*/ 2158853 w 2158853"/>
              <a:gd name="connsiteY6" fmla="*/ 472531 h 567039"/>
              <a:gd name="connsiteX7" fmla="*/ 2064345 w 2158853"/>
              <a:gd name="connsiteY7" fmla="*/ 567039 h 567039"/>
              <a:gd name="connsiteX8" fmla="*/ 1427431 w 2158853"/>
              <a:gd name="connsiteY8" fmla="*/ 567039 h 567039"/>
              <a:gd name="connsiteX9" fmla="*/ 731422 w 2158853"/>
              <a:gd name="connsiteY9" fmla="*/ 567039 h 567039"/>
              <a:gd name="connsiteX10" fmla="*/ 94508 w 2158853"/>
              <a:gd name="connsiteY10" fmla="*/ 567039 h 567039"/>
              <a:gd name="connsiteX11" fmla="*/ 0 w 2158853"/>
              <a:gd name="connsiteY11" fmla="*/ 472531 h 567039"/>
              <a:gd name="connsiteX12" fmla="*/ 0 w 2158853"/>
              <a:gd name="connsiteY12" fmla="*/ 94508 h 567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58853" h="567039" fill="none" extrusionOk="0">
                <a:moveTo>
                  <a:pt x="0" y="94508"/>
                </a:moveTo>
                <a:cubicBezTo>
                  <a:pt x="333" y="39165"/>
                  <a:pt x="49943" y="6097"/>
                  <a:pt x="94508" y="0"/>
                </a:cubicBezTo>
                <a:cubicBezTo>
                  <a:pt x="350379" y="-27188"/>
                  <a:pt x="395166" y="18658"/>
                  <a:pt x="692025" y="0"/>
                </a:cubicBezTo>
                <a:cubicBezTo>
                  <a:pt x="988884" y="-18658"/>
                  <a:pt x="1075326" y="-24015"/>
                  <a:pt x="1328939" y="0"/>
                </a:cubicBezTo>
                <a:cubicBezTo>
                  <a:pt x="1582552" y="24015"/>
                  <a:pt x="1821616" y="-12451"/>
                  <a:pt x="2064345" y="0"/>
                </a:cubicBezTo>
                <a:cubicBezTo>
                  <a:pt x="2112800" y="-4678"/>
                  <a:pt x="2156978" y="42863"/>
                  <a:pt x="2158853" y="94508"/>
                </a:cubicBezTo>
                <a:cubicBezTo>
                  <a:pt x="2154009" y="265882"/>
                  <a:pt x="2171415" y="371512"/>
                  <a:pt x="2158853" y="472531"/>
                </a:cubicBezTo>
                <a:cubicBezTo>
                  <a:pt x="2158891" y="521793"/>
                  <a:pt x="2113491" y="565581"/>
                  <a:pt x="2064345" y="567039"/>
                </a:cubicBezTo>
                <a:cubicBezTo>
                  <a:pt x="1836615" y="548443"/>
                  <a:pt x="1619708" y="544691"/>
                  <a:pt x="1427431" y="567039"/>
                </a:cubicBezTo>
                <a:cubicBezTo>
                  <a:pt x="1235154" y="589387"/>
                  <a:pt x="924140" y="553956"/>
                  <a:pt x="731422" y="567039"/>
                </a:cubicBezTo>
                <a:cubicBezTo>
                  <a:pt x="538704" y="580122"/>
                  <a:pt x="376785" y="597393"/>
                  <a:pt x="94508" y="567039"/>
                </a:cubicBezTo>
                <a:cubicBezTo>
                  <a:pt x="39799" y="574498"/>
                  <a:pt x="3506" y="519523"/>
                  <a:pt x="0" y="472531"/>
                </a:cubicBezTo>
                <a:cubicBezTo>
                  <a:pt x="18730" y="354327"/>
                  <a:pt x="-5309" y="242809"/>
                  <a:pt x="0" y="94508"/>
                </a:cubicBezTo>
                <a:close/>
              </a:path>
              <a:path w="2158853" h="567039" stroke="0" extrusionOk="0">
                <a:moveTo>
                  <a:pt x="0" y="94508"/>
                </a:moveTo>
                <a:cubicBezTo>
                  <a:pt x="-11707" y="44451"/>
                  <a:pt x="35181" y="7628"/>
                  <a:pt x="94508" y="0"/>
                </a:cubicBezTo>
                <a:cubicBezTo>
                  <a:pt x="288240" y="-16439"/>
                  <a:pt x="637294" y="22674"/>
                  <a:pt x="790517" y="0"/>
                </a:cubicBezTo>
                <a:cubicBezTo>
                  <a:pt x="943740" y="-22674"/>
                  <a:pt x="1171234" y="-29074"/>
                  <a:pt x="1388034" y="0"/>
                </a:cubicBezTo>
                <a:cubicBezTo>
                  <a:pt x="1604834" y="29074"/>
                  <a:pt x="1832686" y="-19337"/>
                  <a:pt x="2064345" y="0"/>
                </a:cubicBezTo>
                <a:cubicBezTo>
                  <a:pt x="2109853" y="2213"/>
                  <a:pt x="2156208" y="42238"/>
                  <a:pt x="2158853" y="94508"/>
                </a:cubicBezTo>
                <a:cubicBezTo>
                  <a:pt x="2166026" y="202399"/>
                  <a:pt x="2163856" y="394428"/>
                  <a:pt x="2158853" y="472531"/>
                </a:cubicBezTo>
                <a:cubicBezTo>
                  <a:pt x="2154714" y="522689"/>
                  <a:pt x="2126699" y="570332"/>
                  <a:pt x="2064345" y="567039"/>
                </a:cubicBezTo>
                <a:cubicBezTo>
                  <a:pt x="1824424" y="583537"/>
                  <a:pt x="1635428" y="540460"/>
                  <a:pt x="1466828" y="567039"/>
                </a:cubicBezTo>
                <a:cubicBezTo>
                  <a:pt x="1298228" y="593618"/>
                  <a:pt x="1059895" y="566065"/>
                  <a:pt x="790517" y="567039"/>
                </a:cubicBezTo>
                <a:cubicBezTo>
                  <a:pt x="521139" y="568013"/>
                  <a:pt x="308185" y="601783"/>
                  <a:pt x="94508" y="567039"/>
                </a:cubicBezTo>
                <a:cubicBezTo>
                  <a:pt x="49059" y="566890"/>
                  <a:pt x="4703" y="515587"/>
                  <a:pt x="0" y="472531"/>
                </a:cubicBezTo>
                <a:cubicBezTo>
                  <a:pt x="-3804" y="375158"/>
                  <a:pt x="-11862" y="233181"/>
                  <a:pt x="0" y="94508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58990705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he Hand Extrablack" panose="03070A02030502020204" pitchFamily="66" charset="0"/>
              </a:rPr>
              <a:t>Linkset</a:t>
            </a:r>
            <a:r>
              <a:rPr lang="en-US" sz="2800" dirty="0">
                <a:solidFill>
                  <a:schemeClr val="tx1"/>
                </a:solidFill>
                <a:latin typeface="The Hand Extrablack" panose="03070A02030502020204" pitchFamily="66" charset="0"/>
              </a:rPr>
              <a:t> / Concept</a:t>
            </a:r>
            <a:endParaRPr lang="en-BE" sz="2800" dirty="0">
              <a:solidFill>
                <a:schemeClr val="tx1"/>
              </a:solidFill>
              <a:latin typeface="The Hand Extrablack" panose="03070A020305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8662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60E90-B883-6834-EC47-AA4452660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federated multi-model</a:t>
            </a:r>
            <a:endParaRPr lang="en-B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D04034-443F-B6C7-3339-375E53C1D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AF0306-C247-FE36-0C29-934C1A3C7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SSoLDAC2023 – Challenge Introduction Session</a:t>
            </a:r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0F702-2099-EE2F-4D46-73724764B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178F-781E-48AF-A498-CD13D88DCA0D}" type="slidenum">
              <a:rPr lang="en-BE" smtClean="0"/>
              <a:t>11</a:t>
            </a:fld>
            <a:endParaRPr lang="en-BE"/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E1CB2555-10C9-20A4-CA06-09EEF518C0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478658" cy="4059786"/>
          </a:xfrm>
        </p:spPr>
        <p:txBody>
          <a:bodyPr>
            <a:normAutofit/>
          </a:bodyPr>
          <a:lstStyle/>
          <a:p>
            <a:r>
              <a:rPr lang="en-GB" dirty="0"/>
              <a:t>Anyone can say Anything about Anything (AAA)</a:t>
            </a:r>
          </a:p>
          <a:p>
            <a:pPr marL="457200" lvl="1" indent="0">
              <a:buNone/>
            </a:pPr>
            <a:r>
              <a:rPr lang="en-GB" dirty="0"/>
              <a:t>(… but of course you don’t need to believe it)</a:t>
            </a:r>
          </a:p>
          <a:p>
            <a:pPr marL="457200" lvl="1" indent="0">
              <a:buNone/>
            </a:pPr>
            <a:endParaRPr lang="en-GB" dirty="0"/>
          </a:p>
          <a:p>
            <a:r>
              <a:rPr lang="en-GB" dirty="0"/>
              <a:t>You cannot enforce datatypes/ontologies/…</a:t>
            </a:r>
          </a:p>
          <a:p>
            <a:endParaRPr lang="en-GB" dirty="0"/>
          </a:p>
          <a:p>
            <a:r>
              <a:rPr lang="en-GB" dirty="0"/>
              <a:t>… but you can connect them on a metadata level </a:t>
            </a:r>
            <a:r>
              <a:rPr lang="en-GB" b="1" dirty="0"/>
              <a:t>using RDF</a:t>
            </a:r>
            <a:r>
              <a:rPr lang="en-GB" dirty="0"/>
              <a:t>…</a:t>
            </a:r>
          </a:p>
          <a:p>
            <a:endParaRPr lang="en-GB" dirty="0"/>
          </a:p>
          <a:p>
            <a:r>
              <a:rPr lang="en-GB" dirty="0"/>
              <a:t>… which is based on URIs and thus allows you to go web-wide / federated</a:t>
            </a:r>
          </a:p>
        </p:txBody>
      </p:sp>
    </p:spTree>
    <p:extLst>
      <p:ext uri="{BB962C8B-B14F-4D97-AF65-F5344CB8AC3E}">
        <p14:creationId xmlns:p14="http://schemas.microsoft.com/office/powerpoint/2010/main" val="17951433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60E90-B883-6834-EC47-AA4452660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federated multi-model</a:t>
            </a:r>
            <a:endParaRPr lang="en-B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D04034-443F-B6C7-3339-375E53C1D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AF0306-C247-FE36-0C29-934C1A3C7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SSoLDAC2023 – Challenge Introduction Session</a:t>
            </a:r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0F702-2099-EE2F-4D46-73724764B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178F-781E-48AF-A498-CD13D88DCA0D}" type="slidenum">
              <a:rPr lang="en-BE" smtClean="0"/>
              <a:t>12</a:t>
            </a:fld>
            <a:endParaRPr lang="en-BE"/>
          </a:p>
        </p:txBody>
      </p:sp>
      <p:pic>
        <p:nvPicPr>
          <p:cNvPr id="8" name="Picture 7" descr="A picture containing text, screenshot, computer icon, software&#10;&#10;Description automatically generated">
            <a:extLst>
              <a:ext uri="{FF2B5EF4-FFF2-40B4-BE49-F238E27FC236}">
                <a16:creationId xmlns:a16="http://schemas.microsoft.com/office/drawing/2014/main" id="{44BE9D03-7774-0155-10AB-0C43D9BBE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758" y="1135409"/>
            <a:ext cx="7717241" cy="43806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B83BE42-8498-1428-C248-D4322BBCFF74}"/>
              </a:ext>
            </a:extLst>
          </p:cNvPr>
          <p:cNvSpPr txBox="1"/>
          <p:nvPr/>
        </p:nvSpPr>
        <p:spPr>
          <a:xfrm>
            <a:off x="6086476" y="5751548"/>
            <a:ext cx="6105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BE" dirty="0">
                <a:latin typeface="Abadi Extra Light" panose="020B0204020104020204" pitchFamily="34" charset="0"/>
              </a:rPr>
              <a:t>https://5stardata.info/en/</a:t>
            </a:r>
          </a:p>
        </p:txBody>
      </p:sp>
    </p:spTree>
    <p:extLst>
      <p:ext uri="{BB962C8B-B14F-4D97-AF65-F5344CB8AC3E}">
        <p14:creationId xmlns:p14="http://schemas.microsoft.com/office/powerpoint/2010/main" val="20708352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D93AD-9458-7F25-4EE2-B9A19B866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Federated Querying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DDDA9-C323-80EA-E3DB-00C5D4600E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 data is spread over the Web, it needs to be </a:t>
            </a:r>
            <a:r>
              <a:rPr lang="en-US" b="1" dirty="0"/>
              <a:t>aggregated</a:t>
            </a:r>
            <a:r>
              <a:rPr lang="en-US" dirty="0"/>
              <a:t> at some point</a:t>
            </a:r>
          </a:p>
          <a:p>
            <a:pPr lvl="1"/>
            <a:endParaRPr lang="en-US" dirty="0"/>
          </a:p>
          <a:p>
            <a:r>
              <a:rPr lang="en-US" dirty="0"/>
              <a:t>Strategies: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SPARQL service federation: include external services in your query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Aggregate &amp; Query client-side (e.g. </a:t>
            </a:r>
            <a:r>
              <a:rPr lang="en-US" dirty="0" err="1"/>
              <a:t>Comunica</a:t>
            </a:r>
            <a:r>
              <a:rPr lang="en-US" dirty="0"/>
              <a:t>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Link-traversal: Discover information on-the-go by following URLs</a:t>
            </a:r>
            <a:endParaRPr lang="en-B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B66665-4266-5EA2-2A17-C47DD61E9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70A4AD-EC41-0F39-EDD3-5E59DEE7F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SSoLDAC2023 – Federated Knowledge Graphs</a:t>
            </a:r>
            <a:endParaRPr lang="en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1A1583-5913-88BB-4828-97154E97A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178F-781E-48AF-A498-CD13D88DCA0D}" type="slidenum">
              <a:rPr lang="en-BE" smtClean="0"/>
              <a:t>13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7689354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91FE9-8EAF-B2B0-4A27-A28C4C68B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Federated, Heterogeneous CDE?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8F44C-BDE8-A6A8-1BCE-CEC54C703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201400" cy="4059786"/>
          </a:xfrm>
        </p:spPr>
        <p:txBody>
          <a:bodyPr>
            <a:normAutofit/>
          </a:bodyPr>
          <a:lstStyle/>
          <a:p>
            <a:r>
              <a:rPr lang="en-US" dirty="0"/>
              <a:t>Decentral storage         Store data where you want, access with remote API</a:t>
            </a:r>
          </a:p>
          <a:p>
            <a:endParaRPr lang="en-US" dirty="0"/>
          </a:p>
          <a:p>
            <a:r>
              <a:rPr lang="en-US" dirty="0"/>
              <a:t>Decentral authentication	        Use Web-wide, </a:t>
            </a:r>
            <a:r>
              <a:rPr lang="en-US" dirty="0" err="1"/>
              <a:t>standardised</a:t>
            </a:r>
            <a:r>
              <a:rPr lang="en-US" dirty="0"/>
              <a:t> AUTH protocols</a:t>
            </a:r>
          </a:p>
          <a:p>
            <a:endParaRPr lang="en-US" dirty="0"/>
          </a:p>
          <a:p>
            <a:r>
              <a:rPr lang="en-US" dirty="0"/>
              <a:t>Aggregation-based	   Use metadata to discover relevant datasets</a:t>
            </a:r>
          </a:p>
          <a:p>
            <a:endParaRPr lang="en-US" dirty="0"/>
          </a:p>
          <a:p>
            <a:r>
              <a:rPr lang="en-US" dirty="0"/>
              <a:t>(Heterogeneous         Use metadata to align heterogeneous datasets)</a:t>
            </a:r>
          </a:p>
          <a:p>
            <a:endParaRPr lang="en-B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7A57F-CEFA-DB38-3DB6-97C80DEB9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65FDDC-7C50-F9E7-ABEC-B9A59DC8E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SSoLDAC2023 – Federated Knowledge Graphs</a:t>
            </a:r>
            <a:endParaRPr lang="en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AA8C4B-62AB-88C4-CCBE-5A783B5B5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178F-781E-48AF-A498-CD13D88DCA0D}" type="slidenum">
              <a:rPr lang="en-BE" smtClean="0"/>
              <a:t>14</a:t>
            </a:fld>
            <a:endParaRPr lang="en-BE"/>
          </a:p>
        </p:txBody>
      </p:sp>
      <p:sp>
        <p:nvSpPr>
          <p:cNvPr id="7" name="Pijl: rechts 9">
            <a:extLst>
              <a:ext uri="{FF2B5EF4-FFF2-40B4-BE49-F238E27FC236}">
                <a16:creationId xmlns:a16="http://schemas.microsoft.com/office/drawing/2014/main" id="{462B12A4-5569-20CA-52CA-306E662F8D56}"/>
              </a:ext>
            </a:extLst>
          </p:cNvPr>
          <p:cNvSpPr/>
          <p:nvPr/>
        </p:nvSpPr>
        <p:spPr>
          <a:xfrm>
            <a:off x="3779516" y="1962246"/>
            <a:ext cx="462281" cy="185472"/>
          </a:xfrm>
          <a:custGeom>
            <a:avLst/>
            <a:gdLst>
              <a:gd name="connsiteX0" fmla="*/ 0 w 462281"/>
              <a:gd name="connsiteY0" fmla="*/ 46368 h 185472"/>
              <a:gd name="connsiteX1" fmla="*/ 369545 w 462281"/>
              <a:gd name="connsiteY1" fmla="*/ 46368 h 185472"/>
              <a:gd name="connsiteX2" fmla="*/ 369545 w 462281"/>
              <a:gd name="connsiteY2" fmla="*/ 0 h 185472"/>
              <a:gd name="connsiteX3" fmla="*/ 462281 w 462281"/>
              <a:gd name="connsiteY3" fmla="*/ 92736 h 185472"/>
              <a:gd name="connsiteX4" fmla="*/ 369545 w 462281"/>
              <a:gd name="connsiteY4" fmla="*/ 185472 h 185472"/>
              <a:gd name="connsiteX5" fmla="*/ 369545 w 462281"/>
              <a:gd name="connsiteY5" fmla="*/ 139104 h 185472"/>
              <a:gd name="connsiteX6" fmla="*/ 0 w 462281"/>
              <a:gd name="connsiteY6" fmla="*/ 139104 h 185472"/>
              <a:gd name="connsiteX7" fmla="*/ 0 w 462281"/>
              <a:gd name="connsiteY7" fmla="*/ 46368 h 185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2281" h="185472" fill="none" extrusionOk="0">
                <a:moveTo>
                  <a:pt x="0" y="46368"/>
                </a:moveTo>
                <a:cubicBezTo>
                  <a:pt x="125145" y="9687"/>
                  <a:pt x="254654" y="55599"/>
                  <a:pt x="369545" y="46368"/>
                </a:cubicBezTo>
                <a:cubicBezTo>
                  <a:pt x="369300" y="35670"/>
                  <a:pt x="374445" y="13839"/>
                  <a:pt x="369545" y="0"/>
                </a:cubicBezTo>
                <a:cubicBezTo>
                  <a:pt x="406143" y="15320"/>
                  <a:pt x="441621" y="73212"/>
                  <a:pt x="462281" y="92736"/>
                </a:cubicBezTo>
                <a:cubicBezTo>
                  <a:pt x="437575" y="118949"/>
                  <a:pt x="393358" y="157174"/>
                  <a:pt x="369545" y="185472"/>
                </a:cubicBezTo>
                <a:cubicBezTo>
                  <a:pt x="369126" y="172089"/>
                  <a:pt x="370868" y="148592"/>
                  <a:pt x="369545" y="139104"/>
                </a:cubicBezTo>
                <a:cubicBezTo>
                  <a:pt x="186599" y="148189"/>
                  <a:pt x="130782" y="115364"/>
                  <a:pt x="0" y="139104"/>
                </a:cubicBezTo>
                <a:cubicBezTo>
                  <a:pt x="-3259" y="117145"/>
                  <a:pt x="3131" y="65731"/>
                  <a:pt x="0" y="46368"/>
                </a:cubicBezTo>
                <a:close/>
              </a:path>
              <a:path w="462281" h="185472" stroke="0" extrusionOk="0">
                <a:moveTo>
                  <a:pt x="0" y="46368"/>
                </a:moveTo>
                <a:cubicBezTo>
                  <a:pt x="181399" y="4643"/>
                  <a:pt x="230046" y="63573"/>
                  <a:pt x="369545" y="46368"/>
                </a:cubicBezTo>
                <a:cubicBezTo>
                  <a:pt x="367842" y="27875"/>
                  <a:pt x="370078" y="10834"/>
                  <a:pt x="369545" y="0"/>
                </a:cubicBezTo>
                <a:cubicBezTo>
                  <a:pt x="414866" y="29410"/>
                  <a:pt x="415153" y="48267"/>
                  <a:pt x="462281" y="92736"/>
                </a:cubicBezTo>
                <a:cubicBezTo>
                  <a:pt x="420761" y="143603"/>
                  <a:pt x="385460" y="149118"/>
                  <a:pt x="369545" y="185472"/>
                </a:cubicBezTo>
                <a:cubicBezTo>
                  <a:pt x="365368" y="172005"/>
                  <a:pt x="372111" y="150767"/>
                  <a:pt x="369545" y="139104"/>
                </a:cubicBezTo>
                <a:cubicBezTo>
                  <a:pt x="209115" y="179343"/>
                  <a:pt x="172075" y="112921"/>
                  <a:pt x="0" y="139104"/>
                </a:cubicBezTo>
                <a:cubicBezTo>
                  <a:pt x="-462" y="95982"/>
                  <a:pt x="3311" y="64940"/>
                  <a:pt x="0" y="46368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31712464">
                  <a:prstGeom prst="rightArrow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" name="Pijl: rechts 9">
            <a:extLst>
              <a:ext uri="{FF2B5EF4-FFF2-40B4-BE49-F238E27FC236}">
                <a16:creationId xmlns:a16="http://schemas.microsoft.com/office/drawing/2014/main" id="{B1540F2D-62CF-A920-CB6D-24976D6DCBBB}"/>
              </a:ext>
            </a:extLst>
          </p:cNvPr>
          <p:cNvSpPr/>
          <p:nvPr/>
        </p:nvSpPr>
        <p:spPr>
          <a:xfrm>
            <a:off x="4726936" y="2981187"/>
            <a:ext cx="462281" cy="185472"/>
          </a:xfrm>
          <a:custGeom>
            <a:avLst/>
            <a:gdLst>
              <a:gd name="connsiteX0" fmla="*/ 0 w 462281"/>
              <a:gd name="connsiteY0" fmla="*/ 46368 h 185472"/>
              <a:gd name="connsiteX1" fmla="*/ 369545 w 462281"/>
              <a:gd name="connsiteY1" fmla="*/ 46368 h 185472"/>
              <a:gd name="connsiteX2" fmla="*/ 369545 w 462281"/>
              <a:gd name="connsiteY2" fmla="*/ 0 h 185472"/>
              <a:gd name="connsiteX3" fmla="*/ 462281 w 462281"/>
              <a:gd name="connsiteY3" fmla="*/ 92736 h 185472"/>
              <a:gd name="connsiteX4" fmla="*/ 369545 w 462281"/>
              <a:gd name="connsiteY4" fmla="*/ 185472 h 185472"/>
              <a:gd name="connsiteX5" fmla="*/ 369545 w 462281"/>
              <a:gd name="connsiteY5" fmla="*/ 139104 h 185472"/>
              <a:gd name="connsiteX6" fmla="*/ 0 w 462281"/>
              <a:gd name="connsiteY6" fmla="*/ 139104 h 185472"/>
              <a:gd name="connsiteX7" fmla="*/ 0 w 462281"/>
              <a:gd name="connsiteY7" fmla="*/ 46368 h 185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2281" h="185472" fill="none" extrusionOk="0">
                <a:moveTo>
                  <a:pt x="0" y="46368"/>
                </a:moveTo>
                <a:cubicBezTo>
                  <a:pt x="125145" y="9687"/>
                  <a:pt x="254654" y="55599"/>
                  <a:pt x="369545" y="46368"/>
                </a:cubicBezTo>
                <a:cubicBezTo>
                  <a:pt x="369300" y="35670"/>
                  <a:pt x="374445" y="13839"/>
                  <a:pt x="369545" y="0"/>
                </a:cubicBezTo>
                <a:cubicBezTo>
                  <a:pt x="406143" y="15320"/>
                  <a:pt x="441621" y="73212"/>
                  <a:pt x="462281" y="92736"/>
                </a:cubicBezTo>
                <a:cubicBezTo>
                  <a:pt x="437575" y="118949"/>
                  <a:pt x="393358" y="157174"/>
                  <a:pt x="369545" y="185472"/>
                </a:cubicBezTo>
                <a:cubicBezTo>
                  <a:pt x="369126" y="172089"/>
                  <a:pt x="370868" y="148592"/>
                  <a:pt x="369545" y="139104"/>
                </a:cubicBezTo>
                <a:cubicBezTo>
                  <a:pt x="186599" y="148189"/>
                  <a:pt x="130782" y="115364"/>
                  <a:pt x="0" y="139104"/>
                </a:cubicBezTo>
                <a:cubicBezTo>
                  <a:pt x="-3259" y="117145"/>
                  <a:pt x="3131" y="65731"/>
                  <a:pt x="0" y="46368"/>
                </a:cubicBezTo>
                <a:close/>
              </a:path>
              <a:path w="462281" h="185472" stroke="0" extrusionOk="0">
                <a:moveTo>
                  <a:pt x="0" y="46368"/>
                </a:moveTo>
                <a:cubicBezTo>
                  <a:pt x="181399" y="4643"/>
                  <a:pt x="230046" y="63573"/>
                  <a:pt x="369545" y="46368"/>
                </a:cubicBezTo>
                <a:cubicBezTo>
                  <a:pt x="367842" y="27875"/>
                  <a:pt x="370078" y="10834"/>
                  <a:pt x="369545" y="0"/>
                </a:cubicBezTo>
                <a:cubicBezTo>
                  <a:pt x="414866" y="29410"/>
                  <a:pt x="415153" y="48267"/>
                  <a:pt x="462281" y="92736"/>
                </a:cubicBezTo>
                <a:cubicBezTo>
                  <a:pt x="420761" y="143603"/>
                  <a:pt x="385460" y="149118"/>
                  <a:pt x="369545" y="185472"/>
                </a:cubicBezTo>
                <a:cubicBezTo>
                  <a:pt x="365368" y="172005"/>
                  <a:pt x="372111" y="150767"/>
                  <a:pt x="369545" y="139104"/>
                </a:cubicBezTo>
                <a:cubicBezTo>
                  <a:pt x="209115" y="179343"/>
                  <a:pt x="172075" y="112921"/>
                  <a:pt x="0" y="139104"/>
                </a:cubicBezTo>
                <a:cubicBezTo>
                  <a:pt x="-462" y="95982"/>
                  <a:pt x="3311" y="64940"/>
                  <a:pt x="0" y="46368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31712464">
                  <a:prstGeom prst="rightArrow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" name="Pijl: rechts 9">
            <a:extLst>
              <a:ext uri="{FF2B5EF4-FFF2-40B4-BE49-F238E27FC236}">
                <a16:creationId xmlns:a16="http://schemas.microsoft.com/office/drawing/2014/main" id="{48B2F688-07CB-B8D1-8EBB-5CA497672038}"/>
              </a:ext>
            </a:extLst>
          </p:cNvPr>
          <p:cNvSpPr/>
          <p:nvPr/>
        </p:nvSpPr>
        <p:spPr>
          <a:xfrm>
            <a:off x="4150356" y="4008841"/>
            <a:ext cx="462281" cy="185472"/>
          </a:xfrm>
          <a:custGeom>
            <a:avLst/>
            <a:gdLst>
              <a:gd name="connsiteX0" fmla="*/ 0 w 462281"/>
              <a:gd name="connsiteY0" fmla="*/ 46368 h 185472"/>
              <a:gd name="connsiteX1" fmla="*/ 369545 w 462281"/>
              <a:gd name="connsiteY1" fmla="*/ 46368 h 185472"/>
              <a:gd name="connsiteX2" fmla="*/ 369545 w 462281"/>
              <a:gd name="connsiteY2" fmla="*/ 0 h 185472"/>
              <a:gd name="connsiteX3" fmla="*/ 462281 w 462281"/>
              <a:gd name="connsiteY3" fmla="*/ 92736 h 185472"/>
              <a:gd name="connsiteX4" fmla="*/ 369545 w 462281"/>
              <a:gd name="connsiteY4" fmla="*/ 185472 h 185472"/>
              <a:gd name="connsiteX5" fmla="*/ 369545 w 462281"/>
              <a:gd name="connsiteY5" fmla="*/ 139104 h 185472"/>
              <a:gd name="connsiteX6" fmla="*/ 0 w 462281"/>
              <a:gd name="connsiteY6" fmla="*/ 139104 h 185472"/>
              <a:gd name="connsiteX7" fmla="*/ 0 w 462281"/>
              <a:gd name="connsiteY7" fmla="*/ 46368 h 185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2281" h="185472" fill="none" extrusionOk="0">
                <a:moveTo>
                  <a:pt x="0" y="46368"/>
                </a:moveTo>
                <a:cubicBezTo>
                  <a:pt x="125145" y="9687"/>
                  <a:pt x="254654" y="55599"/>
                  <a:pt x="369545" y="46368"/>
                </a:cubicBezTo>
                <a:cubicBezTo>
                  <a:pt x="369300" y="35670"/>
                  <a:pt x="374445" y="13839"/>
                  <a:pt x="369545" y="0"/>
                </a:cubicBezTo>
                <a:cubicBezTo>
                  <a:pt x="406143" y="15320"/>
                  <a:pt x="441621" y="73212"/>
                  <a:pt x="462281" y="92736"/>
                </a:cubicBezTo>
                <a:cubicBezTo>
                  <a:pt x="437575" y="118949"/>
                  <a:pt x="393358" y="157174"/>
                  <a:pt x="369545" y="185472"/>
                </a:cubicBezTo>
                <a:cubicBezTo>
                  <a:pt x="369126" y="172089"/>
                  <a:pt x="370868" y="148592"/>
                  <a:pt x="369545" y="139104"/>
                </a:cubicBezTo>
                <a:cubicBezTo>
                  <a:pt x="186599" y="148189"/>
                  <a:pt x="130782" y="115364"/>
                  <a:pt x="0" y="139104"/>
                </a:cubicBezTo>
                <a:cubicBezTo>
                  <a:pt x="-3259" y="117145"/>
                  <a:pt x="3131" y="65731"/>
                  <a:pt x="0" y="46368"/>
                </a:cubicBezTo>
                <a:close/>
              </a:path>
              <a:path w="462281" h="185472" stroke="0" extrusionOk="0">
                <a:moveTo>
                  <a:pt x="0" y="46368"/>
                </a:moveTo>
                <a:cubicBezTo>
                  <a:pt x="181399" y="4643"/>
                  <a:pt x="230046" y="63573"/>
                  <a:pt x="369545" y="46368"/>
                </a:cubicBezTo>
                <a:cubicBezTo>
                  <a:pt x="367842" y="27875"/>
                  <a:pt x="370078" y="10834"/>
                  <a:pt x="369545" y="0"/>
                </a:cubicBezTo>
                <a:cubicBezTo>
                  <a:pt x="414866" y="29410"/>
                  <a:pt x="415153" y="48267"/>
                  <a:pt x="462281" y="92736"/>
                </a:cubicBezTo>
                <a:cubicBezTo>
                  <a:pt x="420761" y="143603"/>
                  <a:pt x="385460" y="149118"/>
                  <a:pt x="369545" y="185472"/>
                </a:cubicBezTo>
                <a:cubicBezTo>
                  <a:pt x="365368" y="172005"/>
                  <a:pt x="372111" y="150767"/>
                  <a:pt x="369545" y="139104"/>
                </a:cubicBezTo>
                <a:cubicBezTo>
                  <a:pt x="209115" y="179343"/>
                  <a:pt x="172075" y="112921"/>
                  <a:pt x="0" y="139104"/>
                </a:cubicBezTo>
                <a:cubicBezTo>
                  <a:pt x="-462" y="95982"/>
                  <a:pt x="3311" y="64940"/>
                  <a:pt x="0" y="46368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31712464">
                  <a:prstGeom prst="rightArrow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" name="Pijl: rechts 9">
            <a:extLst>
              <a:ext uri="{FF2B5EF4-FFF2-40B4-BE49-F238E27FC236}">
                <a16:creationId xmlns:a16="http://schemas.microsoft.com/office/drawing/2014/main" id="{28FAB14D-634E-2435-3390-3448998C2760}"/>
              </a:ext>
            </a:extLst>
          </p:cNvPr>
          <p:cNvSpPr/>
          <p:nvPr/>
        </p:nvSpPr>
        <p:spPr>
          <a:xfrm>
            <a:off x="3650334" y="5039224"/>
            <a:ext cx="462281" cy="185472"/>
          </a:xfrm>
          <a:custGeom>
            <a:avLst/>
            <a:gdLst>
              <a:gd name="connsiteX0" fmla="*/ 0 w 462281"/>
              <a:gd name="connsiteY0" fmla="*/ 46368 h 185472"/>
              <a:gd name="connsiteX1" fmla="*/ 369545 w 462281"/>
              <a:gd name="connsiteY1" fmla="*/ 46368 h 185472"/>
              <a:gd name="connsiteX2" fmla="*/ 369545 w 462281"/>
              <a:gd name="connsiteY2" fmla="*/ 0 h 185472"/>
              <a:gd name="connsiteX3" fmla="*/ 462281 w 462281"/>
              <a:gd name="connsiteY3" fmla="*/ 92736 h 185472"/>
              <a:gd name="connsiteX4" fmla="*/ 369545 w 462281"/>
              <a:gd name="connsiteY4" fmla="*/ 185472 h 185472"/>
              <a:gd name="connsiteX5" fmla="*/ 369545 w 462281"/>
              <a:gd name="connsiteY5" fmla="*/ 139104 h 185472"/>
              <a:gd name="connsiteX6" fmla="*/ 0 w 462281"/>
              <a:gd name="connsiteY6" fmla="*/ 139104 h 185472"/>
              <a:gd name="connsiteX7" fmla="*/ 0 w 462281"/>
              <a:gd name="connsiteY7" fmla="*/ 46368 h 185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2281" h="185472" fill="none" extrusionOk="0">
                <a:moveTo>
                  <a:pt x="0" y="46368"/>
                </a:moveTo>
                <a:cubicBezTo>
                  <a:pt x="125145" y="9687"/>
                  <a:pt x="254654" y="55599"/>
                  <a:pt x="369545" y="46368"/>
                </a:cubicBezTo>
                <a:cubicBezTo>
                  <a:pt x="369300" y="35670"/>
                  <a:pt x="374445" y="13839"/>
                  <a:pt x="369545" y="0"/>
                </a:cubicBezTo>
                <a:cubicBezTo>
                  <a:pt x="406143" y="15320"/>
                  <a:pt x="441621" y="73212"/>
                  <a:pt x="462281" y="92736"/>
                </a:cubicBezTo>
                <a:cubicBezTo>
                  <a:pt x="437575" y="118949"/>
                  <a:pt x="393358" y="157174"/>
                  <a:pt x="369545" y="185472"/>
                </a:cubicBezTo>
                <a:cubicBezTo>
                  <a:pt x="369126" y="172089"/>
                  <a:pt x="370868" y="148592"/>
                  <a:pt x="369545" y="139104"/>
                </a:cubicBezTo>
                <a:cubicBezTo>
                  <a:pt x="186599" y="148189"/>
                  <a:pt x="130782" y="115364"/>
                  <a:pt x="0" y="139104"/>
                </a:cubicBezTo>
                <a:cubicBezTo>
                  <a:pt x="-3259" y="117145"/>
                  <a:pt x="3131" y="65731"/>
                  <a:pt x="0" y="46368"/>
                </a:cubicBezTo>
                <a:close/>
              </a:path>
              <a:path w="462281" h="185472" stroke="0" extrusionOk="0">
                <a:moveTo>
                  <a:pt x="0" y="46368"/>
                </a:moveTo>
                <a:cubicBezTo>
                  <a:pt x="181399" y="4643"/>
                  <a:pt x="230046" y="63573"/>
                  <a:pt x="369545" y="46368"/>
                </a:cubicBezTo>
                <a:cubicBezTo>
                  <a:pt x="367842" y="27875"/>
                  <a:pt x="370078" y="10834"/>
                  <a:pt x="369545" y="0"/>
                </a:cubicBezTo>
                <a:cubicBezTo>
                  <a:pt x="414866" y="29410"/>
                  <a:pt x="415153" y="48267"/>
                  <a:pt x="462281" y="92736"/>
                </a:cubicBezTo>
                <a:cubicBezTo>
                  <a:pt x="420761" y="143603"/>
                  <a:pt x="385460" y="149118"/>
                  <a:pt x="369545" y="185472"/>
                </a:cubicBezTo>
                <a:cubicBezTo>
                  <a:pt x="365368" y="172005"/>
                  <a:pt x="372111" y="150767"/>
                  <a:pt x="369545" y="139104"/>
                </a:cubicBezTo>
                <a:cubicBezTo>
                  <a:pt x="209115" y="179343"/>
                  <a:pt x="172075" y="112921"/>
                  <a:pt x="0" y="139104"/>
                </a:cubicBezTo>
                <a:cubicBezTo>
                  <a:pt x="-462" y="95982"/>
                  <a:pt x="3311" y="64940"/>
                  <a:pt x="0" y="46368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31712464">
                  <a:prstGeom prst="rightArrow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0640703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buitenshuis, wolk, hemel, reizen&#10;&#10;Automatisch gegenereerde beschrijving">
            <a:extLst>
              <a:ext uri="{FF2B5EF4-FFF2-40B4-BE49-F238E27FC236}">
                <a16:creationId xmlns:a16="http://schemas.microsoft.com/office/drawing/2014/main" id="{2FDD65D2-2866-9750-D70E-082479B6296F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88" y="-71726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A00C6B5-C070-15E5-A614-3B1ABBC5D9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9088" y="1122363"/>
            <a:ext cx="12192000" cy="2387600"/>
          </a:xfrm>
        </p:spPr>
        <p:txBody>
          <a:bodyPr/>
          <a:lstStyle/>
          <a:p>
            <a:r>
              <a:rPr lang="en-GB" dirty="0"/>
              <a:t>PART II: Technology Identification</a:t>
            </a:r>
            <a:endParaRPr lang="en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23B5B0E-E160-AA7D-8335-FA1BBABBA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BE"/>
              <a:t>22/05/2023</a:t>
            </a:r>
            <a:endParaRPr lang="en-BE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0D88BC7-5E59-6EFB-D0C3-D3067FD31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SSoLDAC2023 – Challenge Introduction Session</a:t>
            </a:r>
            <a:endParaRPr lang="en-BE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AC86BFC-B567-C249-5208-0CD4D080C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178F-781E-48AF-A498-CD13D88DCA0D}" type="slidenum">
              <a:rPr lang="en-BE" smtClean="0"/>
              <a:t>15</a:t>
            </a:fld>
            <a:endParaRPr lang="en-BE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75BD2E07-12AD-2F5D-382C-59B087583C61}"/>
              </a:ext>
            </a:extLst>
          </p:cNvPr>
          <p:cNvSpPr txBox="1"/>
          <p:nvPr/>
        </p:nvSpPr>
        <p:spPr>
          <a:xfrm>
            <a:off x="125834" y="5735637"/>
            <a:ext cx="5209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Hand-out link: </a:t>
            </a:r>
            <a:endParaRPr lang="en-BE" i="1" dirty="0"/>
          </a:p>
        </p:txBody>
      </p:sp>
    </p:spTree>
    <p:extLst>
      <p:ext uri="{BB962C8B-B14F-4D97-AF65-F5344CB8AC3E}">
        <p14:creationId xmlns:p14="http://schemas.microsoft.com/office/powerpoint/2010/main" val="26791295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DCA6F0-E8B9-AD87-60B5-882C369F9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Guidelines: FAIR-principles</a:t>
            </a:r>
            <a:endParaRPr lang="en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7115E55-21F7-DFAD-3870-6656D6D4D3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613" y="1825625"/>
            <a:ext cx="2781376" cy="2234647"/>
          </a:xfrm>
        </p:spPr>
        <p:txBody>
          <a:bodyPr/>
          <a:lstStyle/>
          <a:p>
            <a:r>
              <a:rPr lang="en-GB" dirty="0"/>
              <a:t>Findable</a:t>
            </a:r>
          </a:p>
          <a:p>
            <a:r>
              <a:rPr lang="en-GB" dirty="0"/>
              <a:t>Accessible</a:t>
            </a:r>
          </a:p>
          <a:p>
            <a:r>
              <a:rPr lang="en-GB" dirty="0"/>
              <a:t>Interoperable</a:t>
            </a:r>
          </a:p>
          <a:p>
            <a:r>
              <a:rPr lang="en-GB" dirty="0"/>
              <a:t>Reusable</a:t>
            </a:r>
          </a:p>
          <a:p>
            <a:endParaRPr lang="en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3BC0854-F929-F59E-F326-945E1631F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F658EEE-97D1-2C01-DEE1-BEDC80C17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SSoLDAC2023 – Challenge Introduction Session</a:t>
            </a:r>
            <a:endParaRPr lang="en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A52AB1A-6E95-6BDC-7314-5B8E96236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178F-781E-48AF-A498-CD13D88DCA0D}" type="slidenum">
              <a:rPr lang="en-BE" smtClean="0"/>
              <a:t>16</a:t>
            </a:fld>
            <a:endParaRPr lang="en-BE"/>
          </a:p>
        </p:txBody>
      </p:sp>
      <p:sp>
        <p:nvSpPr>
          <p:cNvPr id="7" name="Vierkante haak rechts 6">
            <a:extLst>
              <a:ext uri="{FF2B5EF4-FFF2-40B4-BE49-F238E27FC236}">
                <a16:creationId xmlns:a16="http://schemas.microsoft.com/office/drawing/2014/main" id="{2CCD04EE-1716-EF5F-FB47-566AD2E5A8E6}"/>
              </a:ext>
            </a:extLst>
          </p:cNvPr>
          <p:cNvSpPr/>
          <p:nvPr/>
        </p:nvSpPr>
        <p:spPr>
          <a:xfrm>
            <a:off x="3196205" y="1788871"/>
            <a:ext cx="293615" cy="2008144"/>
          </a:xfrm>
          <a:custGeom>
            <a:avLst/>
            <a:gdLst>
              <a:gd name="connsiteX0" fmla="*/ 0 w 293615"/>
              <a:gd name="connsiteY0" fmla="*/ 0 h 2008144"/>
              <a:gd name="connsiteX1" fmla="*/ 293615 w 293615"/>
              <a:gd name="connsiteY1" fmla="*/ 24467 h 2008144"/>
              <a:gd name="connsiteX2" fmla="*/ 293615 w 293615"/>
              <a:gd name="connsiteY2" fmla="*/ 553454 h 2008144"/>
              <a:gd name="connsiteX3" fmla="*/ 293615 w 293615"/>
              <a:gd name="connsiteY3" fmla="*/ 1062848 h 2008144"/>
              <a:gd name="connsiteX4" fmla="*/ 293615 w 293615"/>
              <a:gd name="connsiteY4" fmla="*/ 1513467 h 2008144"/>
              <a:gd name="connsiteX5" fmla="*/ 293615 w 293615"/>
              <a:gd name="connsiteY5" fmla="*/ 1983677 h 2008144"/>
              <a:gd name="connsiteX6" fmla="*/ 0 w 293615"/>
              <a:gd name="connsiteY6" fmla="*/ 2008144 h 2008144"/>
              <a:gd name="connsiteX7" fmla="*/ 0 w 293615"/>
              <a:gd name="connsiteY7" fmla="*/ 1506108 h 2008144"/>
              <a:gd name="connsiteX8" fmla="*/ 0 w 293615"/>
              <a:gd name="connsiteY8" fmla="*/ 1064316 h 2008144"/>
              <a:gd name="connsiteX9" fmla="*/ 0 w 293615"/>
              <a:gd name="connsiteY9" fmla="*/ 542199 h 2008144"/>
              <a:gd name="connsiteX10" fmla="*/ 0 w 293615"/>
              <a:gd name="connsiteY10" fmla="*/ 0 h 2008144"/>
              <a:gd name="connsiteX0" fmla="*/ 0 w 293615"/>
              <a:gd name="connsiteY0" fmla="*/ 0 h 2008144"/>
              <a:gd name="connsiteX1" fmla="*/ 293615 w 293615"/>
              <a:gd name="connsiteY1" fmla="*/ 24467 h 2008144"/>
              <a:gd name="connsiteX2" fmla="*/ 293615 w 293615"/>
              <a:gd name="connsiteY2" fmla="*/ 494677 h 2008144"/>
              <a:gd name="connsiteX3" fmla="*/ 293615 w 293615"/>
              <a:gd name="connsiteY3" fmla="*/ 984480 h 2008144"/>
              <a:gd name="connsiteX4" fmla="*/ 293615 w 293615"/>
              <a:gd name="connsiteY4" fmla="*/ 1435098 h 2008144"/>
              <a:gd name="connsiteX5" fmla="*/ 293615 w 293615"/>
              <a:gd name="connsiteY5" fmla="*/ 1983677 h 2008144"/>
              <a:gd name="connsiteX6" fmla="*/ 0 w 293615"/>
              <a:gd name="connsiteY6" fmla="*/ 2008144 h 2008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3615" h="2008144" stroke="0" extrusionOk="0">
                <a:moveTo>
                  <a:pt x="0" y="0"/>
                </a:moveTo>
                <a:cubicBezTo>
                  <a:pt x="161434" y="2064"/>
                  <a:pt x="293181" y="9857"/>
                  <a:pt x="293615" y="24467"/>
                </a:cubicBezTo>
                <a:cubicBezTo>
                  <a:pt x="295178" y="250860"/>
                  <a:pt x="283859" y="433189"/>
                  <a:pt x="293615" y="553454"/>
                </a:cubicBezTo>
                <a:cubicBezTo>
                  <a:pt x="303371" y="673719"/>
                  <a:pt x="292499" y="813614"/>
                  <a:pt x="293615" y="1062848"/>
                </a:cubicBezTo>
                <a:cubicBezTo>
                  <a:pt x="294731" y="1312082"/>
                  <a:pt x="247371" y="1306034"/>
                  <a:pt x="293615" y="1513467"/>
                </a:cubicBezTo>
                <a:cubicBezTo>
                  <a:pt x="339859" y="1720900"/>
                  <a:pt x="238142" y="1760295"/>
                  <a:pt x="293615" y="1983677"/>
                </a:cubicBezTo>
                <a:cubicBezTo>
                  <a:pt x="275432" y="2012497"/>
                  <a:pt x="166127" y="2006995"/>
                  <a:pt x="0" y="2008144"/>
                </a:cubicBezTo>
                <a:cubicBezTo>
                  <a:pt x="-12779" y="1826624"/>
                  <a:pt x="14544" y="1738540"/>
                  <a:pt x="0" y="1506108"/>
                </a:cubicBezTo>
                <a:cubicBezTo>
                  <a:pt x="-14544" y="1273676"/>
                  <a:pt x="48417" y="1183919"/>
                  <a:pt x="0" y="1064316"/>
                </a:cubicBezTo>
                <a:cubicBezTo>
                  <a:pt x="-48417" y="944713"/>
                  <a:pt x="24445" y="708757"/>
                  <a:pt x="0" y="542199"/>
                </a:cubicBezTo>
                <a:cubicBezTo>
                  <a:pt x="-24445" y="375641"/>
                  <a:pt x="3389" y="148737"/>
                  <a:pt x="0" y="0"/>
                </a:cubicBezTo>
                <a:close/>
              </a:path>
              <a:path w="293615" h="2008144" fill="none" extrusionOk="0">
                <a:moveTo>
                  <a:pt x="0" y="0"/>
                </a:moveTo>
                <a:cubicBezTo>
                  <a:pt x="161355" y="-2511"/>
                  <a:pt x="291247" y="12769"/>
                  <a:pt x="293615" y="24467"/>
                </a:cubicBezTo>
                <a:cubicBezTo>
                  <a:pt x="316342" y="251003"/>
                  <a:pt x="237370" y="384132"/>
                  <a:pt x="293615" y="494677"/>
                </a:cubicBezTo>
                <a:cubicBezTo>
                  <a:pt x="349860" y="605222"/>
                  <a:pt x="287731" y="801574"/>
                  <a:pt x="293615" y="984480"/>
                </a:cubicBezTo>
                <a:cubicBezTo>
                  <a:pt x="299499" y="1167386"/>
                  <a:pt x="244617" y="1242483"/>
                  <a:pt x="293615" y="1435098"/>
                </a:cubicBezTo>
                <a:cubicBezTo>
                  <a:pt x="342613" y="1627713"/>
                  <a:pt x="281431" y="1739388"/>
                  <a:pt x="293615" y="1983677"/>
                </a:cubicBezTo>
                <a:cubicBezTo>
                  <a:pt x="297406" y="1985858"/>
                  <a:pt x="155367" y="2005854"/>
                  <a:pt x="0" y="2008144"/>
                </a:cubicBezTo>
              </a:path>
              <a:path w="293615" h="2008144" fill="none" stroke="0" extrusionOk="0">
                <a:moveTo>
                  <a:pt x="0" y="0"/>
                </a:moveTo>
                <a:cubicBezTo>
                  <a:pt x="161861" y="77"/>
                  <a:pt x="294347" y="11296"/>
                  <a:pt x="293615" y="24467"/>
                </a:cubicBezTo>
                <a:cubicBezTo>
                  <a:pt x="306272" y="185872"/>
                  <a:pt x="253152" y="283006"/>
                  <a:pt x="293615" y="494677"/>
                </a:cubicBezTo>
                <a:cubicBezTo>
                  <a:pt x="334078" y="706348"/>
                  <a:pt x="239889" y="803635"/>
                  <a:pt x="293615" y="964888"/>
                </a:cubicBezTo>
                <a:cubicBezTo>
                  <a:pt x="347341" y="1126141"/>
                  <a:pt x="241609" y="1241839"/>
                  <a:pt x="293615" y="1454690"/>
                </a:cubicBezTo>
                <a:cubicBezTo>
                  <a:pt x="345621" y="1667541"/>
                  <a:pt x="250048" y="1732795"/>
                  <a:pt x="293615" y="1983677"/>
                </a:cubicBezTo>
                <a:cubicBezTo>
                  <a:pt x="270171" y="1994876"/>
                  <a:pt x="171160" y="2018387"/>
                  <a:pt x="0" y="2008144"/>
                </a:cubicBezTo>
              </a:path>
            </a:pathLst>
          </a:custGeom>
          <a:ln w="127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855298119">
                  <a:prstGeom prst="rightBracke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66A01CB8-758D-B4D8-FEAE-A62833389C70}"/>
              </a:ext>
            </a:extLst>
          </p:cNvPr>
          <p:cNvSpPr txBox="1"/>
          <p:nvPr/>
        </p:nvSpPr>
        <p:spPr>
          <a:xfrm>
            <a:off x="8016862" y="5767001"/>
            <a:ext cx="41751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BE" dirty="0">
                <a:latin typeface="Abadi Extra Light" panose="020B0204020104020204" pitchFamily="34" charset="0"/>
              </a:rPr>
              <a:t>https://www.go-fair.org/fair-principles/</a:t>
            </a:r>
          </a:p>
        </p:txBody>
      </p:sp>
      <p:sp>
        <p:nvSpPr>
          <p:cNvPr id="10" name="Pijl: rechts 9">
            <a:extLst>
              <a:ext uri="{FF2B5EF4-FFF2-40B4-BE49-F238E27FC236}">
                <a16:creationId xmlns:a16="http://schemas.microsoft.com/office/drawing/2014/main" id="{A28EF718-7356-87F1-8D99-38653A98196F}"/>
              </a:ext>
            </a:extLst>
          </p:cNvPr>
          <p:cNvSpPr/>
          <p:nvPr/>
        </p:nvSpPr>
        <p:spPr>
          <a:xfrm>
            <a:off x="4404220" y="2691197"/>
            <a:ext cx="645953" cy="276999"/>
          </a:xfrm>
          <a:custGeom>
            <a:avLst/>
            <a:gdLst>
              <a:gd name="connsiteX0" fmla="*/ 0 w 645953"/>
              <a:gd name="connsiteY0" fmla="*/ 69250 h 276999"/>
              <a:gd name="connsiteX1" fmla="*/ 507454 w 645953"/>
              <a:gd name="connsiteY1" fmla="*/ 69250 h 276999"/>
              <a:gd name="connsiteX2" fmla="*/ 507454 w 645953"/>
              <a:gd name="connsiteY2" fmla="*/ 0 h 276999"/>
              <a:gd name="connsiteX3" fmla="*/ 645953 w 645953"/>
              <a:gd name="connsiteY3" fmla="*/ 138500 h 276999"/>
              <a:gd name="connsiteX4" fmla="*/ 507454 w 645953"/>
              <a:gd name="connsiteY4" fmla="*/ 276999 h 276999"/>
              <a:gd name="connsiteX5" fmla="*/ 507454 w 645953"/>
              <a:gd name="connsiteY5" fmla="*/ 207749 h 276999"/>
              <a:gd name="connsiteX6" fmla="*/ 0 w 645953"/>
              <a:gd name="connsiteY6" fmla="*/ 207749 h 276999"/>
              <a:gd name="connsiteX7" fmla="*/ 0 w 645953"/>
              <a:gd name="connsiteY7" fmla="*/ 69250 h 27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5953" h="276999" fill="none" extrusionOk="0">
                <a:moveTo>
                  <a:pt x="0" y="69250"/>
                </a:moveTo>
                <a:cubicBezTo>
                  <a:pt x="167532" y="9372"/>
                  <a:pt x="384129" y="107627"/>
                  <a:pt x="507454" y="69250"/>
                </a:cubicBezTo>
                <a:cubicBezTo>
                  <a:pt x="499167" y="42350"/>
                  <a:pt x="513943" y="20317"/>
                  <a:pt x="507454" y="0"/>
                </a:cubicBezTo>
                <a:cubicBezTo>
                  <a:pt x="551957" y="15422"/>
                  <a:pt x="596204" y="95634"/>
                  <a:pt x="645953" y="138500"/>
                </a:cubicBezTo>
                <a:cubicBezTo>
                  <a:pt x="615369" y="195573"/>
                  <a:pt x="558595" y="221920"/>
                  <a:pt x="507454" y="276999"/>
                </a:cubicBezTo>
                <a:cubicBezTo>
                  <a:pt x="504577" y="256338"/>
                  <a:pt x="512486" y="241718"/>
                  <a:pt x="507454" y="207749"/>
                </a:cubicBezTo>
                <a:cubicBezTo>
                  <a:pt x="337085" y="239576"/>
                  <a:pt x="109154" y="192154"/>
                  <a:pt x="0" y="207749"/>
                </a:cubicBezTo>
                <a:cubicBezTo>
                  <a:pt x="-8448" y="177127"/>
                  <a:pt x="3338" y="104623"/>
                  <a:pt x="0" y="69250"/>
                </a:cubicBezTo>
                <a:close/>
              </a:path>
              <a:path w="645953" h="276999" stroke="0" extrusionOk="0">
                <a:moveTo>
                  <a:pt x="0" y="69250"/>
                </a:moveTo>
                <a:cubicBezTo>
                  <a:pt x="153090" y="41543"/>
                  <a:pt x="267414" y="129507"/>
                  <a:pt x="507454" y="69250"/>
                </a:cubicBezTo>
                <a:cubicBezTo>
                  <a:pt x="499940" y="51978"/>
                  <a:pt x="509886" y="17995"/>
                  <a:pt x="507454" y="0"/>
                </a:cubicBezTo>
                <a:cubicBezTo>
                  <a:pt x="572283" y="59233"/>
                  <a:pt x="570149" y="79962"/>
                  <a:pt x="645953" y="138500"/>
                </a:cubicBezTo>
                <a:cubicBezTo>
                  <a:pt x="600645" y="186669"/>
                  <a:pt x="533246" y="218813"/>
                  <a:pt x="507454" y="276999"/>
                </a:cubicBezTo>
                <a:cubicBezTo>
                  <a:pt x="500532" y="257200"/>
                  <a:pt x="507798" y="229815"/>
                  <a:pt x="507454" y="207749"/>
                </a:cubicBezTo>
                <a:cubicBezTo>
                  <a:pt x="355811" y="241164"/>
                  <a:pt x="201293" y="180326"/>
                  <a:pt x="0" y="207749"/>
                </a:cubicBezTo>
                <a:cubicBezTo>
                  <a:pt x="-13418" y="156192"/>
                  <a:pt x="8762" y="121516"/>
                  <a:pt x="0" y="6925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31712464">
                  <a:prstGeom prst="rightArrow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36EA5DB6-4D1D-266A-177D-8A15EF84A2B1}"/>
              </a:ext>
            </a:extLst>
          </p:cNvPr>
          <p:cNvSpPr txBox="1">
            <a:spLocks/>
          </p:cNvSpPr>
          <p:nvPr/>
        </p:nvSpPr>
        <p:spPr>
          <a:xfrm>
            <a:off x="5788404" y="1788871"/>
            <a:ext cx="3955834" cy="223464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badi Extra Light" panose="020B02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badi Extra Light" panose="020B02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badi Extra Light" panose="020B02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badi Extra Light" panose="020B02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badi Extra Light" panose="020B02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Metadata</a:t>
            </a:r>
          </a:p>
          <a:p>
            <a:r>
              <a:rPr lang="en-GB" dirty="0"/>
              <a:t>Machine-readable</a:t>
            </a:r>
          </a:p>
          <a:p>
            <a:r>
              <a:rPr lang="en-GB" dirty="0"/>
              <a:t>Identifier-based</a:t>
            </a:r>
          </a:p>
          <a:p>
            <a:r>
              <a:rPr lang="en-GB" dirty="0"/>
              <a:t>Searchable</a:t>
            </a:r>
          </a:p>
          <a:p>
            <a:r>
              <a:rPr lang="en-GB" dirty="0"/>
              <a:t>…</a:t>
            </a:r>
          </a:p>
          <a:p>
            <a:endParaRPr lang="en-BE" dirty="0"/>
          </a:p>
        </p:txBody>
      </p:sp>
      <p:grpSp>
        <p:nvGrpSpPr>
          <p:cNvPr id="14" name="Groep 13">
            <a:extLst>
              <a:ext uri="{FF2B5EF4-FFF2-40B4-BE49-F238E27FC236}">
                <a16:creationId xmlns:a16="http://schemas.microsoft.com/office/drawing/2014/main" id="{46660AB7-860D-68D2-CB4B-3D05A660E391}"/>
              </a:ext>
            </a:extLst>
          </p:cNvPr>
          <p:cNvGrpSpPr/>
          <p:nvPr/>
        </p:nvGrpSpPr>
        <p:grpSpPr>
          <a:xfrm>
            <a:off x="838200" y="4722435"/>
            <a:ext cx="551751" cy="497834"/>
            <a:chOff x="6696074" y="5346047"/>
            <a:chExt cx="551751" cy="497834"/>
          </a:xfrm>
        </p:grpSpPr>
        <p:sp>
          <p:nvSpPr>
            <p:cNvPr id="12" name="Gelijkbenige driehoek 11">
              <a:extLst>
                <a:ext uri="{FF2B5EF4-FFF2-40B4-BE49-F238E27FC236}">
                  <a16:creationId xmlns:a16="http://schemas.microsoft.com/office/drawing/2014/main" id="{B8226F4E-B26F-0B3B-7194-5007D03087DC}"/>
                </a:ext>
              </a:extLst>
            </p:cNvPr>
            <p:cNvSpPr/>
            <p:nvPr/>
          </p:nvSpPr>
          <p:spPr>
            <a:xfrm>
              <a:off x="6696074" y="5346047"/>
              <a:ext cx="551751" cy="497834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 dirty="0"/>
            </a:p>
          </p:txBody>
        </p:sp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8764C078-3C8F-3FDE-076D-401D027DE2CA}"/>
                </a:ext>
              </a:extLst>
            </p:cNvPr>
            <p:cNvSpPr txBox="1"/>
            <p:nvPr/>
          </p:nvSpPr>
          <p:spPr>
            <a:xfrm>
              <a:off x="6705249" y="5474549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</a:rPr>
                <a:t>!</a:t>
              </a:r>
              <a:endParaRPr lang="en-BE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Tekstvak 14">
            <a:extLst>
              <a:ext uri="{FF2B5EF4-FFF2-40B4-BE49-F238E27FC236}">
                <a16:creationId xmlns:a16="http://schemas.microsoft.com/office/drawing/2014/main" id="{06596276-85F5-6C2E-F742-87F8610BE0E2}"/>
              </a:ext>
            </a:extLst>
          </p:cNvPr>
          <p:cNvSpPr txBox="1"/>
          <p:nvPr/>
        </p:nvSpPr>
        <p:spPr>
          <a:xfrm>
            <a:off x="1668718" y="4555854"/>
            <a:ext cx="99580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sz="2400" dirty="0">
                <a:latin typeface="Abadi Extra Light" panose="020B0204020104020204" pitchFamily="34" charset="0"/>
              </a:rPr>
              <a:t>FAIR does not necessarily mean “open”</a:t>
            </a:r>
          </a:p>
          <a:p>
            <a:pPr marL="285750" indent="-285750">
              <a:buFontTx/>
              <a:buChar char="-"/>
            </a:pPr>
            <a:r>
              <a:rPr lang="en-GB" sz="2400" dirty="0">
                <a:latin typeface="Abadi Extra Light" panose="020B0204020104020204" pitchFamily="34" charset="0"/>
              </a:rPr>
              <a:t>Semantic Web technologies can fulfil the FAIR requirements</a:t>
            </a:r>
            <a:endParaRPr lang="en-BE" sz="2400" dirty="0">
              <a:latin typeface="Abadi Extra Light" panose="020B0204020104020204" pitchFamily="34" charset="0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1F57DBCA-1E97-DBF9-A2C2-F881A7BABC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69907" y="5837698"/>
            <a:ext cx="889387" cy="24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2224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5D3075-6F06-826C-18C2-4D00C0D82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Storage &amp; Auth: the Solid ecosystem</a:t>
            </a:r>
            <a:endParaRPr lang="en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D629BE9-0F25-BA98-A4F8-2B42619ECF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WebID</a:t>
            </a:r>
            <a:r>
              <a:rPr lang="en-GB" dirty="0"/>
              <a:t>: 		a URL representing an actor on the Web</a:t>
            </a:r>
          </a:p>
          <a:p>
            <a:r>
              <a:rPr lang="en-GB" dirty="0"/>
              <a:t>Data Pod: 		personal data storage linked to a </a:t>
            </a:r>
            <a:r>
              <a:rPr lang="en-GB" dirty="0" err="1"/>
              <a:t>WebID</a:t>
            </a:r>
            <a:endParaRPr lang="en-GB" dirty="0"/>
          </a:p>
          <a:p>
            <a:r>
              <a:rPr lang="en-GB" dirty="0"/>
              <a:t>Identity Provider: 	instance allowing to use your </a:t>
            </a:r>
            <a:r>
              <a:rPr lang="en-GB" dirty="0" err="1"/>
              <a:t>WebID</a:t>
            </a:r>
            <a:r>
              <a:rPr lang="en-GB" dirty="0"/>
              <a:t> as a username</a:t>
            </a:r>
            <a:endParaRPr lang="en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C8186A7-BCEE-75E8-F2A5-038FB4980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ADB3212-0DE1-EFE0-24CC-E3A3FA8F5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SSoLDAC2023 – Challenge Introduction Session</a:t>
            </a:r>
            <a:endParaRPr lang="en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D60021E-2428-B6C7-4BDB-CD93EBCE9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178F-781E-48AF-A498-CD13D88DCA0D}" type="slidenum">
              <a:rPr lang="en-BE" smtClean="0"/>
              <a:t>17</a:t>
            </a:fld>
            <a:endParaRPr lang="en-BE"/>
          </a:p>
        </p:txBody>
      </p:sp>
      <p:pic>
        <p:nvPicPr>
          <p:cNvPr id="12" name="Afbeelding 11" descr="Afbeelding met Graphics, schermopname, Kleurrijkheid, Elektrisch blauw&#10;&#10;Automatisch gegenereerde beschrijving">
            <a:extLst>
              <a:ext uri="{FF2B5EF4-FFF2-40B4-BE49-F238E27FC236}">
                <a16:creationId xmlns:a16="http://schemas.microsoft.com/office/drawing/2014/main" id="{CA34F818-71DB-4394-3218-54473C303E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708" y="5721384"/>
            <a:ext cx="402031" cy="402031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DFF03307-C850-1383-9BD1-0E6AF5D27CA8}"/>
              </a:ext>
            </a:extLst>
          </p:cNvPr>
          <p:cNvSpPr txBox="1"/>
          <p:nvPr/>
        </p:nvSpPr>
        <p:spPr>
          <a:xfrm>
            <a:off x="9835014" y="5730992"/>
            <a:ext cx="23569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BE" dirty="0">
                <a:latin typeface="Abadi Extra Light" panose="020B0204020104020204" pitchFamily="34" charset="0"/>
              </a:rPr>
              <a:t>https://solidproject.org/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92EC03A-5A36-DB0C-535D-49EB6D5984E6}"/>
              </a:ext>
            </a:extLst>
          </p:cNvPr>
          <p:cNvGrpSpPr/>
          <p:nvPr/>
        </p:nvGrpSpPr>
        <p:grpSpPr>
          <a:xfrm>
            <a:off x="199748" y="3610369"/>
            <a:ext cx="11792503" cy="1640553"/>
            <a:chOff x="199748" y="3644314"/>
            <a:chExt cx="11792503" cy="1640553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604912FD-84D5-9773-04F6-E297C4ED2C55}"/>
                </a:ext>
              </a:extLst>
            </p:cNvPr>
            <p:cNvSpPr/>
            <p:nvPr/>
          </p:nvSpPr>
          <p:spPr>
            <a:xfrm>
              <a:off x="199748" y="3644314"/>
              <a:ext cx="11792503" cy="1640553"/>
            </a:xfrm>
            <a:custGeom>
              <a:avLst/>
              <a:gdLst>
                <a:gd name="connsiteX0" fmla="*/ 0 w 11792503"/>
                <a:gd name="connsiteY0" fmla="*/ 273431 h 1640553"/>
                <a:gd name="connsiteX1" fmla="*/ 273431 w 11792503"/>
                <a:gd name="connsiteY1" fmla="*/ 0 h 1640553"/>
                <a:gd name="connsiteX2" fmla="*/ 1047396 w 11792503"/>
                <a:gd name="connsiteY2" fmla="*/ 0 h 1640553"/>
                <a:gd name="connsiteX3" fmla="*/ 1708904 w 11792503"/>
                <a:gd name="connsiteY3" fmla="*/ 0 h 1640553"/>
                <a:gd name="connsiteX4" fmla="*/ 2257956 w 11792503"/>
                <a:gd name="connsiteY4" fmla="*/ 0 h 1640553"/>
                <a:gd name="connsiteX5" fmla="*/ 2582095 w 11792503"/>
                <a:gd name="connsiteY5" fmla="*/ 0 h 1640553"/>
                <a:gd name="connsiteX6" fmla="*/ 2906234 w 11792503"/>
                <a:gd name="connsiteY6" fmla="*/ 0 h 1640553"/>
                <a:gd name="connsiteX7" fmla="*/ 3342829 w 11792503"/>
                <a:gd name="connsiteY7" fmla="*/ 0 h 1640553"/>
                <a:gd name="connsiteX8" fmla="*/ 3666969 w 11792503"/>
                <a:gd name="connsiteY8" fmla="*/ 0 h 1640553"/>
                <a:gd name="connsiteX9" fmla="*/ 4328477 w 11792503"/>
                <a:gd name="connsiteY9" fmla="*/ 0 h 1640553"/>
                <a:gd name="connsiteX10" fmla="*/ 4652616 w 11792503"/>
                <a:gd name="connsiteY10" fmla="*/ 0 h 1640553"/>
                <a:gd name="connsiteX11" fmla="*/ 5314124 w 11792503"/>
                <a:gd name="connsiteY11" fmla="*/ 0 h 1640553"/>
                <a:gd name="connsiteX12" fmla="*/ 5975632 w 11792503"/>
                <a:gd name="connsiteY12" fmla="*/ 0 h 1640553"/>
                <a:gd name="connsiteX13" fmla="*/ 6412228 w 11792503"/>
                <a:gd name="connsiteY13" fmla="*/ 0 h 1640553"/>
                <a:gd name="connsiteX14" fmla="*/ 7073736 w 11792503"/>
                <a:gd name="connsiteY14" fmla="*/ 0 h 1640553"/>
                <a:gd name="connsiteX15" fmla="*/ 7847701 w 11792503"/>
                <a:gd name="connsiteY15" fmla="*/ 0 h 1640553"/>
                <a:gd name="connsiteX16" fmla="*/ 8734122 w 11792503"/>
                <a:gd name="connsiteY16" fmla="*/ 0 h 1640553"/>
                <a:gd name="connsiteX17" fmla="*/ 9170718 w 11792503"/>
                <a:gd name="connsiteY17" fmla="*/ 0 h 1640553"/>
                <a:gd name="connsiteX18" fmla="*/ 9607313 w 11792503"/>
                <a:gd name="connsiteY18" fmla="*/ 0 h 1640553"/>
                <a:gd name="connsiteX19" fmla="*/ 9931452 w 11792503"/>
                <a:gd name="connsiteY19" fmla="*/ 0 h 1640553"/>
                <a:gd name="connsiteX20" fmla="*/ 10705417 w 11792503"/>
                <a:gd name="connsiteY20" fmla="*/ 0 h 1640553"/>
                <a:gd name="connsiteX21" fmla="*/ 11519072 w 11792503"/>
                <a:gd name="connsiteY21" fmla="*/ 0 h 1640553"/>
                <a:gd name="connsiteX22" fmla="*/ 11792503 w 11792503"/>
                <a:gd name="connsiteY22" fmla="*/ 273431 h 1640553"/>
                <a:gd name="connsiteX23" fmla="*/ 11792503 w 11792503"/>
                <a:gd name="connsiteY23" fmla="*/ 820277 h 1640553"/>
                <a:gd name="connsiteX24" fmla="*/ 11792503 w 11792503"/>
                <a:gd name="connsiteY24" fmla="*/ 1367122 h 1640553"/>
                <a:gd name="connsiteX25" fmla="*/ 11519072 w 11792503"/>
                <a:gd name="connsiteY25" fmla="*/ 1640553 h 1640553"/>
                <a:gd name="connsiteX26" fmla="*/ 11194933 w 11792503"/>
                <a:gd name="connsiteY26" fmla="*/ 1640553 h 1640553"/>
                <a:gd name="connsiteX27" fmla="*/ 10870794 w 11792503"/>
                <a:gd name="connsiteY27" fmla="*/ 1640553 h 1640553"/>
                <a:gd name="connsiteX28" fmla="*/ 10321742 w 11792503"/>
                <a:gd name="connsiteY28" fmla="*/ 1640553 h 1640553"/>
                <a:gd name="connsiteX29" fmla="*/ 9435321 w 11792503"/>
                <a:gd name="connsiteY29" fmla="*/ 1640553 h 1640553"/>
                <a:gd name="connsiteX30" fmla="*/ 8998725 w 11792503"/>
                <a:gd name="connsiteY30" fmla="*/ 1640553 h 1640553"/>
                <a:gd name="connsiteX31" fmla="*/ 8449674 w 11792503"/>
                <a:gd name="connsiteY31" fmla="*/ 1640553 h 1640553"/>
                <a:gd name="connsiteX32" fmla="*/ 8013078 w 11792503"/>
                <a:gd name="connsiteY32" fmla="*/ 1640553 h 1640553"/>
                <a:gd name="connsiteX33" fmla="*/ 7126657 w 11792503"/>
                <a:gd name="connsiteY33" fmla="*/ 1640553 h 1640553"/>
                <a:gd name="connsiteX34" fmla="*/ 6690061 w 11792503"/>
                <a:gd name="connsiteY34" fmla="*/ 1640553 h 1640553"/>
                <a:gd name="connsiteX35" fmla="*/ 6141010 w 11792503"/>
                <a:gd name="connsiteY35" fmla="*/ 1640553 h 1640553"/>
                <a:gd name="connsiteX36" fmla="*/ 5816871 w 11792503"/>
                <a:gd name="connsiteY36" fmla="*/ 1640553 h 1640553"/>
                <a:gd name="connsiteX37" fmla="*/ 4930449 w 11792503"/>
                <a:gd name="connsiteY37" fmla="*/ 1640553 h 1640553"/>
                <a:gd name="connsiteX38" fmla="*/ 4606310 w 11792503"/>
                <a:gd name="connsiteY38" fmla="*/ 1640553 h 1640553"/>
                <a:gd name="connsiteX39" fmla="*/ 4169715 w 11792503"/>
                <a:gd name="connsiteY39" fmla="*/ 1640553 h 1640553"/>
                <a:gd name="connsiteX40" fmla="*/ 3395750 w 11792503"/>
                <a:gd name="connsiteY40" fmla="*/ 1640553 h 1640553"/>
                <a:gd name="connsiteX41" fmla="*/ 2621785 w 11792503"/>
                <a:gd name="connsiteY41" fmla="*/ 1640553 h 1640553"/>
                <a:gd name="connsiteX42" fmla="*/ 2185190 w 11792503"/>
                <a:gd name="connsiteY42" fmla="*/ 1640553 h 1640553"/>
                <a:gd name="connsiteX43" fmla="*/ 1636138 w 11792503"/>
                <a:gd name="connsiteY43" fmla="*/ 1640553 h 1640553"/>
                <a:gd name="connsiteX44" fmla="*/ 862173 w 11792503"/>
                <a:gd name="connsiteY44" fmla="*/ 1640553 h 1640553"/>
                <a:gd name="connsiteX45" fmla="*/ 273431 w 11792503"/>
                <a:gd name="connsiteY45" fmla="*/ 1640553 h 1640553"/>
                <a:gd name="connsiteX46" fmla="*/ 0 w 11792503"/>
                <a:gd name="connsiteY46" fmla="*/ 1367122 h 1640553"/>
                <a:gd name="connsiteX47" fmla="*/ 0 w 11792503"/>
                <a:gd name="connsiteY47" fmla="*/ 809340 h 1640553"/>
                <a:gd name="connsiteX48" fmla="*/ 0 w 11792503"/>
                <a:gd name="connsiteY48" fmla="*/ 273431 h 1640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1792503" h="1640553" fill="none" extrusionOk="0">
                  <a:moveTo>
                    <a:pt x="0" y="273431"/>
                  </a:moveTo>
                  <a:cubicBezTo>
                    <a:pt x="-3837" y="118386"/>
                    <a:pt x="117957" y="-12278"/>
                    <a:pt x="273431" y="0"/>
                  </a:cubicBezTo>
                  <a:cubicBezTo>
                    <a:pt x="466329" y="38122"/>
                    <a:pt x="670051" y="-20381"/>
                    <a:pt x="1047396" y="0"/>
                  </a:cubicBezTo>
                  <a:cubicBezTo>
                    <a:pt x="1424742" y="20381"/>
                    <a:pt x="1381544" y="13557"/>
                    <a:pt x="1708904" y="0"/>
                  </a:cubicBezTo>
                  <a:cubicBezTo>
                    <a:pt x="2036264" y="-13557"/>
                    <a:pt x="2056829" y="7066"/>
                    <a:pt x="2257956" y="0"/>
                  </a:cubicBezTo>
                  <a:cubicBezTo>
                    <a:pt x="2459083" y="-7066"/>
                    <a:pt x="2461757" y="13415"/>
                    <a:pt x="2582095" y="0"/>
                  </a:cubicBezTo>
                  <a:cubicBezTo>
                    <a:pt x="2702433" y="-13415"/>
                    <a:pt x="2830409" y="-2249"/>
                    <a:pt x="2906234" y="0"/>
                  </a:cubicBezTo>
                  <a:cubicBezTo>
                    <a:pt x="2982059" y="2249"/>
                    <a:pt x="3164925" y="-6439"/>
                    <a:pt x="3342829" y="0"/>
                  </a:cubicBezTo>
                  <a:cubicBezTo>
                    <a:pt x="3520733" y="6439"/>
                    <a:pt x="3547708" y="501"/>
                    <a:pt x="3666969" y="0"/>
                  </a:cubicBezTo>
                  <a:cubicBezTo>
                    <a:pt x="3786230" y="-501"/>
                    <a:pt x="4135859" y="17421"/>
                    <a:pt x="4328477" y="0"/>
                  </a:cubicBezTo>
                  <a:cubicBezTo>
                    <a:pt x="4521095" y="-17421"/>
                    <a:pt x="4543917" y="-7633"/>
                    <a:pt x="4652616" y="0"/>
                  </a:cubicBezTo>
                  <a:cubicBezTo>
                    <a:pt x="4761315" y="7633"/>
                    <a:pt x="5145682" y="-21849"/>
                    <a:pt x="5314124" y="0"/>
                  </a:cubicBezTo>
                  <a:cubicBezTo>
                    <a:pt x="5482566" y="21849"/>
                    <a:pt x="5694018" y="8320"/>
                    <a:pt x="5975632" y="0"/>
                  </a:cubicBezTo>
                  <a:cubicBezTo>
                    <a:pt x="6257246" y="-8320"/>
                    <a:pt x="6219464" y="-5770"/>
                    <a:pt x="6412228" y="0"/>
                  </a:cubicBezTo>
                  <a:cubicBezTo>
                    <a:pt x="6604992" y="5770"/>
                    <a:pt x="6937561" y="-15374"/>
                    <a:pt x="7073736" y="0"/>
                  </a:cubicBezTo>
                  <a:cubicBezTo>
                    <a:pt x="7209911" y="15374"/>
                    <a:pt x="7542949" y="-4110"/>
                    <a:pt x="7847701" y="0"/>
                  </a:cubicBezTo>
                  <a:cubicBezTo>
                    <a:pt x="8152453" y="4110"/>
                    <a:pt x="8472975" y="9971"/>
                    <a:pt x="8734122" y="0"/>
                  </a:cubicBezTo>
                  <a:cubicBezTo>
                    <a:pt x="8995269" y="-9971"/>
                    <a:pt x="9022500" y="1073"/>
                    <a:pt x="9170718" y="0"/>
                  </a:cubicBezTo>
                  <a:cubicBezTo>
                    <a:pt x="9318936" y="-1073"/>
                    <a:pt x="9516211" y="11539"/>
                    <a:pt x="9607313" y="0"/>
                  </a:cubicBezTo>
                  <a:cubicBezTo>
                    <a:pt x="9698415" y="-11539"/>
                    <a:pt x="9816782" y="12676"/>
                    <a:pt x="9931452" y="0"/>
                  </a:cubicBezTo>
                  <a:cubicBezTo>
                    <a:pt x="10046122" y="-12676"/>
                    <a:pt x="10359542" y="-27297"/>
                    <a:pt x="10705417" y="0"/>
                  </a:cubicBezTo>
                  <a:cubicBezTo>
                    <a:pt x="11051293" y="27297"/>
                    <a:pt x="11280828" y="-6047"/>
                    <a:pt x="11519072" y="0"/>
                  </a:cubicBezTo>
                  <a:cubicBezTo>
                    <a:pt x="11638496" y="6784"/>
                    <a:pt x="11805119" y="140889"/>
                    <a:pt x="11792503" y="273431"/>
                  </a:cubicBezTo>
                  <a:cubicBezTo>
                    <a:pt x="11793578" y="485858"/>
                    <a:pt x="11774732" y="640060"/>
                    <a:pt x="11792503" y="820277"/>
                  </a:cubicBezTo>
                  <a:cubicBezTo>
                    <a:pt x="11810274" y="1000494"/>
                    <a:pt x="11777622" y="1215334"/>
                    <a:pt x="11792503" y="1367122"/>
                  </a:cubicBezTo>
                  <a:cubicBezTo>
                    <a:pt x="11785672" y="1525230"/>
                    <a:pt x="11670685" y="1650618"/>
                    <a:pt x="11519072" y="1640553"/>
                  </a:cubicBezTo>
                  <a:cubicBezTo>
                    <a:pt x="11360343" y="1629591"/>
                    <a:pt x="11297858" y="1651486"/>
                    <a:pt x="11194933" y="1640553"/>
                  </a:cubicBezTo>
                  <a:cubicBezTo>
                    <a:pt x="11092008" y="1629620"/>
                    <a:pt x="11005369" y="1634335"/>
                    <a:pt x="10870794" y="1640553"/>
                  </a:cubicBezTo>
                  <a:cubicBezTo>
                    <a:pt x="10736219" y="1646771"/>
                    <a:pt x="10535639" y="1637466"/>
                    <a:pt x="10321742" y="1640553"/>
                  </a:cubicBezTo>
                  <a:cubicBezTo>
                    <a:pt x="10107845" y="1643640"/>
                    <a:pt x="9860260" y="1671576"/>
                    <a:pt x="9435321" y="1640553"/>
                  </a:cubicBezTo>
                  <a:cubicBezTo>
                    <a:pt x="9010382" y="1609530"/>
                    <a:pt x="9138619" y="1627999"/>
                    <a:pt x="8998725" y="1640553"/>
                  </a:cubicBezTo>
                  <a:cubicBezTo>
                    <a:pt x="8858831" y="1653107"/>
                    <a:pt x="8707754" y="1655096"/>
                    <a:pt x="8449674" y="1640553"/>
                  </a:cubicBezTo>
                  <a:cubicBezTo>
                    <a:pt x="8191594" y="1626010"/>
                    <a:pt x="8113094" y="1634445"/>
                    <a:pt x="8013078" y="1640553"/>
                  </a:cubicBezTo>
                  <a:cubicBezTo>
                    <a:pt x="7913062" y="1646661"/>
                    <a:pt x="7404855" y="1640918"/>
                    <a:pt x="7126657" y="1640553"/>
                  </a:cubicBezTo>
                  <a:cubicBezTo>
                    <a:pt x="6848459" y="1640188"/>
                    <a:pt x="6858216" y="1632105"/>
                    <a:pt x="6690061" y="1640553"/>
                  </a:cubicBezTo>
                  <a:cubicBezTo>
                    <a:pt x="6521906" y="1649001"/>
                    <a:pt x="6351402" y="1665374"/>
                    <a:pt x="6141010" y="1640553"/>
                  </a:cubicBezTo>
                  <a:cubicBezTo>
                    <a:pt x="5930618" y="1615732"/>
                    <a:pt x="5925423" y="1643337"/>
                    <a:pt x="5816871" y="1640553"/>
                  </a:cubicBezTo>
                  <a:cubicBezTo>
                    <a:pt x="5708319" y="1637769"/>
                    <a:pt x="5360463" y="1621645"/>
                    <a:pt x="4930449" y="1640553"/>
                  </a:cubicBezTo>
                  <a:cubicBezTo>
                    <a:pt x="4500435" y="1659461"/>
                    <a:pt x="4711455" y="1625400"/>
                    <a:pt x="4606310" y="1640553"/>
                  </a:cubicBezTo>
                  <a:cubicBezTo>
                    <a:pt x="4501165" y="1655706"/>
                    <a:pt x="4373780" y="1635079"/>
                    <a:pt x="4169715" y="1640553"/>
                  </a:cubicBezTo>
                  <a:cubicBezTo>
                    <a:pt x="3965651" y="1646027"/>
                    <a:pt x="3753407" y="1639621"/>
                    <a:pt x="3395750" y="1640553"/>
                  </a:cubicBezTo>
                  <a:cubicBezTo>
                    <a:pt x="3038094" y="1641485"/>
                    <a:pt x="2917653" y="1627164"/>
                    <a:pt x="2621785" y="1640553"/>
                  </a:cubicBezTo>
                  <a:cubicBezTo>
                    <a:pt x="2325918" y="1653942"/>
                    <a:pt x="2342533" y="1652535"/>
                    <a:pt x="2185190" y="1640553"/>
                  </a:cubicBezTo>
                  <a:cubicBezTo>
                    <a:pt x="2027848" y="1628571"/>
                    <a:pt x="1839876" y="1627356"/>
                    <a:pt x="1636138" y="1640553"/>
                  </a:cubicBezTo>
                  <a:cubicBezTo>
                    <a:pt x="1432400" y="1653750"/>
                    <a:pt x="1024642" y="1654454"/>
                    <a:pt x="862173" y="1640553"/>
                  </a:cubicBezTo>
                  <a:cubicBezTo>
                    <a:pt x="699705" y="1626652"/>
                    <a:pt x="551898" y="1616361"/>
                    <a:pt x="273431" y="1640553"/>
                  </a:cubicBezTo>
                  <a:cubicBezTo>
                    <a:pt x="140318" y="1644991"/>
                    <a:pt x="-8547" y="1549445"/>
                    <a:pt x="0" y="1367122"/>
                  </a:cubicBezTo>
                  <a:cubicBezTo>
                    <a:pt x="8551" y="1207225"/>
                    <a:pt x="22146" y="1047057"/>
                    <a:pt x="0" y="809340"/>
                  </a:cubicBezTo>
                  <a:cubicBezTo>
                    <a:pt x="-22146" y="571623"/>
                    <a:pt x="5874" y="402384"/>
                    <a:pt x="0" y="273431"/>
                  </a:cubicBezTo>
                  <a:close/>
                </a:path>
                <a:path w="11792503" h="1640553" stroke="0" extrusionOk="0">
                  <a:moveTo>
                    <a:pt x="0" y="273431"/>
                  </a:moveTo>
                  <a:cubicBezTo>
                    <a:pt x="21952" y="117368"/>
                    <a:pt x="139522" y="18837"/>
                    <a:pt x="273431" y="0"/>
                  </a:cubicBezTo>
                  <a:cubicBezTo>
                    <a:pt x="420919" y="-7922"/>
                    <a:pt x="523665" y="-7585"/>
                    <a:pt x="710026" y="0"/>
                  </a:cubicBezTo>
                  <a:cubicBezTo>
                    <a:pt x="896387" y="7585"/>
                    <a:pt x="1283592" y="27605"/>
                    <a:pt x="1596448" y="0"/>
                  </a:cubicBezTo>
                  <a:cubicBezTo>
                    <a:pt x="1909304" y="-27605"/>
                    <a:pt x="1949103" y="16880"/>
                    <a:pt x="2145499" y="0"/>
                  </a:cubicBezTo>
                  <a:cubicBezTo>
                    <a:pt x="2341895" y="-16880"/>
                    <a:pt x="2543500" y="19932"/>
                    <a:pt x="2694551" y="0"/>
                  </a:cubicBezTo>
                  <a:cubicBezTo>
                    <a:pt x="2845602" y="-19932"/>
                    <a:pt x="3185151" y="-26074"/>
                    <a:pt x="3580972" y="0"/>
                  </a:cubicBezTo>
                  <a:cubicBezTo>
                    <a:pt x="3976793" y="26074"/>
                    <a:pt x="3812763" y="20062"/>
                    <a:pt x="4017568" y="0"/>
                  </a:cubicBezTo>
                  <a:cubicBezTo>
                    <a:pt x="4222373" y="-20062"/>
                    <a:pt x="4313860" y="7339"/>
                    <a:pt x="4454163" y="0"/>
                  </a:cubicBezTo>
                  <a:cubicBezTo>
                    <a:pt x="4594467" y="-7339"/>
                    <a:pt x="4665935" y="-10690"/>
                    <a:pt x="4778302" y="0"/>
                  </a:cubicBezTo>
                  <a:cubicBezTo>
                    <a:pt x="4890669" y="10690"/>
                    <a:pt x="5307710" y="68"/>
                    <a:pt x="5552267" y="0"/>
                  </a:cubicBezTo>
                  <a:cubicBezTo>
                    <a:pt x="5796825" y="-68"/>
                    <a:pt x="6026811" y="33132"/>
                    <a:pt x="6438688" y="0"/>
                  </a:cubicBezTo>
                  <a:cubicBezTo>
                    <a:pt x="6850565" y="-33132"/>
                    <a:pt x="6847476" y="-32873"/>
                    <a:pt x="7100197" y="0"/>
                  </a:cubicBezTo>
                  <a:cubicBezTo>
                    <a:pt x="7352918" y="32873"/>
                    <a:pt x="7684321" y="21565"/>
                    <a:pt x="7874161" y="0"/>
                  </a:cubicBezTo>
                  <a:cubicBezTo>
                    <a:pt x="8064001" y="-21565"/>
                    <a:pt x="8301939" y="-20549"/>
                    <a:pt x="8423213" y="0"/>
                  </a:cubicBezTo>
                  <a:cubicBezTo>
                    <a:pt x="8544487" y="20549"/>
                    <a:pt x="8772411" y="-18566"/>
                    <a:pt x="8859809" y="0"/>
                  </a:cubicBezTo>
                  <a:cubicBezTo>
                    <a:pt x="8947207" y="18566"/>
                    <a:pt x="9186403" y="3398"/>
                    <a:pt x="9408861" y="0"/>
                  </a:cubicBezTo>
                  <a:cubicBezTo>
                    <a:pt x="9631319" y="-3398"/>
                    <a:pt x="9836276" y="-8934"/>
                    <a:pt x="9957912" y="0"/>
                  </a:cubicBezTo>
                  <a:cubicBezTo>
                    <a:pt x="10079548" y="8934"/>
                    <a:pt x="10515930" y="4156"/>
                    <a:pt x="10731877" y="0"/>
                  </a:cubicBezTo>
                  <a:cubicBezTo>
                    <a:pt x="10947824" y="-4156"/>
                    <a:pt x="11250756" y="-21941"/>
                    <a:pt x="11519072" y="0"/>
                  </a:cubicBezTo>
                  <a:cubicBezTo>
                    <a:pt x="11664299" y="8015"/>
                    <a:pt x="11789565" y="143341"/>
                    <a:pt x="11792503" y="273431"/>
                  </a:cubicBezTo>
                  <a:cubicBezTo>
                    <a:pt x="11779527" y="528666"/>
                    <a:pt x="11767723" y="699084"/>
                    <a:pt x="11792503" y="831213"/>
                  </a:cubicBezTo>
                  <a:cubicBezTo>
                    <a:pt x="11817283" y="963342"/>
                    <a:pt x="11779875" y="1163814"/>
                    <a:pt x="11792503" y="1367122"/>
                  </a:cubicBezTo>
                  <a:cubicBezTo>
                    <a:pt x="11790988" y="1514270"/>
                    <a:pt x="11675622" y="1634043"/>
                    <a:pt x="11519072" y="1640553"/>
                  </a:cubicBezTo>
                  <a:cubicBezTo>
                    <a:pt x="11428470" y="1632792"/>
                    <a:pt x="11283329" y="1642406"/>
                    <a:pt x="11194933" y="1640553"/>
                  </a:cubicBezTo>
                  <a:cubicBezTo>
                    <a:pt x="11106537" y="1638700"/>
                    <a:pt x="10927079" y="1658311"/>
                    <a:pt x="10758337" y="1640553"/>
                  </a:cubicBezTo>
                  <a:cubicBezTo>
                    <a:pt x="10589595" y="1622795"/>
                    <a:pt x="10284742" y="1658585"/>
                    <a:pt x="10096829" y="1640553"/>
                  </a:cubicBezTo>
                  <a:cubicBezTo>
                    <a:pt x="9908916" y="1622521"/>
                    <a:pt x="9678355" y="1629097"/>
                    <a:pt x="9322864" y="1640553"/>
                  </a:cubicBezTo>
                  <a:cubicBezTo>
                    <a:pt x="8967373" y="1652009"/>
                    <a:pt x="8933850" y="1664150"/>
                    <a:pt x="8773813" y="1640553"/>
                  </a:cubicBezTo>
                  <a:cubicBezTo>
                    <a:pt x="8613776" y="1616956"/>
                    <a:pt x="8141425" y="1670888"/>
                    <a:pt x="7887391" y="1640553"/>
                  </a:cubicBezTo>
                  <a:cubicBezTo>
                    <a:pt x="7633357" y="1610218"/>
                    <a:pt x="7529061" y="1665391"/>
                    <a:pt x="7225883" y="1640553"/>
                  </a:cubicBezTo>
                  <a:cubicBezTo>
                    <a:pt x="6922705" y="1615715"/>
                    <a:pt x="6800632" y="1659994"/>
                    <a:pt x="6564375" y="1640553"/>
                  </a:cubicBezTo>
                  <a:cubicBezTo>
                    <a:pt x="6328118" y="1621112"/>
                    <a:pt x="6023259" y="1684024"/>
                    <a:pt x="5677954" y="1640553"/>
                  </a:cubicBezTo>
                  <a:cubicBezTo>
                    <a:pt x="5332649" y="1597082"/>
                    <a:pt x="5117885" y="1631617"/>
                    <a:pt x="4791533" y="1640553"/>
                  </a:cubicBezTo>
                  <a:cubicBezTo>
                    <a:pt x="4465181" y="1649489"/>
                    <a:pt x="4470680" y="1652336"/>
                    <a:pt x="4354937" y="1640553"/>
                  </a:cubicBezTo>
                  <a:cubicBezTo>
                    <a:pt x="4239194" y="1628770"/>
                    <a:pt x="4143230" y="1638235"/>
                    <a:pt x="4030798" y="1640553"/>
                  </a:cubicBezTo>
                  <a:cubicBezTo>
                    <a:pt x="3918366" y="1642871"/>
                    <a:pt x="3657042" y="1647990"/>
                    <a:pt x="3481746" y="1640553"/>
                  </a:cubicBezTo>
                  <a:cubicBezTo>
                    <a:pt x="3306450" y="1633116"/>
                    <a:pt x="2957055" y="1606263"/>
                    <a:pt x="2707782" y="1640553"/>
                  </a:cubicBezTo>
                  <a:cubicBezTo>
                    <a:pt x="2458509" y="1674843"/>
                    <a:pt x="2536500" y="1643758"/>
                    <a:pt x="2383642" y="1640553"/>
                  </a:cubicBezTo>
                  <a:cubicBezTo>
                    <a:pt x="2230784" y="1637348"/>
                    <a:pt x="2012548" y="1620249"/>
                    <a:pt x="1834591" y="1640553"/>
                  </a:cubicBezTo>
                  <a:cubicBezTo>
                    <a:pt x="1656634" y="1660857"/>
                    <a:pt x="1530081" y="1630965"/>
                    <a:pt x="1397995" y="1640553"/>
                  </a:cubicBezTo>
                  <a:cubicBezTo>
                    <a:pt x="1265909" y="1650141"/>
                    <a:pt x="766905" y="1585333"/>
                    <a:pt x="273431" y="1640553"/>
                  </a:cubicBezTo>
                  <a:cubicBezTo>
                    <a:pt x="116127" y="1653345"/>
                    <a:pt x="-8955" y="1516096"/>
                    <a:pt x="0" y="1367122"/>
                  </a:cubicBezTo>
                  <a:cubicBezTo>
                    <a:pt x="-17423" y="1235185"/>
                    <a:pt x="-13440" y="949917"/>
                    <a:pt x="0" y="820277"/>
                  </a:cubicBezTo>
                  <a:cubicBezTo>
                    <a:pt x="13440" y="690637"/>
                    <a:pt x="-17030" y="469318"/>
                    <a:pt x="0" y="273431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347520634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pic>
          <p:nvPicPr>
            <p:cNvPr id="13" name="Graphic 12" descr="Database with solid fill">
              <a:extLst>
                <a:ext uri="{FF2B5EF4-FFF2-40B4-BE49-F238E27FC236}">
                  <a16:creationId xmlns:a16="http://schemas.microsoft.com/office/drawing/2014/main" id="{A87E5A3C-701F-D149-6A3F-EA3377C586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61254" y="3829836"/>
              <a:ext cx="914400" cy="9144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DB86391-903D-9171-C522-2181DB01032B}"/>
                </a:ext>
              </a:extLst>
            </p:cNvPr>
            <p:cNvSpPr txBox="1"/>
            <p:nvPr/>
          </p:nvSpPr>
          <p:spPr>
            <a:xfrm>
              <a:off x="3855718" y="4056203"/>
              <a:ext cx="40494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he Hand Extrablack" panose="03070A02030502020204" pitchFamily="66" charset="0"/>
                </a:rPr>
                <a:t>https://jeroen.werbrouck.me/pod/profile/card#me</a:t>
              </a:r>
              <a:endParaRPr lang="en-BE" sz="2400" dirty="0">
                <a:latin typeface="The Hand Extrablack" panose="03070A02030502020204" pitchFamily="66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EE8894E-01E7-206B-9ACB-0C2F49F6ED8D}"/>
                </a:ext>
              </a:extLst>
            </p:cNvPr>
            <p:cNvSpPr txBox="1"/>
            <p:nvPr/>
          </p:nvSpPr>
          <p:spPr>
            <a:xfrm>
              <a:off x="385465" y="4632406"/>
              <a:ext cx="20659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C00000"/>
                  </a:solidFill>
                  <a:latin typeface="The Hand Extrablack" panose="03070A02030502020204" pitchFamily="66" charset="0"/>
                </a:rPr>
                <a:t>Pod = my private server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4959997-AC9E-F6F0-2F1A-3F98417EA2A0}"/>
                </a:ext>
              </a:extLst>
            </p:cNvPr>
            <p:cNvSpPr txBox="1"/>
            <p:nvPr/>
          </p:nvSpPr>
          <p:spPr>
            <a:xfrm>
              <a:off x="4191344" y="4543061"/>
              <a:ext cx="3378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rgbClr val="C00000"/>
                  </a:solidFill>
                  <a:latin typeface="The Hand Extrablack" panose="03070A02030502020204" pitchFamily="66" charset="0"/>
                </a:rPr>
                <a:t>WebID</a:t>
              </a:r>
              <a:r>
                <a:rPr lang="en-US" sz="2400" dirty="0">
                  <a:solidFill>
                    <a:srgbClr val="C00000"/>
                  </a:solidFill>
                  <a:latin typeface="The Hand Extrablack" panose="03070A02030502020204" pitchFamily="66" charset="0"/>
                </a:rPr>
                <a:t> = identifies me on the Web</a:t>
              </a:r>
              <a:endParaRPr lang="en-BE" sz="2400" dirty="0">
                <a:solidFill>
                  <a:srgbClr val="C00000"/>
                </a:solidFill>
                <a:latin typeface="The Hand Extrablack" panose="03070A02030502020204" pitchFamily="66" charset="0"/>
              </a:endParaRP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49FF7A7D-A45A-0CB3-18CD-33EB88252D42}"/>
                </a:ext>
              </a:extLst>
            </p:cNvPr>
            <p:cNvCxnSpPr>
              <a:stCxn id="13" idx="3"/>
              <a:endCxn id="17" idx="1"/>
            </p:cNvCxnSpPr>
            <p:nvPr/>
          </p:nvCxnSpPr>
          <p:spPr>
            <a:xfrm>
              <a:off x="1875654" y="4287036"/>
              <a:ext cx="1980064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A04AFA7-BB41-6E07-A028-E76EC46988FD}"/>
                </a:ext>
              </a:extLst>
            </p:cNvPr>
            <p:cNvSpPr txBox="1"/>
            <p:nvPr/>
          </p:nvSpPr>
          <p:spPr>
            <a:xfrm>
              <a:off x="1875654" y="3829836"/>
              <a:ext cx="20872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The Hand Extrablack" panose="03070A02030502020204" pitchFamily="66" charset="0"/>
                </a:rPr>
                <a:t>Hosts/dereferences</a:t>
              </a:r>
              <a:endParaRPr lang="en-BE" sz="2400" dirty="0">
                <a:latin typeface="The Hand Extrablack" panose="03070A02030502020204" pitchFamily="66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E1A2FA6-06FC-3F64-998A-10AE6ED0EBD3}"/>
                </a:ext>
              </a:extLst>
            </p:cNvPr>
            <p:cNvSpPr txBox="1"/>
            <p:nvPr/>
          </p:nvSpPr>
          <p:spPr>
            <a:xfrm>
              <a:off x="9824007" y="4056203"/>
              <a:ext cx="20659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The Hand Extrablack" panose="03070A02030502020204" pitchFamily="66" charset="0"/>
                </a:rPr>
                <a:t>IDENTITY PROVIDER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B80AF31D-51D5-DF55-BAA3-76C109EC0B16}"/>
                </a:ext>
              </a:extLst>
            </p:cNvPr>
            <p:cNvCxnSpPr>
              <a:cxnSpLocks/>
              <a:endCxn id="17" idx="3"/>
            </p:cNvCxnSpPr>
            <p:nvPr/>
          </p:nvCxnSpPr>
          <p:spPr>
            <a:xfrm flipH="1">
              <a:off x="7905170" y="4287036"/>
              <a:ext cx="2128174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39996CC-6663-7FDD-B664-1ABAC416A40D}"/>
                </a:ext>
              </a:extLst>
            </p:cNvPr>
            <p:cNvSpPr txBox="1"/>
            <p:nvPr/>
          </p:nvSpPr>
          <p:spPr>
            <a:xfrm>
              <a:off x="8133564" y="3841290"/>
              <a:ext cx="18997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he Hand Extrablack" panose="03070A02030502020204" pitchFamily="66" charset="0"/>
                </a:rPr>
                <a:t>Makes this a username </a:t>
              </a:r>
              <a:endParaRPr lang="en-BE" sz="2400" dirty="0">
                <a:latin typeface="The Hand Extrablack" panose="03070A02030502020204" pitchFamily="66" charset="0"/>
              </a:endParaRPr>
            </a:p>
          </p:txBody>
        </p:sp>
      </p:grpSp>
      <p:grpSp>
        <p:nvGrpSpPr>
          <p:cNvPr id="31" name="Groep 6">
            <a:extLst>
              <a:ext uri="{FF2B5EF4-FFF2-40B4-BE49-F238E27FC236}">
                <a16:creationId xmlns:a16="http://schemas.microsoft.com/office/drawing/2014/main" id="{6F7D3D8D-7CD6-A66F-E44E-655269D45459}"/>
              </a:ext>
            </a:extLst>
          </p:cNvPr>
          <p:cNvGrpSpPr/>
          <p:nvPr/>
        </p:nvGrpSpPr>
        <p:grpSpPr>
          <a:xfrm>
            <a:off x="121237" y="5599337"/>
            <a:ext cx="482196" cy="435076"/>
            <a:chOff x="6696074" y="5346047"/>
            <a:chExt cx="551751" cy="497834"/>
          </a:xfrm>
        </p:grpSpPr>
        <p:sp>
          <p:nvSpPr>
            <p:cNvPr id="32" name="Gelijkbenige driehoek 7">
              <a:extLst>
                <a:ext uri="{FF2B5EF4-FFF2-40B4-BE49-F238E27FC236}">
                  <a16:creationId xmlns:a16="http://schemas.microsoft.com/office/drawing/2014/main" id="{5C7C3F0B-54BC-67AF-2458-A2BBABE265BC}"/>
                </a:ext>
              </a:extLst>
            </p:cNvPr>
            <p:cNvSpPr/>
            <p:nvPr/>
          </p:nvSpPr>
          <p:spPr>
            <a:xfrm>
              <a:off x="6696074" y="5346047"/>
              <a:ext cx="551751" cy="497834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 sz="1400" dirty="0"/>
            </a:p>
          </p:txBody>
        </p:sp>
        <p:sp>
          <p:nvSpPr>
            <p:cNvPr id="33" name="Tekstvak 8">
              <a:extLst>
                <a:ext uri="{FF2B5EF4-FFF2-40B4-BE49-F238E27FC236}">
                  <a16:creationId xmlns:a16="http://schemas.microsoft.com/office/drawing/2014/main" id="{73D274BA-C28F-99EC-702D-1110C5FD1B42}"/>
                </a:ext>
              </a:extLst>
            </p:cNvPr>
            <p:cNvSpPr txBox="1"/>
            <p:nvPr/>
          </p:nvSpPr>
          <p:spPr>
            <a:xfrm>
              <a:off x="6705249" y="5474549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!</a:t>
              </a:r>
              <a:endParaRPr lang="en-BE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34" name="Tekstvak 9">
            <a:extLst>
              <a:ext uri="{FF2B5EF4-FFF2-40B4-BE49-F238E27FC236}">
                <a16:creationId xmlns:a16="http://schemas.microsoft.com/office/drawing/2014/main" id="{D4BFF3F6-CFA0-7216-9371-B31FE95CFEF2}"/>
              </a:ext>
            </a:extLst>
          </p:cNvPr>
          <p:cNvSpPr txBox="1"/>
          <p:nvPr/>
        </p:nvSpPr>
        <p:spPr>
          <a:xfrm>
            <a:off x="666785" y="5662567"/>
            <a:ext cx="382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badi Extra Light" panose="020B0204020104020204" pitchFamily="34" charset="0"/>
              </a:rPr>
              <a:t>Self-hosting your IDP is possible</a:t>
            </a:r>
            <a:endParaRPr lang="en-BE" dirty="0">
              <a:latin typeface="Abadi Extra Light" panose="020B02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0290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6AAFE-49C2-94EF-D738-A3F1DFE5A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Aggregation, Discovery and Filtering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90E466-0753-C122-FA63-8E1F2B9E6E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See FAIR principles:</a:t>
            </a:r>
          </a:p>
          <a:p>
            <a:pPr lvl="1"/>
            <a:r>
              <a:rPr lang="en-US" dirty="0"/>
              <a:t>Data is described with rich metadata</a:t>
            </a:r>
          </a:p>
          <a:p>
            <a:pPr lvl="1"/>
            <a:r>
              <a:rPr lang="en-US" dirty="0"/>
              <a:t>(Meta)data are assigned a globally unique and persistent identifier</a:t>
            </a:r>
          </a:p>
          <a:p>
            <a:pPr lvl="1"/>
            <a:r>
              <a:rPr lang="en-US" dirty="0"/>
              <a:t>Metadata clearly and explicitly include the identifier of the data they describe</a:t>
            </a:r>
          </a:p>
          <a:p>
            <a:endParaRPr lang="en-US" dirty="0"/>
          </a:p>
          <a:p>
            <a:r>
              <a:rPr lang="en-US" dirty="0"/>
              <a:t>Data Catalog (DCAT) ontology</a:t>
            </a:r>
          </a:p>
          <a:p>
            <a:pPr lvl="1"/>
            <a:r>
              <a:rPr lang="en-US" dirty="0"/>
              <a:t>W3C recommendation</a:t>
            </a:r>
          </a:p>
          <a:p>
            <a:pPr lvl="1"/>
            <a:r>
              <a:rPr lang="en-US" dirty="0"/>
              <a:t>Recommended for FAIR data points</a:t>
            </a:r>
            <a:endParaRPr lang="en-B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AFDA17-00A7-29BF-5BCA-9E26AF3BA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BED18-F840-B22E-61B8-E0C93C161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SSoLDAC2023 – Federated Knowledge Graphs</a:t>
            </a:r>
            <a:endParaRPr lang="en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50928B-C884-1BF2-B8BB-7B222995F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178F-781E-48AF-A498-CD13D88DCA0D}" type="slidenum">
              <a:rPr lang="en-BE" smtClean="0"/>
              <a:t>18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6447708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6038365-BAAA-CED2-F5B7-1AA8DF40FEE2}"/>
              </a:ext>
            </a:extLst>
          </p:cNvPr>
          <p:cNvSpPr/>
          <p:nvPr/>
        </p:nvSpPr>
        <p:spPr>
          <a:xfrm>
            <a:off x="952500" y="3475714"/>
            <a:ext cx="9245600" cy="2123796"/>
          </a:xfrm>
          <a:prstGeom prst="roundRect">
            <a:avLst>
              <a:gd name="adj" fmla="val 9165"/>
            </a:avLst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0E454F2-B3DD-6645-24CA-2C89B571EB5E}"/>
              </a:ext>
            </a:extLst>
          </p:cNvPr>
          <p:cNvSpPr/>
          <p:nvPr/>
        </p:nvSpPr>
        <p:spPr>
          <a:xfrm>
            <a:off x="952500" y="1690688"/>
            <a:ext cx="7531100" cy="849312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EAE302-BE3B-A07C-2D70-F4A77FB7C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Aggregation, Discovery and Filtering</a:t>
            </a:r>
            <a:endParaRPr lang="en-B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D4028-EB8D-1D84-6C4A-7A75D97CE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DAF6E0-A99D-1F07-6ECC-247D3C339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SSoLDAC2023 – Federated Knowledge Graphs</a:t>
            </a:r>
            <a:endParaRPr lang="en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BF9883-D8D1-0CA3-03F5-C1907B80D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178F-781E-48AF-A498-CD13D88DCA0D}" type="slidenum">
              <a:rPr lang="en-BE" smtClean="0"/>
              <a:t>19</a:t>
            </a:fld>
            <a:endParaRPr lang="en-B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FE978E-FB45-7399-8F4F-D8449E6BF2FC}"/>
              </a:ext>
            </a:extLst>
          </p:cNvPr>
          <p:cNvSpPr txBox="1"/>
          <p:nvPr/>
        </p:nvSpPr>
        <p:spPr>
          <a:xfrm>
            <a:off x="1066800" y="3569891"/>
            <a:ext cx="93345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BE" dirty="0">
                <a:solidFill>
                  <a:schemeClr val="bg1"/>
                </a:solidFill>
              </a:rPr>
              <a:t>&lt;http://</a:t>
            </a:r>
            <a:r>
              <a:rPr lang="en-US" dirty="0">
                <a:solidFill>
                  <a:schemeClr val="bg1"/>
                </a:solidFill>
              </a:rPr>
              <a:t>somearchitect.com</a:t>
            </a:r>
            <a:r>
              <a:rPr lang="en-BE" dirty="0">
                <a:solidFill>
                  <a:schemeClr val="bg1"/>
                </a:solidFill>
              </a:rPr>
              <a:t>/</a:t>
            </a:r>
            <a:r>
              <a:rPr lang="en-US" dirty="0">
                <a:solidFill>
                  <a:schemeClr val="bg1"/>
                </a:solidFill>
              </a:rPr>
              <a:t>pod</a:t>
            </a:r>
            <a:r>
              <a:rPr lang="en-BE" dirty="0">
                <a:solidFill>
                  <a:schemeClr val="bg1"/>
                </a:solidFill>
              </a:rPr>
              <a:t>/</a:t>
            </a:r>
            <a:r>
              <a:rPr lang="en-US" dirty="0" err="1">
                <a:solidFill>
                  <a:schemeClr val="bg1"/>
                </a:solidFill>
              </a:rPr>
              <a:t>myModel_meta</a:t>
            </a:r>
            <a:r>
              <a:rPr lang="en-US" dirty="0">
                <a:solidFill>
                  <a:schemeClr val="bg1"/>
                </a:solidFill>
              </a:rPr>
              <a:t>&gt; </a:t>
            </a:r>
            <a:r>
              <a:rPr lang="en-BE" dirty="0">
                <a:solidFill>
                  <a:schemeClr val="bg1"/>
                </a:solidFill>
              </a:rPr>
              <a:t>a </a:t>
            </a:r>
            <a:r>
              <a:rPr lang="en-US" dirty="0" err="1">
                <a:solidFill>
                  <a:schemeClr val="bg1"/>
                </a:solidFill>
              </a:rPr>
              <a:t>dcat:Dataset</a:t>
            </a:r>
            <a:r>
              <a:rPr lang="en-US" dirty="0">
                <a:solidFill>
                  <a:schemeClr val="bg1"/>
                </a:solidFill>
              </a:rPr>
              <a:t>;</a:t>
            </a:r>
          </a:p>
          <a:p>
            <a:r>
              <a:rPr lang="en-US" dirty="0">
                <a:solidFill>
                  <a:schemeClr val="bg1"/>
                </a:solidFill>
              </a:rPr>
              <a:t> 	</a:t>
            </a:r>
            <a:r>
              <a:rPr lang="en-US" dirty="0" err="1">
                <a:solidFill>
                  <a:schemeClr val="bg1"/>
                </a:solidFill>
              </a:rPr>
              <a:t>dcterms</a:t>
            </a:r>
            <a:r>
              <a:rPr lang="en-US" dirty="0">
                <a:solidFill>
                  <a:schemeClr val="bg1"/>
                </a:solidFill>
              </a:rPr>
              <a:t>:</a:t>
            </a:r>
            <a:r>
              <a:rPr lang="en-BE" dirty="0">
                <a:solidFill>
                  <a:schemeClr val="bg1"/>
                </a:solidFill>
              </a:rPr>
              <a:t>created "2023-06-08T13:35:46.592Z";</a:t>
            </a:r>
          </a:p>
          <a:p>
            <a:r>
              <a:rPr lang="en-BE" dirty="0">
                <a:solidFill>
                  <a:schemeClr val="bg1"/>
                </a:solidFill>
              </a:rPr>
              <a:t>    </a:t>
            </a: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err="1">
                <a:solidFill>
                  <a:schemeClr val="bg1"/>
                </a:solidFill>
              </a:rPr>
              <a:t>dcat:distribution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BE" dirty="0">
                <a:solidFill>
                  <a:schemeClr val="bg1"/>
                </a:solidFill>
              </a:rPr>
              <a:t>&lt;http://</a:t>
            </a:r>
            <a:r>
              <a:rPr lang="en-US" dirty="0">
                <a:solidFill>
                  <a:schemeClr val="bg1"/>
                </a:solidFill>
              </a:rPr>
              <a:t>somearchitect.com</a:t>
            </a:r>
            <a:r>
              <a:rPr lang="en-BE" dirty="0">
                <a:solidFill>
                  <a:schemeClr val="bg1"/>
                </a:solidFill>
              </a:rPr>
              <a:t>/</a:t>
            </a:r>
            <a:r>
              <a:rPr lang="en-US" dirty="0">
                <a:solidFill>
                  <a:schemeClr val="bg1"/>
                </a:solidFill>
              </a:rPr>
              <a:t>pod</a:t>
            </a:r>
            <a:r>
              <a:rPr lang="en-BE" dirty="0">
                <a:solidFill>
                  <a:schemeClr val="bg1"/>
                </a:solidFill>
              </a:rPr>
              <a:t>/</a:t>
            </a:r>
            <a:r>
              <a:rPr lang="en-US" dirty="0" err="1">
                <a:solidFill>
                  <a:schemeClr val="bg1"/>
                </a:solidFill>
              </a:rPr>
              <a:t>myModel</a:t>
            </a:r>
            <a:r>
              <a:rPr lang="en-BE" dirty="0">
                <a:solidFill>
                  <a:schemeClr val="bg1"/>
                </a:solidFill>
              </a:rPr>
              <a:t>&gt;.</a:t>
            </a:r>
            <a:endParaRPr lang="en-US" dirty="0">
              <a:solidFill>
                <a:schemeClr val="bg1"/>
              </a:solidFill>
            </a:endParaRPr>
          </a:p>
          <a:p>
            <a:endParaRPr lang="en-BE" dirty="0">
              <a:solidFill>
                <a:schemeClr val="bg1"/>
              </a:solidFill>
            </a:endParaRPr>
          </a:p>
          <a:p>
            <a:r>
              <a:rPr lang="en-BE" dirty="0">
                <a:solidFill>
                  <a:schemeClr val="bg1"/>
                </a:solidFill>
              </a:rPr>
              <a:t>&lt;http://localhost:3000/architect/modelArchitecture.gltf&gt; 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                </a:t>
            </a:r>
            <a:r>
              <a:rPr lang="en-US" dirty="0" err="1">
                <a:solidFill>
                  <a:schemeClr val="bg1"/>
                </a:solidFill>
              </a:rPr>
              <a:t>dcat</a:t>
            </a:r>
            <a:r>
              <a:rPr lang="en-US" dirty="0">
                <a:solidFill>
                  <a:schemeClr val="bg1"/>
                </a:solidFill>
              </a:rPr>
              <a:t>:</a:t>
            </a:r>
            <a:r>
              <a:rPr lang="en-BE" dirty="0" err="1">
                <a:solidFill>
                  <a:schemeClr val="bg1"/>
                </a:solidFill>
              </a:rPr>
              <a:t>downloadUR</a:t>
            </a:r>
            <a:r>
              <a:rPr lang="en-US" dirty="0">
                <a:solidFill>
                  <a:schemeClr val="bg1"/>
                </a:solidFill>
              </a:rPr>
              <a:t>L </a:t>
            </a:r>
            <a:r>
              <a:rPr lang="en-BE" dirty="0">
                <a:solidFill>
                  <a:schemeClr val="bg1"/>
                </a:solidFill>
              </a:rPr>
              <a:t>&lt;http://localhost:3000/architect/modelArchitecture.gltf&gt;;</a:t>
            </a:r>
          </a:p>
          <a:p>
            <a:r>
              <a:rPr lang="en-BE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                </a:t>
            </a:r>
            <a:r>
              <a:rPr lang="en-US" dirty="0" err="1">
                <a:solidFill>
                  <a:schemeClr val="bg1"/>
                </a:solidFill>
              </a:rPr>
              <a:t>dcat:mediaType</a:t>
            </a:r>
            <a:r>
              <a:rPr lang="en-BE" dirty="0">
                <a:solidFill>
                  <a:schemeClr val="bg1"/>
                </a:solidFill>
              </a:rPr>
              <a:t> &lt;https://www.iana.org/assignments/media-types/model/gltf+json&gt;.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BF12B3-3B8C-314E-9DC6-CFA54B6F387C}"/>
              </a:ext>
            </a:extLst>
          </p:cNvPr>
          <p:cNvSpPr txBox="1"/>
          <p:nvPr/>
        </p:nvSpPr>
        <p:spPr>
          <a:xfrm>
            <a:off x="1066800" y="1799491"/>
            <a:ext cx="7302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BE" dirty="0">
                <a:solidFill>
                  <a:schemeClr val="bg1"/>
                </a:solidFill>
              </a:rPr>
              <a:t>&lt;http://</a:t>
            </a:r>
            <a:r>
              <a:rPr lang="en-US" dirty="0">
                <a:solidFill>
                  <a:schemeClr val="bg1"/>
                </a:solidFill>
              </a:rPr>
              <a:t>somearchitect.com</a:t>
            </a:r>
            <a:r>
              <a:rPr lang="en-BE" dirty="0">
                <a:solidFill>
                  <a:schemeClr val="bg1"/>
                </a:solidFill>
              </a:rPr>
              <a:t>/</a:t>
            </a:r>
            <a:r>
              <a:rPr lang="en-US" dirty="0">
                <a:solidFill>
                  <a:schemeClr val="bg1"/>
                </a:solidFill>
              </a:rPr>
              <a:t>pod</a:t>
            </a:r>
            <a:r>
              <a:rPr lang="en-BE" dirty="0">
                <a:solidFill>
                  <a:schemeClr val="bg1"/>
                </a:solidFill>
              </a:rPr>
              <a:t>/</a:t>
            </a:r>
            <a:r>
              <a:rPr lang="en-US" dirty="0" err="1">
                <a:solidFill>
                  <a:schemeClr val="bg1"/>
                </a:solidFill>
              </a:rPr>
              <a:t>myProject</a:t>
            </a:r>
            <a:r>
              <a:rPr lang="en-US" dirty="0">
                <a:solidFill>
                  <a:schemeClr val="bg1"/>
                </a:solidFill>
              </a:rPr>
              <a:t>&gt; </a:t>
            </a:r>
            <a:r>
              <a:rPr lang="en-BE" dirty="0">
                <a:solidFill>
                  <a:schemeClr val="bg1"/>
                </a:solidFill>
              </a:rPr>
              <a:t>a </a:t>
            </a:r>
            <a:r>
              <a:rPr lang="en-US" dirty="0" err="1">
                <a:solidFill>
                  <a:schemeClr val="bg1"/>
                </a:solidFill>
              </a:rPr>
              <a:t>dcat:Dataset</a:t>
            </a:r>
            <a:r>
              <a:rPr lang="en-US" dirty="0">
                <a:solidFill>
                  <a:schemeClr val="bg1"/>
                </a:solidFill>
              </a:rPr>
              <a:t>;</a:t>
            </a:r>
          </a:p>
          <a:p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err="1">
                <a:solidFill>
                  <a:schemeClr val="bg1"/>
                </a:solidFill>
              </a:rPr>
              <a:t>dcat:dataset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BE" dirty="0">
                <a:solidFill>
                  <a:schemeClr val="bg1"/>
                </a:solidFill>
              </a:rPr>
              <a:t>&lt;http://</a:t>
            </a:r>
            <a:r>
              <a:rPr lang="en-US" dirty="0">
                <a:solidFill>
                  <a:schemeClr val="bg1"/>
                </a:solidFill>
              </a:rPr>
              <a:t>somearchitect.com</a:t>
            </a:r>
            <a:r>
              <a:rPr lang="en-BE" dirty="0">
                <a:solidFill>
                  <a:schemeClr val="bg1"/>
                </a:solidFill>
              </a:rPr>
              <a:t>/</a:t>
            </a:r>
            <a:r>
              <a:rPr lang="en-US" dirty="0">
                <a:solidFill>
                  <a:schemeClr val="bg1"/>
                </a:solidFill>
              </a:rPr>
              <a:t>pod</a:t>
            </a:r>
            <a:r>
              <a:rPr lang="en-BE" dirty="0">
                <a:solidFill>
                  <a:schemeClr val="bg1"/>
                </a:solidFill>
              </a:rPr>
              <a:t>/</a:t>
            </a:r>
            <a:r>
              <a:rPr lang="en-US" dirty="0" err="1">
                <a:solidFill>
                  <a:schemeClr val="bg1"/>
                </a:solidFill>
              </a:rPr>
              <a:t>myModel_meta</a:t>
            </a:r>
            <a:r>
              <a:rPr lang="en-US" dirty="0">
                <a:solidFill>
                  <a:schemeClr val="bg1"/>
                </a:solidFill>
              </a:rPr>
              <a:t>&gt; .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E246B4-9BFE-FB8F-5373-9DF748106877}"/>
              </a:ext>
            </a:extLst>
          </p:cNvPr>
          <p:cNvCxnSpPr/>
          <p:nvPr/>
        </p:nvCxnSpPr>
        <p:spPr>
          <a:xfrm>
            <a:off x="3314700" y="2427844"/>
            <a:ext cx="45085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0E6BC0A-A936-444B-3699-2BD0BFCDD66B}"/>
              </a:ext>
            </a:extLst>
          </p:cNvPr>
          <p:cNvCxnSpPr/>
          <p:nvPr/>
        </p:nvCxnSpPr>
        <p:spPr>
          <a:xfrm>
            <a:off x="1193800" y="3595728"/>
            <a:ext cx="45085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5F7899D-D3FF-0B5B-4B9E-B05F39E2934F}"/>
              </a:ext>
            </a:extLst>
          </p:cNvPr>
          <p:cNvCxnSpPr>
            <a:cxnSpLocks/>
          </p:cNvCxnSpPr>
          <p:nvPr/>
        </p:nvCxnSpPr>
        <p:spPr>
          <a:xfrm>
            <a:off x="4064000" y="2445822"/>
            <a:ext cx="0" cy="1124069"/>
          </a:xfrm>
          <a:prstGeom prst="straightConnector1">
            <a:avLst/>
          </a:prstGeom>
          <a:ln w="28575">
            <a:solidFill>
              <a:srgbClr val="C0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62F015D-F1D3-5038-8F39-69792459174A}"/>
              </a:ext>
            </a:extLst>
          </p:cNvPr>
          <p:cNvSpPr txBox="1"/>
          <p:nvPr/>
        </p:nvSpPr>
        <p:spPr>
          <a:xfrm>
            <a:off x="4064000" y="2831624"/>
            <a:ext cx="1638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Link-traversal</a:t>
            </a:r>
            <a:endParaRPr lang="en-B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37025F-21AA-2D61-83FD-0F86FAE59943}"/>
              </a:ext>
            </a:extLst>
          </p:cNvPr>
          <p:cNvSpPr txBox="1"/>
          <p:nvPr/>
        </p:nvSpPr>
        <p:spPr>
          <a:xfrm>
            <a:off x="0" y="5789950"/>
            <a:ext cx="61088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Abadi Extra Light" panose="020B0204020104020204" pitchFamily="34" charset="0"/>
              </a:rPr>
              <a:t>https://www.w3.org/TR/vocab-dcat-3/</a:t>
            </a:r>
          </a:p>
        </p:txBody>
      </p:sp>
    </p:spTree>
    <p:extLst>
      <p:ext uri="{BB962C8B-B14F-4D97-AF65-F5344CB8AC3E}">
        <p14:creationId xmlns:p14="http://schemas.microsoft.com/office/powerpoint/2010/main" val="3550700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D2875-3C5F-176E-5370-C409B7354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 we start …</a:t>
            </a:r>
            <a:endParaRPr lang="en-B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BBA227-1C3E-8CA4-950F-A921F1BC7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7A4C83-DAA8-DDC5-8AC1-CFEBAD09A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SSoLDAC2023 – Federated Knowledge Graphs</a:t>
            </a:r>
            <a:endParaRPr lang="en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740850-A729-4AFA-84F5-450C6DEA9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178F-781E-48AF-A498-CD13D88DCA0D}" type="slidenum">
              <a:rPr lang="en-BE" smtClean="0"/>
              <a:t>2</a:t>
            </a:fld>
            <a:endParaRPr lang="en-B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0296E0-A6E8-AB76-9B2C-0E6737C922AD}"/>
              </a:ext>
            </a:extLst>
          </p:cNvPr>
          <p:cNvSpPr txBox="1"/>
          <p:nvPr/>
        </p:nvSpPr>
        <p:spPr>
          <a:xfrm>
            <a:off x="1117270" y="1516516"/>
            <a:ext cx="11074730" cy="4216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Create a folder for this Summer School session</a:t>
            </a: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Navigate to the folder (e.g. cd C:\Documents\SummerSchool\Lecture_federation)</a:t>
            </a:r>
            <a:endParaRPr lang="en-B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425"/>
              </a:lnSpc>
              <a:spcAft>
                <a:spcPts val="800"/>
              </a:spcAft>
            </a:pPr>
            <a:r>
              <a:rPr lang="en-BE" sz="1800" kern="0" dirty="0">
                <a:solidFill>
                  <a:srgbClr val="CCCCCC"/>
                </a:solidFill>
                <a:effectLst/>
                <a:highlight>
                  <a:srgbClr val="000000"/>
                </a:highlight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cd C:\Documents\SummerSchool\Lecture_federation</a:t>
            </a:r>
            <a:endParaRPr lang="en-BE" sz="1800" kern="100" dirty="0">
              <a:effectLst/>
              <a:highlight>
                <a:srgbClr val="0000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B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Clone the Solid Server from </a:t>
            </a:r>
            <a:r>
              <a:rPr lang="en-GB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Github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(alternatively: download as ZIP)</a:t>
            </a:r>
            <a:endParaRPr lang="en-B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425"/>
              </a:lnSpc>
              <a:spcAft>
                <a:spcPts val="800"/>
              </a:spcAft>
            </a:pPr>
            <a:r>
              <a:rPr lang="en-BE" sz="1600" kern="0" dirty="0">
                <a:solidFill>
                  <a:srgbClr val="CCCCCC"/>
                </a:solidFill>
                <a:effectLst/>
                <a:highlight>
                  <a:srgbClr val="000000"/>
                </a:highlight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git clone https://github.com/CommunitySolidServer/CommunitySolidServer solid</a:t>
            </a:r>
            <a:endParaRPr lang="en-BE" sz="1800" kern="100" dirty="0">
              <a:effectLst/>
              <a:highlight>
                <a:srgbClr val="0000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en-B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Navigate to the directory where the Solid Server was cloned (e.g. solid)</a:t>
            </a:r>
            <a:endParaRPr lang="en-B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425"/>
              </a:lnSpc>
              <a:spcAft>
                <a:spcPts val="800"/>
              </a:spcAft>
            </a:pPr>
            <a:r>
              <a:rPr lang="en-BE" sz="1600" kern="0" dirty="0">
                <a:solidFill>
                  <a:srgbClr val="CCCCCC"/>
                </a:solidFill>
                <a:effectLst/>
                <a:highlight>
                  <a:srgbClr val="000000"/>
                </a:highlight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cd solid</a:t>
            </a:r>
            <a:endParaRPr lang="en-BE" sz="1800" kern="100" dirty="0">
              <a:effectLst/>
              <a:highlight>
                <a:srgbClr val="0000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B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Install the necessary packages</a:t>
            </a:r>
            <a:endParaRPr lang="en-B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425"/>
              </a:lnSpc>
              <a:spcAft>
                <a:spcPts val="800"/>
              </a:spcAft>
            </a:pPr>
            <a:r>
              <a:rPr lang="en-BE" sz="1600" kern="0" dirty="0" err="1">
                <a:solidFill>
                  <a:srgbClr val="CCCCCC"/>
                </a:solidFill>
                <a:effectLst/>
                <a:highlight>
                  <a:srgbClr val="000000"/>
                </a:highlight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npm</a:t>
            </a:r>
            <a:r>
              <a:rPr lang="en-BE" sz="1600" kern="0" dirty="0">
                <a:solidFill>
                  <a:srgbClr val="CCCCCC"/>
                </a:solidFill>
                <a:effectLst/>
                <a:highlight>
                  <a:srgbClr val="000000"/>
                </a:highlight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install</a:t>
            </a:r>
            <a:endParaRPr lang="en-BE" sz="1800" kern="100" dirty="0">
              <a:effectLst/>
              <a:highlight>
                <a:srgbClr val="0000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4777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7EE1D-8FED-DB5D-FEC8-5AE0CFAC9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Aggregation, Discovery and Filtering</a:t>
            </a:r>
            <a:endParaRPr lang="en-B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E8EDD-D6E5-642A-7F5A-28BC977E2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5F9388-8340-8B92-2BBF-0FFD35A5E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SSoLDAC2023 – Federated Knowledge Graphs</a:t>
            </a:r>
            <a:endParaRPr lang="en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1B7FAA-B486-01E2-F2F2-E574AA2DA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178F-781E-48AF-A498-CD13D88DCA0D}" type="slidenum">
              <a:rPr lang="en-BE" smtClean="0"/>
              <a:t>20</a:t>
            </a:fld>
            <a:endParaRPr lang="en-BE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4539B09-3EB8-E41E-437E-58477CA001F8}"/>
              </a:ext>
            </a:extLst>
          </p:cNvPr>
          <p:cNvSpPr/>
          <p:nvPr/>
        </p:nvSpPr>
        <p:spPr>
          <a:xfrm>
            <a:off x="7402040" y="2327275"/>
            <a:ext cx="4673846" cy="1101725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b="0" dirty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SELECT</a:t>
            </a:r>
            <a:r>
              <a:rPr lang="en-GB" sz="14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sz="1400" b="0" dirty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DISTINCT</a:t>
            </a:r>
            <a:r>
              <a:rPr lang="en-GB" sz="14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sz="1400" b="0" dirty="0">
                <a:solidFill>
                  <a:srgbClr val="4EC9B0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GB" sz="14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sz="1400" b="0" dirty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WHERE</a:t>
            </a:r>
            <a:r>
              <a:rPr lang="en-GB" sz="14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{</a:t>
            </a:r>
          </a:p>
          <a:p>
            <a:r>
              <a:rPr lang="en-GB" sz="14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GB" sz="1400" b="0" dirty="0">
                <a:solidFill>
                  <a:srgbClr val="4EC9B0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GB" sz="1400" b="0" dirty="0" err="1">
                <a:solidFill>
                  <a:srgbClr val="4EC9B0"/>
                </a:solidFill>
                <a:effectLst/>
                <a:latin typeface="Consolas" panose="020B0609020204030204" pitchFamily="49" charset="0"/>
              </a:rPr>
              <a:t>url-catalog</a:t>
            </a:r>
            <a:r>
              <a:rPr lang="en-GB" sz="1400" b="0" dirty="0">
                <a:solidFill>
                  <a:srgbClr val="4EC9B0"/>
                </a:solidFill>
                <a:effectLst/>
                <a:latin typeface="Consolas" panose="020B0609020204030204" pitchFamily="49" charset="0"/>
              </a:rPr>
              <a:t>&gt;</a:t>
            </a:r>
            <a:r>
              <a:rPr lang="en-GB" sz="14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sz="1400" b="0" dirty="0" err="1">
                <a:solidFill>
                  <a:srgbClr val="569CD6"/>
                </a:solidFill>
                <a:effectLst/>
                <a:latin typeface="Consolas" panose="020B0609020204030204" pitchFamily="49" charset="0"/>
              </a:rPr>
              <a:t>dcat:</a:t>
            </a:r>
            <a:r>
              <a:rPr lang="en-GB" sz="1400" b="0" dirty="0" err="1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dataset</a:t>
            </a:r>
            <a:r>
              <a:rPr lang="en-GB" sz="1400" b="0" dirty="0">
                <a:solidFill>
                  <a:srgbClr val="4EC9B0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GB" sz="14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?dataset . </a:t>
            </a:r>
          </a:p>
          <a:p>
            <a:r>
              <a:rPr lang="en-GB" sz="14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  ?dataset </a:t>
            </a:r>
            <a:r>
              <a:rPr lang="en-GB" sz="1400" b="0" dirty="0" err="1">
                <a:solidFill>
                  <a:srgbClr val="569CD6"/>
                </a:solidFill>
                <a:effectLst/>
                <a:latin typeface="Consolas" panose="020B0609020204030204" pitchFamily="49" charset="0"/>
              </a:rPr>
              <a:t>dcat:</a:t>
            </a:r>
            <a:r>
              <a:rPr lang="en-GB" sz="1400" b="0" dirty="0" err="1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distribution</a:t>
            </a:r>
            <a:r>
              <a:rPr lang="en-GB" sz="1400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?distribution .</a:t>
            </a:r>
          </a:p>
          <a:p>
            <a:r>
              <a:rPr lang="en-GB" b="0" dirty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}</a:t>
            </a:r>
          </a:p>
        </p:txBody>
      </p:sp>
      <p:grpSp>
        <p:nvGrpSpPr>
          <p:cNvPr id="21" name="Groep 12">
            <a:extLst>
              <a:ext uri="{FF2B5EF4-FFF2-40B4-BE49-F238E27FC236}">
                <a16:creationId xmlns:a16="http://schemas.microsoft.com/office/drawing/2014/main" id="{D9F33A8A-6697-9C33-DC76-CB018D6B2E29}"/>
              </a:ext>
            </a:extLst>
          </p:cNvPr>
          <p:cNvGrpSpPr/>
          <p:nvPr/>
        </p:nvGrpSpPr>
        <p:grpSpPr>
          <a:xfrm>
            <a:off x="7616370" y="5075734"/>
            <a:ext cx="551751" cy="497834"/>
            <a:chOff x="6696074" y="5346047"/>
            <a:chExt cx="551751" cy="497834"/>
          </a:xfrm>
        </p:grpSpPr>
        <p:sp>
          <p:nvSpPr>
            <p:cNvPr id="22" name="Gelijkbenige driehoek 13">
              <a:extLst>
                <a:ext uri="{FF2B5EF4-FFF2-40B4-BE49-F238E27FC236}">
                  <a16:creationId xmlns:a16="http://schemas.microsoft.com/office/drawing/2014/main" id="{8FDEEFDB-10E2-5D16-414C-B27FF3BC3689}"/>
                </a:ext>
              </a:extLst>
            </p:cNvPr>
            <p:cNvSpPr/>
            <p:nvPr/>
          </p:nvSpPr>
          <p:spPr>
            <a:xfrm>
              <a:off x="6696074" y="5346047"/>
              <a:ext cx="551751" cy="497834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 dirty="0"/>
            </a:p>
          </p:txBody>
        </p:sp>
        <p:sp>
          <p:nvSpPr>
            <p:cNvPr id="23" name="Tekstvak 14">
              <a:extLst>
                <a:ext uri="{FF2B5EF4-FFF2-40B4-BE49-F238E27FC236}">
                  <a16:creationId xmlns:a16="http://schemas.microsoft.com/office/drawing/2014/main" id="{3A621865-A6E0-2275-5558-93D10B1AF41B}"/>
                </a:ext>
              </a:extLst>
            </p:cNvPr>
            <p:cNvSpPr txBox="1"/>
            <p:nvPr/>
          </p:nvSpPr>
          <p:spPr>
            <a:xfrm>
              <a:off x="6705249" y="5474549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</a:rPr>
                <a:t>!</a:t>
              </a:r>
              <a:endParaRPr lang="en-BE" dirty="0">
                <a:solidFill>
                  <a:schemeClr val="bg1"/>
                </a:solidFill>
              </a:endParaRPr>
            </a:p>
          </p:txBody>
        </p:sp>
      </p:grpSp>
      <p:sp>
        <p:nvSpPr>
          <p:cNvPr id="24" name="Tekstvak 15">
            <a:extLst>
              <a:ext uri="{FF2B5EF4-FFF2-40B4-BE49-F238E27FC236}">
                <a16:creationId xmlns:a16="http://schemas.microsoft.com/office/drawing/2014/main" id="{B30E2EE7-116F-9ECF-B4B3-6207273C56A2}"/>
              </a:ext>
            </a:extLst>
          </p:cNvPr>
          <p:cNvSpPr txBox="1"/>
          <p:nvPr/>
        </p:nvSpPr>
        <p:spPr>
          <a:xfrm>
            <a:off x="8349096" y="4945360"/>
            <a:ext cx="35433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>
                <a:latin typeface="Abadi Extra Light" panose="020B0204020104020204" pitchFamily="34" charset="0"/>
              </a:rPr>
              <a:t>“+” establishes a property path to find all datasets that can be reached from this subject</a:t>
            </a:r>
            <a:endParaRPr lang="en-BE" dirty="0">
              <a:latin typeface="Abadi Extra Light" panose="020B020402010402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9A57035-98AA-39D2-ADFF-E265D21B7A53}"/>
              </a:ext>
            </a:extLst>
          </p:cNvPr>
          <p:cNvCxnSpPr>
            <a:cxnSpLocks/>
          </p:cNvCxnSpPr>
          <p:nvPr/>
        </p:nvCxnSpPr>
        <p:spPr>
          <a:xfrm>
            <a:off x="7048500" y="1648137"/>
            <a:ext cx="0" cy="42954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66114302-A064-2520-15C7-805C5D22B1B5}"/>
              </a:ext>
            </a:extLst>
          </p:cNvPr>
          <p:cNvSpPr txBox="1"/>
          <p:nvPr/>
        </p:nvSpPr>
        <p:spPr>
          <a:xfrm>
            <a:off x="7615842" y="1704011"/>
            <a:ext cx="4276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latin typeface="Abadi Extra Light" panose="020B0204020104020204" pitchFamily="34" charset="0"/>
              </a:rPr>
              <a:t>Link-traversing, recursive query</a:t>
            </a:r>
            <a:endParaRPr lang="en-BE" sz="2400" u="sng" dirty="0">
              <a:latin typeface="Abadi Extra Light" panose="020B0204020104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B7E305D-7499-1DF0-B2DB-D91376ADB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225" y="5159375"/>
            <a:ext cx="6403879" cy="6604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5581B9B-9DE5-AC20-AB95-D90D04DA7DE5}"/>
              </a:ext>
            </a:extLst>
          </p:cNvPr>
          <p:cNvGrpSpPr/>
          <p:nvPr/>
        </p:nvGrpSpPr>
        <p:grpSpPr>
          <a:xfrm>
            <a:off x="101600" y="1771962"/>
            <a:ext cx="6738504" cy="3635063"/>
            <a:chOff x="342900" y="1622425"/>
            <a:chExt cx="6738504" cy="3635063"/>
          </a:xfrm>
        </p:grpSpPr>
        <p:pic>
          <p:nvPicPr>
            <p:cNvPr id="8" name="Afbeelding 11">
              <a:extLst>
                <a:ext uri="{FF2B5EF4-FFF2-40B4-BE49-F238E27FC236}">
                  <a16:creationId xmlns:a16="http://schemas.microsoft.com/office/drawing/2014/main" id="{5FF41EB1-328E-FB9B-E3C5-FADA7E8251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19122"/>
            <a:stretch/>
          </p:blipFill>
          <p:spPr>
            <a:xfrm>
              <a:off x="630031" y="1726990"/>
              <a:ext cx="6451373" cy="3530498"/>
            </a:xfrm>
            <a:prstGeom prst="rect">
              <a:avLst/>
            </a:prstGeom>
          </p:spPr>
        </p:pic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EC3F6F90-4F4C-B7A1-0F83-146427BC0912}"/>
                </a:ext>
              </a:extLst>
            </p:cNvPr>
            <p:cNvSpPr/>
            <p:nvPr/>
          </p:nvSpPr>
          <p:spPr>
            <a:xfrm>
              <a:off x="342900" y="1622425"/>
              <a:ext cx="1435100" cy="365125"/>
            </a:xfrm>
            <a:custGeom>
              <a:avLst/>
              <a:gdLst>
                <a:gd name="connsiteX0" fmla="*/ 0 w 1435100"/>
                <a:gd name="connsiteY0" fmla="*/ 60855 h 365125"/>
                <a:gd name="connsiteX1" fmla="*/ 60855 w 1435100"/>
                <a:gd name="connsiteY1" fmla="*/ 0 h 365125"/>
                <a:gd name="connsiteX2" fmla="*/ 678148 w 1435100"/>
                <a:gd name="connsiteY2" fmla="*/ 0 h 365125"/>
                <a:gd name="connsiteX3" fmla="*/ 1374245 w 1435100"/>
                <a:gd name="connsiteY3" fmla="*/ 0 h 365125"/>
                <a:gd name="connsiteX4" fmla="*/ 1435100 w 1435100"/>
                <a:gd name="connsiteY4" fmla="*/ 60855 h 365125"/>
                <a:gd name="connsiteX5" fmla="*/ 1435100 w 1435100"/>
                <a:gd name="connsiteY5" fmla="*/ 304270 h 365125"/>
                <a:gd name="connsiteX6" fmla="*/ 1374245 w 1435100"/>
                <a:gd name="connsiteY6" fmla="*/ 365125 h 365125"/>
                <a:gd name="connsiteX7" fmla="*/ 691282 w 1435100"/>
                <a:gd name="connsiteY7" fmla="*/ 365125 h 365125"/>
                <a:gd name="connsiteX8" fmla="*/ 60855 w 1435100"/>
                <a:gd name="connsiteY8" fmla="*/ 365125 h 365125"/>
                <a:gd name="connsiteX9" fmla="*/ 0 w 1435100"/>
                <a:gd name="connsiteY9" fmla="*/ 304270 h 365125"/>
                <a:gd name="connsiteX10" fmla="*/ 0 w 1435100"/>
                <a:gd name="connsiteY10" fmla="*/ 60855 h 365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35100" h="365125" fill="none" extrusionOk="0">
                  <a:moveTo>
                    <a:pt x="0" y="60855"/>
                  </a:moveTo>
                  <a:cubicBezTo>
                    <a:pt x="1225" y="33759"/>
                    <a:pt x="22160" y="499"/>
                    <a:pt x="60855" y="0"/>
                  </a:cubicBezTo>
                  <a:cubicBezTo>
                    <a:pt x="339468" y="-21115"/>
                    <a:pt x="480769" y="5920"/>
                    <a:pt x="678148" y="0"/>
                  </a:cubicBezTo>
                  <a:cubicBezTo>
                    <a:pt x="875527" y="-5920"/>
                    <a:pt x="1167705" y="144"/>
                    <a:pt x="1374245" y="0"/>
                  </a:cubicBezTo>
                  <a:cubicBezTo>
                    <a:pt x="1407030" y="-5955"/>
                    <a:pt x="1434235" y="25070"/>
                    <a:pt x="1435100" y="60855"/>
                  </a:cubicBezTo>
                  <a:cubicBezTo>
                    <a:pt x="1445705" y="167153"/>
                    <a:pt x="1432517" y="212237"/>
                    <a:pt x="1435100" y="304270"/>
                  </a:cubicBezTo>
                  <a:cubicBezTo>
                    <a:pt x="1427939" y="341037"/>
                    <a:pt x="1413536" y="364565"/>
                    <a:pt x="1374245" y="365125"/>
                  </a:cubicBezTo>
                  <a:cubicBezTo>
                    <a:pt x="1228556" y="366056"/>
                    <a:pt x="973841" y="345432"/>
                    <a:pt x="691282" y="365125"/>
                  </a:cubicBezTo>
                  <a:cubicBezTo>
                    <a:pt x="408723" y="384818"/>
                    <a:pt x="268811" y="350033"/>
                    <a:pt x="60855" y="365125"/>
                  </a:cubicBezTo>
                  <a:cubicBezTo>
                    <a:pt x="24134" y="359001"/>
                    <a:pt x="1928" y="333382"/>
                    <a:pt x="0" y="304270"/>
                  </a:cubicBezTo>
                  <a:cubicBezTo>
                    <a:pt x="-10021" y="214442"/>
                    <a:pt x="-5359" y="134535"/>
                    <a:pt x="0" y="60855"/>
                  </a:cubicBezTo>
                  <a:close/>
                </a:path>
                <a:path w="1435100" h="365125" stroke="0" extrusionOk="0">
                  <a:moveTo>
                    <a:pt x="0" y="60855"/>
                  </a:moveTo>
                  <a:cubicBezTo>
                    <a:pt x="1181" y="29859"/>
                    <a:pt x="29825" y="2222"/>
                    <a:pt x="60855" y="0"/>
                  </a:cubicBezTo>
                  <a:cubicBezTo>
                    <a:pt x="244701" y="10674"/>
                    <a:pt x="479622" y="1183"/>
                    <a:pt x="678148" y="0"/>
                  </a:cubicBezTo>
                  <a:cubicBezTo>
                    <a:pt x="876674" y="-1183"/>
                    <a:pt x="1133217" y="13133"/>
                    <a:pt x="1374245" y="0"/>
                  </a:cubicBezTo>
                  <a:cubicBezTo>
                    <a:pt x="1411354" y="-3998"/>
                    <a:pt x="1428228" y="27622"/>
                    <a:pt x="1435100" y="60855"/>
                  </a:cubicBezTo>
                  <a:cubicBezTo>
                    <a:pt x="1424090" y="140965"/>
                    <a:pt x="1423052" y="196477"/>
                    <a:pt x="1435100" y="304270"/>
                  </a:cubicBezTo>
                  <a:cubicBezTo>
                    <a:pt x="1436570" y="330437"/>
                    <a:pt x="1403621" y="366490"/>
                    <a:pt x="1374245" y="365125"/>
                  </a:cubicBezTo>
                  <a:cubicBezTo>
                    <a:pt x="1157125" y="365411"/>
                    <a:pt x="881495" y="387636"/>
                    <a:pt x="756952" y="365125"/>
                  </a:cubicBezTo>
                  <a:cubicBezTo>
                    <a:pt x="632409" y="342614"/>
                    <a:pt x="333425" y="374581"/>
                    <a:pt x="60855" y="365125"/>
                  </a:cubicBezTo>
                  <a:cubicBezTo>
                    <a:pt x="27582" y="368209"/>
                    <a:pt x="-1391" y="338411"/>
                    <a:pt x="0" y="304270"/>
                  </a:cubicBezTo>
                  <a:cubicBezTo>
                    <a:pt x="-4188" y="240197"/>
                    <a:pt x="-11250" y="137842"/>
                    <a:pt x="0" y="60855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43864952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  <a:latin typeface="The Hand Extrablack" panose="03070A02030502020204" pitchFamily="66" charset="0"/>
                </a:rPr>
                <a:t>EXTERNAL DATASET</a:t>
              </a:r>
              <a:endParaRPr lang="en-BE" sz="1100" dirty="0">
                <a:solidFill>
                  <a:schemeClr val="tx1"/>
                </a:solidFill>
                <a:latin typeface="The Hand Extrablack" panose="03070A02030502020204" pitchFamily="66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E5C9CA3-08B6-D59D-F027-E9E62EDBDD72}"/>
                </a:ext>
              </a:extLst>
            </p:cNvPr>
            <p:cNvSpPr/>
            <p:nvPr/>
          </p:nvSpPr>
          <p:spPr>
            <a:xfrm>
              <a:off x="1790700" y="1790700"/>
              <a:ext cx="762000" cy="1041400"/>
            </a:xfrm>
            <a:custGeom>
              <a:avLst/>
              <a:gdLst>
                <a:gd name="connsiteX0" fmla="*/ 0 w 762000"/>
                <a:gd name="connsiteY0" fmla="*/ 0 h 1041400"/>
                <a:gd name="connsiteX1" fmla="*/ 520700 w 762000"/>
                <a:gd name="connsiteY1" fmla="*/ 177800 h 1041400"/>
                <a:gd name="connsiteX2" fmla="*/ 762000 w 762000"/>
                <a:gd name="connsiteY2" fmla="*/ 104140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0" h="1041400">
                  <a:moveTo>
                    <a:pt x="0" y="0"/>
                  </a:moveTo>
                  <a:cubicBezTo>
                    <a:pt x="196850" y="2116"/>
                    <a:pt x="393700" y="4233"/>
                    <a:pt x="520700" y="177800"/>
                  </a:cubicBezTo>
                  <a:cubicBezTo>
                    <a:pt x="647700" y="351367"/>
                    <a:pt x="704850" y="696383"/>
                    <a:pt x="762000" y="104140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</p:spTree>
    <p:extLst>
      <p:ext uri="{BB962C8B-B14F-4D97-AF65-F5344CB8AC3E}">
        <p14:creationId xmlns:p14="http://schemas.microsoft.com/office/powerpoint/2010/main" val="40109239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buitenshuis, wolk, hemel, reizen&#10;&#10;Automatisch gegenereerde beschrijving">
            <a:extLst>
              <a:ext uri="{FF2B5EF4-FFF2-40B4-BE49-F238E27FC236}">
                <a16:creationId xmlns:a16="http://schemas.microsoft.com/office/drawing/2014/main" id="{2FDD65D2-2866-9750-D70E-082479B6296F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88" y="-71726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A00C6B5-C070-15E5-A614-3B1ABBC5D9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9088" y="1122363"/>
            <a:ext cx="12192000" cy="2387600"/>
          </a:xfrm>
        </p:spPr>
        <p:txBody>
          <a:bodyPr/>
          <a:lstStyle/>
          <a:p>
            <a:r>
              <a:rPr lang="en-GB" dirty="0"/>
              <a:t>PART III: Hands-on exercise</a:t>
            </a:r>
            <a:endParaRPr lang="en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23B5B0E-E160-AA7D-8335-FA1BBABBA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BE"/>
              <a:t>22/05/2023</a:t>
            </a:r>
            <a:endParaRPr lang="en-BE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0D88BC7-5E59-6EFB-D0C3-D3067FD31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SSoLDAC2023 – Challenge Introduction Session</a:t>
            </a:r>
            <a:endParaRPr lang="en-BE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AC86BFC-B567-C249-5208-0CD4D080C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178F-781E-48AF-A498-CD13D88DCA0D}" type="slidenum">
              <a:rPr lang="en-BE" smtClean="0"/>
              <a:t>21</a:t>
            </a:fld>
            <a:endParaRPr lang="en-BE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75BD2E07-12AD-2F5D-382C-59B087583C61}"/>
              </a:ext>
            </a:extLst>
          </p:cNvPr>
          <p:cNvSpPr txBox="1"/>
          <p:nvPr/>
        </p:nvSpPr>
        <p:spPr>
          <a:xfrm>
            <a:off x="125834" y="5735637"/>
            <a:ext cx="10791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Abadi Extra Light" panose="020B0204020104020204" pitchFamily="34" charset="0"/>
              </a:rPr>
              <a:t>Hand-out link: </a:t>
            </a:r>
            <a:r>
              <a:rPr lang="en-GB" b="1" dirty="0">
                <a:latin typeface="Abadi Extra Light" panose="020B0204020104020204" pitchFamily="34" charset="0"/>
                <a:hlinkClick r:id="rId3"/>
              </a:rPr>
              <a:t>https://github.com/SSoLDAC-2023/SS_Lectures/tree/main/Federated%20Datasets</a:t>
            </a:r>
            <a:r>
              <a:rPr lang="en-GB" b="1" dirty="0">
                <a:latin typeface="Abadi Extra Light" panose="020B0204020104020204" pitchFamily="34" charset="0"/>
              </a:rPr>
              <a:t> </a:t>
            </a:r>
            <a:endParaRPr lang="en-BE" b="1" dirty="0">
              <a:latin typeface="Abadi Extra Light" panose="020B02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401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9A87ED-F186-2658-77F6-A74222EE7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Scenario: </a:t>
            </a:r>
            <a:r>
              <a:rPr lang="en-GB" dirty="0" err="1"/>
              <a:t>Catalog</a:t>
            </a:r>
            <a:r>
              <a:rPr lang="en-GB" dirty="0"/>
              <a:t> / Dataset federation</a:t>
            </a:r>
            <a:endParaRPr lang="en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ED34488-6BF0-64DA-1A3C-BAAA1FFF1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6EE4C79-BADD-7584-DD69-99FCF48F2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SSoLDAC2023 – Challenge Introduction Session</a:t>
            </a:r>
            <a:endParaRPr lang="en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288D479-D2A1-F476-0236-BAC1CE6F5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178F-781E-48AF-A498-CD13D88DCA0D}" type="slidenum">
              <a:rPr lang="en-BE" smtClean="0"/>
              <a:t>22</a:t>
            </a:fld>
            <a:endParaRPr lang="en-BE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62023A14-3390-42F3-E45D-F326E8270C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5113" y="1404923"/>
            <a:ext cx="6581774" cy="445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750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D2875-3C5F-176E-5370-C409B7354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 we start …</a:t>
            </a:r>
            <a:endParaRPr lang="en-B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BBA227-1C3E-8CA4-950F-A921F1BC7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7A4C83-DAA8-DDC5-8AC1-CFEBAD09A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SSoLDAC2023 – Federated Knowledge Graphs</a:t>
            </a:r>
            <a:endParaRPr lang="en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740850-A729-4AFA-84F5-450C6DEA9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178F-781E-48AF-A498-CD13D88DCA0D}" type="slidenum">
              <a:rPr lang="en-BE" smtClean="0"/>
              <a:t>3</a:t>
            </a:fld>
            <a:endParaRPr lang="en-B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0296E0-A6E8-AB76-9B2C-0E6737C922AD}"/>
              </a:ext>
            </a:extLst>
          </p:cNvPr>
          <p:cNvSpPr txBox="1"/>
          <p:nvPr/>
        </p:nvSpPr>
        <p:spPr>
          <a:xfrm>
            <a:off x="1117270" y="1690688"/>
            <a:ext cx="11074730" cy="2641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Clone the following repository / </a:t>
            </a:r>
            <a:r>
              <a:rPr lang="en-GB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SSoLDAC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branch</a:t>
            </a:r>
            <a:endParaRPr lang="en-B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425"/>
              </a:lnSpc>
              <a:spcAft>
                <a:spcPts val="800"/>
              </a:spcAft>
            </a:pPr>
            <a:r>
              <a:rPr lang="en-BE" sz="1800" kern="0" dirty="0">
                <a:solidFill>
                  <a:srgbClr val="CCCCCC"/>
                </a:solidFill>
                <a:effectLst/>
                <a:highlight>
                  <a:srgbClr val="000000"/>
                </a:highlight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git clone -b </a:t>
            </a:r>
            <a:r>
              <a:rPr lang="en-BE" sz="1800" kern="0" dirty="0" err="1">
                <a:solidFill>
                  <a:srgbClr val="CCCCCC"/>
                </a:solidFill>
                <a:effectLst/>
                <a:highlight>
                  <a:srgbClr val="000000"/>
                </a:highlight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SSoLDAC</a:t>
            </a:r>
            <a:r>
              <a:rPr lang="en-BE" sz="1800" kern="0" dirty="0">
                <a:solidFill>
                  <a:srgbClr val="CCCCCC"/>
                </a:solidFill>
                <a:effectLst/>
                <a:highlight>
                  <a:srgbClr val="000000"/>
                </a:highlight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https://github.com/LBD-Hackers/consolid-demo.git </a:t>
            </a:r>
            <a:r>
              <a:rPr lang="fr-BE" sz="1800" kern="0" dirty="0" err="1">
                <a:solidFill>
                  <a:srgbClr val="CCCCCC"/>
                </a:solidFill>
                <a:effectLst/>
                <a:highlight>
                  <a:srgbClr val="000000"/>
                </a:highlight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demo</a:t>
            </a:r>
            <a:endParaRPr lang="en-BE" sz="1800" kern="100" dirty="0">
              <a:effectLst/>
              <a:highlight>
                <a:srgbClr val="0000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B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Navigate to the demo folder</a:t>
            </a:r>
            <a:endParaRPr lang="en-B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425"/>
              </a:lnSpc>
              <a:spcAft>
                <a:spcPts val="800"/>
              </a:spcAft>
            </a:pPr>
            <a:r>
              <a:rPr lang="en-BE" sz="1800" kern="0" dirty="0">
                <a:solidFill>
                  <a:srgbClr val="CCCCCC"/>
                </a:solidFill>
                <a:effectLst/>
                <a:highlight>
                  <a:srgbClr val="000000"/>
                </a:highlight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cd demo</a:t>
            </a:r>
            <a:endParaRPr lang="en-BE" sz="1800" kern="100" dirty="0">
              <a:effectLst/>
              <a:highlight>
                <a:srgbClr val="0000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B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Install the necessary packages</a:t>
            </a:r>
            <a:endParaRPr lang="en-B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425"/>
              </a:lnSpc>
              <a:spcAft>
                <a:spcPts val="800"/>
              </a:spcAft>
            </a:pPr>
            <a:r>
              <a:rPr lang="en-GB" sz="1800" kern="0" dirty="0" err="1">
                <a:solidFill>
                  <a:srgbClr val="CCCCCC"/>
                </a:solidFill>
                <a:effectLst/>
                <a:highlight>
                  <a:srgbClr val="000000"/>
                </a:highlight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npm</a:t>
            </a:r>
            <a:r>
              <a:rPr lang="en-GB" sz="1800" kern="0" dirty="0">
                <a:solidFill>
                  <a:srgbClr val="CCCCCC"/>
                </a:solidFill>
                <a:effectLst/>
                <a:highlight>
                  <a:srgbClr val="000000"/>
                </a:highlight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install</a:t>
            </a:r>
            <a:endParaRPr lang="en-BE" sz="1800" kern="100" dirty="0">
              <a:effectLst/>
              <a:highlight>
                <a:srgbClr val="0000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577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buitenshuis, wolk, hemel, reizen&#10;&#10;Automatisch gegenereerde beschrijving">
            <a:extLst>
              <a:ext uri="{FF2B5EF4-FFF2-40B4-BE49-F238E27FC236}">
                <a16:creationId xmlns:a16="http://schemas.microsoft.com/office/drawing/2014/main" id="{2FDD65D2-2866-9750-D70E-082479B6296F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88" y="-717260"/>
            <a:ext cx="12201088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A00C6B5-C070-15E5-A614-3B1ABBC5D9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PART I: Background</a:t>
            </a:r>
            <a:endParaRPr lang="en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23B5B0E-E160-AA7D-8335-FA1BBABBA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14</a:t>
            </a:r>
            <a:r>
              <a:rPr lang="en-BE" dirty="0"/>
              <a:t>/0</a:t>
            </a:r>
            <a:r>
              <a:rPr lang="en-GB" dirty="0"/>
              <a:t>6</a:t>
            </a:r>
            <a:r>
              <a:rPr lang="en-BE" dirty="0"/>
              <a:t>/2023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0D88BC7-5E59-6EFB-D0C3-D3067FD31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SSoLDAC2023 – Challenge Introduction Session</a:t>
            </a:r>
            <a:endParaRPr lang="en-BE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AC86BFC-B567-C249-5208-0CD4D080C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178F-781E-48AF-A498-CD13D88DCA0D}" type="slidenum">
              <a:rPr lang="en-BE" smtClean="0"/>
              <a:t>4</a:t>
            </a:fld>
            <a:endParaRPr lang="en-BE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2D5647C3-7BFF-809C-0A08-E24E9B050D22}"/>
              </a:ext>
            </a:extLst>
          </p:cNvPr>
          <p:cNvSpPr txBox="1"/>
          <p:nvPr/>
        </p:nvSpPr>
        <p:spPr>
          <a:xfrm>
            <a:off x="7301917" y="5465663"/>
            <a:ext cx="4899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GB" dirty="0">
              <a:latin typeface="Abadi Extra Light" panose="020B0604020202020204" pitchFamily="34" charset="0"/>
            </a:endParaRPr>
          </a:p>
          <a:p>
            <a:pPr algn="r"/>
            <a:r>
              <a:rPr lang="en-GB" dirty="0">
                <a:latin typeface="Abadi Extra Light" panose="020B0604020202020204" pitchFamily="34" charset="0"/>
              </a:rPr>
              <a:t>Jeroen Werbrouck</a:t>
            </a:r>
            <a:endParaRPr lang="en-BE" dirty="0">
              <a:latin typeface="Abadi Extra Light" panose="020B0604020202020204" pitchFamily="34" charset="0"/>
            </a:endParaRP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00CE563A-83CE-4AE7-9F1E-2BBCCAB7FB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818012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C88FF5F-42B9-AEE0-D062-A237E6F913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41399" y="1650661"/>
            <a:ext cx="5162527" cy="393468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F616ED-B10A-4C69-FF00-2BA6DE551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AEC Industry</a:t>
            </a:r>
            <a:endParaRPr lang="en-B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E24A9-2F28-7BD9-8D96-2F0C5B785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64694A-BF12-2441-2D75-9D3870833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SSoLDAC2023 – Federated Knowledge Graphs</a:t>
            </a:r>
            <a:endParaRPr lang="en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7FE6F6-B9AA-909E-21EB-E2D2FC986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178F-781E-48AF-A498-CD13D88DCA0D}" type="slidenum">
              <a:rPr lang="en-BE" smtClean="0"/>
              <a:t>5</a:t>
            </a:fld>
            <a:endParaRPr lang="en-B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AFC350-132E-88E6-3238-83014AF30EF8}"/>
              </a:ext>
            </a:extLst>
          </p:cNvPr>
          <p:cNvSpPr txBox="1"/>
          <p:nvPr/>
        </p:nvSpPr>
        <p:spPr>
          <a:xfrm>
            <a:off x="0" y="5813358"/>
            <a:ext cx="60134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BE" dirty="0">
                <a:latin typeface="Abadi Extra Light" panose="020B0204020104020204" pitchFamily="34" charset="0"/>
              </a:rPr>
              <a:t>https://cloud.app.box.com/v/information-economy-report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E7464AE-BB18-5708-C452-E1B64EFEC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5865" y="50800"/>
            <a:ext cx="5521325" cy="582109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C275B49D-CCFC-92F3-099C-CB974E7DE897}"/>
              </a:ext>
            </a:extLst>
          </p:cNvPr>
          <p:cNvSpPr/>
          <p:nvPr/>
        </p:nvSpPr>
        <p:spPr>
          <a:xfrm>
            <a:off x="8056835" y="1370595"/>
            <a:ext cx="2219047" cy="2219047"/>
          </a:xfrm>
          <a:prstGeom prst="ellipse">
            <a:avLst/>
          </a:prstGeom>
          <a:noFill/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879248734">
                  <a:custGeom>
                    <a:avLst/>
                    <a:gdLst>
                      <a:gd name="connsiteX0" fmla="*/ 0 w 2219047"/>
                      <a:gd name="connsiteY0" fmla="*/ 1109524 h 2219047"/>
                      <a:gd name="connsiteX1" fmla="*/ 1109524 w 2219047"/>
                      <a:gd name="connsiteY1" fmla="*/ 0 h 2219047"/>
                      <a:gd name="connsiteX2" fmla="*/ 2219048 w 2219047"/>
                      <a:gd name="connsiteY2" fmla="*/ 1109524 h 2219047"/>
                      <a:gd name="connsiteX3" fmla="*/ 1109524 w 2219047"/>
                      <a:gd name="connsiteY3" fmla="*/ 2219048 h 2219047"/>
                      <a:gd name="connsiteX4" fmla="*/ 0 w 2219047"/>
                      <a:gd name="connsiteY4" fmla="*/ 1109524 h 22190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9047" h="2219047" extrusionOk="0">
                        <a:moveTo>
                          <a:pt x="0" y="1109524"/>
                        </a:moveTo>
                        <a:cubicBezTo>
                          <a:pt x="-52968" y="434464"/>
                          <a:pt x="540534" y="-15896"/>
                          <a:pt x="1109524" y="0"/>
                        </a:cubicBezTo>
                        <a:cubicBezTo>
                          <a:pt x="1673411" y="27467"/>
                          <a:pt x="2296212" y="473725"/>
                          <a:pt x="2219048" y="1109524"/>
                        </a:cubicBezTo>
                        <a:cubicBezTo>
                          <a:pt x="2192624" y="1669615"/>
                          <a:pt x="1711960" y="2251213"/>
                          <a:pt x="1109524" y="2219048"/>
                        </a:cubicBezTo>
                        <a:cubicBezTo>
                          <a:pt x="561894" y="2129182"/>
                          <a:pt x="121530" y="1712296"/>
                          <a:pt x="0" y="1109524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794731D-891A-BF04-5E3A-55268DFA2CF0}"/>
              </a:ext>
            </a:extLst>
          </p:cNvPr>
          <p:cNvSpPr/>
          <p:nvPr/>
        </p:nvSpPr>
        <p:spPr>
          <a:xfrm>
            <a:off x="6019800" y="2463800"/>
            <a:ext cx="2032000" cy="406400"/>
          </a:xfrm>
          <a:custGeom>
            <a:avLst/>
            <a:gdLst>
              <a:gd name="connsiteX0" fmla="*/ 2032000 w 2032000"/>
              <a:gd name="connsiteY0" fmla="*/ 0 h 406400"/>
              <a:gd name="connsiteX1" fmla="*/ 1206500 w 2032000"/>
              <a:gd name="connsiteY1" fmla="*/ 76200 h 406400"/>
              <a:gd name="connsiteX2" fmla="*/ 0 w 2032000"/>
              <a:gd name="connsiteY2" fmla="*/ 406400 h 4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32000" h="406400">
                <a:moveTo>
                  <a:pt x="2032000" y="0"/>
                </a:moveTo>
                <a:cubicBezTo>
                  <a:pt x="1788583" y="4233"/>
                  <a:pt x="1545167" y="8467"/>
                  <a:pt x="1206500" y="76200"/>
                </a:cubicBezTo>
                <a:cubicBezTo>
                  <a:pt x="867833" y="143933"/>
                  <a:pt x="433916" y="275166"/>
                  <a:pt x="0" y="40640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460541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95CAE-EABE-4829-00A7-97E820FBD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AEC(OOHHGGQSDFXYZ🍕) Industry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07C188-0A0C-3E1C-A089-067E7AE28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FF3361-D738-D60E-9BD7-C1D4DB7CE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SSoLDAC2023 – Federated Knowledge Graphs</a:t>
            </a:r>
            <a:endParaRPr lang="en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B39277-BAF1-A7EB-735C-256053800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178F-781E-48AF-A498-CD13D88DCA0D}" type="slidenum">
              <a:rPr lang="en-BE" smtClean="0"/>
              <a:t>6</a:t>
            </a:fld>
            <a:endParaRPr lang="en-BE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725F7C81-D522-4F7B-3DF5-BF0881B01C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Ever-increasing need for </a:t>
            </a:r>
            <a:r>
              <a:rPr lang="en-US" b="1" dirty="0"/>
              <a:t>domain-independent information reuse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longer the “project” exists, the more interdisciplinary &amp; heterogeneous it becomes, and the </a:t>
            </a:r>
            <a:r>
              <a:rPr lang="en-US" b="1" dirty="0"/>
              <a:t>more difficult to </a:t>
            </a:r>
            <a:r>
              <a:rPr lang="en-US" b="1" dirty="0" err="1"/>
              <a:t>centralise</a:t>
            </a:r>
            <a:endParaRPr lang="en-US" b="1" dirty="0"/>
          </a:p>
          <a:p>
            <a:endParaRPr lang="en-B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08EA08-E913-3AEB-DA34-31DC590EFDA5}"/>
              </a:ext>
            </a:extLst>
          </p:cNvPr>
          <p:cNvSpPr txBox="1"/>
          <p:nvPr/>
        </p:nvSpPr>
        <p:spPr>
          <a:xfrm>
            <a:off x="1994289" y="2408515"/>
            <a:ext cx="3889375" cy="1938992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badi Extra Light" panose="020B0204020104020204" pitchFamily="34" charset="0"/>
              </a:rPr>
              <a:t>Architecture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badi Extra Light" panose="020B0204020104020204" pitchFamily="34" charset="0"/>
              </a:rPr>
              <a:t>Engineering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badi Extra Light" panose="020B0204020104020204" pitchFamily="34" charset="0"/>
              </a:rPr>
              <a:t>Construction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badi Extra Light" panose="020B0204020104020204" pitchFamily="34" charset="0"/>
              </a:rPr>
              <a:t>Operations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badi Extra Light" panose="020B0204020104020204" pitchFamily="34" charset="0"/>
              </a:rPr>
              <a:t>Owner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F47101-F95B-9DDB-C354-0F3325E1C2B8}"/>
              </a:ext>
            </a:extLst>
          </p:cNvPr>
          <p:cNvSpPr txBox="1"/>
          <p:nvPr/>
        </p:nvSpPr>
        <p:spPr>
          <a:xfrm>
            <a:off x="5350264" y="2459504"/>
            <a:ext cx="3502025" cy="1938992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>
            <a:defPPr>
              <a:defRPr lang="en-BE"/>
            </a:defPPr>
            <a:lvl2pPr marL="742950" lvl="1" indent="-285750">
              <a:buFont typeface="Arial" panose="020B0604020202020204" pitchFamily="34" charset="0"/>
              <a:buChar char="•"/>
              <a:defRPr sz="2800">
                <a:latin typeface="Abadi Extra Light" panose="020B0204020104020204" pitchFamily="34" charset="0"/>
              </a:defRPr>
            </a:lvl2pPr>
          </a:lstStyle>
          <a:p>
            <a:pPr lvl="1"/>
            <a:r>
              <a:rPr lang="en-US" sz="2400" dirty="0">
                <a:latin typeface="Abadi Extra Light" panose="020B0204020104020204" pitchFamily="34" charset="0"/>
              </a:rPr>
              <a:t>History &amp; Heritage</a:t>
            </a:r>
            <a:endParaRPr lang="en-US" sz="2400" dirty="0"/>
          </a:p>
          <a:p>
            <a:pPr lvl="1"/>
            <a:r>
              <a:rPr lang="en-US" sz="2400" dirty="0"/>
              <a:t>Geospatial</a:t>
            </a:r>
          </a:p>
          <a:p>
            <a:pPr lvl="1"/>
            <a:r>
              <a:rPr lang="en-US" sz="2400" dirty="0"/>
              <a:t>Government</a:t>
            </a:r>
          </a:p>
          <a:p>
            <a:pPr lvl="1"/>
            <a:r>
              <a:rPr lang="en-US" sz="2400" dirty="0"/>
              <a:t>User Preferences</a:t>
            </a:r>
          </a:p>
          <a:p>
            <a:pPr lvl="1"/>
            <a:r>
              <a:rPr lang="en-US" sz="2400" dirty="0"/>
              <a:t>…</a:t>
            </a:r>
          </a:p>
        </p:txBody>
      </p:sp>
      <p:grpSp>
        <p:nvGrpSpPr>
          <p:cNvPr id="24" name="Groep 13">
            <a:extLst>
              <a:ext uri="{FF2B5EF4-FFF2-40B4-BE49-F238E27FC236}">
                <a16:creationId xmlns:a16="http://schemas.microsoft.com/office/drawing/2014/main" id="{7AC8DAEC-0B94-883B-CD8B-FA42B276F5EA}"/>
              </a:ext>
            </a:extLst>
          </p:cNvPr>
          <p:cNvGrpSpPr/>
          <p:nvPr/>
        </p:nvGrpSpPr>
        <p:grpSpPr>
          <a:xfrm>
            <a:off x="156029" y="5056264"/>
            <a:ext cx="551751" cy="497834"/>
            <a:chOff x="6696074" y="5346047"/>
            <a:chExt cx="551751" cy="497834"/>
          </a:xfrm>
        </p:grpSpPr>
        <p:sp>
          <p:nvSpPr>
            <p:cNvPr id="25" name="Gelijkbenige driehoek 11">
              <a:extLst>
                <a:ext uri="{FF2B5EF4-FFF2-40B4-BE49-F238E27FC236}">
                  <a16:creationId xmlns:a16="http://schemas.microsoft.com/office/drawing/2014/main" id="{5A92C852-0D30-586A-DD50-7FDE5F689951}"/>
                </a:ext>
              </a:extLst>
            </p:cNvPr>
            <p:cNvSpPr/>
            <p:nvPr/>
          </p:nvSpPr>
          <p:spPr>
            <a:xfrm>
              <a:off x="6696074" y="5346047"/>
              <a:ext cx="551751" cy="497834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 dirty="0"/>
            </a:p>
          </p:txBody>
        </p:sp>
        <p:sp>
          <p:nvSpPr>
            <p:cNvPr id="26" name="Tekstvak 12">
              <a:extLst>
                <a:ext uri="{FF2B5EF4-FFF2-40B4-BE49-F238E27FC236}">
                  <a16:creationId xmlns:a16="http://schemas.microsoft.com/office/drawing/2014/main" id="{B2D585EE-45FB-93BE-4B53-EFFDC045D3D6}"/>
                </a:ext>
              </a:extLst>
            </p:cNvPr>
            <p:cNvSpPr txBox="1"/>
            <p:nvPr/>
          </p:nvSpPr>
          <p:spPr>
            <a:xfrm>
              <a:off x="6705249" y="5474549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</a:rPr>
                <a:t>!</a:t>
              </a:r>
              <a:endParaRPr lang="en-BE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4612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9EF7F-783F-6D28-B386-CB860E5EF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Web as a CDE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B8A3C2-1AB1-F3BF-5A08-F68842C0BF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Federated “Hybrid” Knowledge Graph</a:t>
            </a:r>
          </a:p>
          <a:p>
            <a:r>
              <a:rPr lang="en-GB" dirty="0"/>
              <a:t>Triple store vs. “RDF in the wild”</a:t>
            </a:r>
          </a:p>
          <a:p>
            <a:r>
              <a:rPr lang="en-GB" dirty="0"/>
              <a:t>Cross-domain linking</a:t>
            </a:r>
          </a:p>
          <a:p>
            <a:r>
              <a:rPr lang="en-GB" dirty="0"/>
              <a:t>Link traversal / explorative</a:t>
            </a:r>
          </a:p>
          <a:p>
            <a:endParaRPr lang="en-GB" dirty="0"/>
          </a:p>
          <a:p>
            <a:endParaRPr lang="en-B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7BB36B-F64D-41F9-E54D-55FC8BC15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6C3FE6-83D3-B253-8FFA-14592C429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SSoLDAC2023 – Federated Knowledge Graphs</a:t>
            </a:r>
            <a:endParaRPr lang="en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BCB5A-3B0F-42FC-9858-8085EFE46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178F-781E-48AF-A498-CD13D88DCA0D}" type="slidenum">
              <a:rPr lang="en-BE" smtClean="0"/>
              <a:t>7</a:t>
            </a:fld>
            <a:endParaRPr lang="en-BE"/>
          </a:p>
        </p:txBody>
      </p:sp>
      <p:pic>
        <p:nvPicPr>
          <p:cNvPr id="10" name="Content Placeholder 7" descr="A picture containing colorfulness, pattern, art, screenshot&#10;&#10;Description automatically generated">
            <a:extLst>
              <a:ext uri="{FF2B5EF4-FFF2-40B4-BE49-F238E27FC236}">
                <a16:creationId xmlns:a16="http://schemas.microsoft.com/office/drawing/2014/main" id="{A8B167B1-2BEC-4E7B-02C1-C061E5EA32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750" y="365125"/>
            <a:ext cx="5659249" cy="57703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A83022-5420-14FD-AF89-77101B6F6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717" y="4177398"/>
            <a:ext cx="1415209" cy="175353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0F91ED9-99CC-4388-B09E-4AC28E219E0B}"/>
              </a:ext>
            </a:extLst>
          </p:cNvPr>
          <p:cNvSpPr txBox="1"/>
          <p:nvPr/>
        </p:nvSpPr>
        <p:spPr>
          <a:xfrm>
            <a:off x="6096000" y="5766174"/>
            <a:ext cx="6105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BE" dirty="0">
                <a:latin typeface="Abadi Extra Light" panose="020B0204020104020204" pitchFamily="34" charset="0"/>
              </a:rPr>
              <a:t>https://lod-cloud.net/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93BD9E-D13F-718A-BEAF-1718BAFDAE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3225" y="313968"/>
            <a:ext cx="875072" cy="98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319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780E8-9153-ABC6-B82E-324E8BF8B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“Project” then?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E0385A-C318-4D30-3738-C987FBED40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 combination of open and access-restricted heterogeneous datasets …</a:t>
            </a:r>
          </a:p>
          <a:p>
            <a:pPr marL="0" indent="0">
              <a:buNone/>
            </a:pPr>
            <a:r>
              <a:rPr lang="en-US" dirty="0"/>
              <a:t>… as a subset of data on the Web …</a:t>
            </a:r>
          </a:p>
          <a:p>
            <a:pPr marL="0" indent="0">
              <a:buNone/>
            </a:pPr>
            <a:r>
              <a:rPr lang="en-US" dirty="0"/>
              <a:t>… aggregated to address a specific question or aid in a specific activity.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A “federated multi-model”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6C8BC1-DD3B-50BA-D9A9-FB01D93FA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544C72-24FF-8D13-00F3-E6A960ED4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SSoLDAC2023 – Federated Knowledge Graphs</a:t>
            </a:r>
            <a:endParaRPr lang="en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E38119-F1AF-5260-98FF-9FDA5D542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178F-781E-48AF-A498-CD13D88DCA0D}" type="slidenum">
              <a:rPr lang="en-BE" smtClean="0"/>
              <a:t>8</a:t>
            </a:fld>
            <a:endParaRPr lang="en-BE"/>
          </a:p>
        </p:txBody>
      </p:sp>
      <p:sp>
        <p:nvSpPr>
          <p:cNvPr id="7" name="Pijl: rechts 9">
            <a:extLst>
              <a:ext uri="{FF2B5EF4-FFF2-40B4-BE49-F238E27FC236}">
                <a16:creationId xmlns:a16="http://schemas.microsoft.com/office/drawing/2014/main" id="{91E2A92F-58C4-F3C8-BD22-CD7644B15452}"/>
              </a:ext>
            </a:extLst>
          </p:cNvPr>
          <p:cNvSpPr/>
          <p:nvPr/>
        </p:nvSpPr>
        <p:spPr>
          <a:xfrm>
            <a:off x="1189442" y="4008841"/>
            <a:ext cx="462281" cy="185472"/>
          </a:xfrm>
          <a:custGeom>
            <a:avLst/>
            <a:gdLst>
              <a:gd name="connsiteX0" fmla="*/ 0 w 462281"/>
              <a:gd name="connsiteY0" fmla="*/ 46368 h 185472"/>
              <a:gd name="connsiteX1" fmla="*/ 369545 w 462281"/>
              <a:gd name="connsiteY1" fmla="*/ 46368 h 185472"/>
              <a:gd name="connsiteX2" fmla="*/ 369545 w 462281"/>
              <a:gd name="connsiteY2" fmla="*/ 0 h 185472"/>
              <a:gd name="connsiteX3" fmla="*/ 462281 w 462281"/>
              <a:gd name="connsiteY3" fmla="*/ 92736 h 185472"/>
              <a:gd name="connsiteX4" fmla="*/ 369545 w 462281"/>
              <a:gd name="connsiteY4" fmla="*/ 185472 h 185472"/>
              <a:gd name="connsiteX5" fmla="*/ 369545 w 462281"/>
              <a:gd name="connsiteY5" fmla="*/ 139104 h 185472"/>
              <a:gd name="connsiteX6" fmla="*/ 0 w 462281"/>
              <a:gd name="connsiteY6" fmla="*/ 139104 h 185472"/>
              <a:gd name="connsiteX7" fmla="*/ 0 w 462281"/>
              <a:gd name="connsiteY7" fmla="*/ 46368 h 185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2281" h="185472" fill="none" extrusionOk="0">
                <a:moveTo>
                  <a:pt x="0" y="46368"/>
                </a:moveTo>
                <a:cubicBezTo>
                  <a:pt x="125145" y="9687"/>
                  <a:pt x="254654" y="55599"/>
                  <a:pt x="369545" y="46368"/>
                </a:cubicBezTo>
                <a:cubicBezTo>
                  <a:pt x="369300" y="35670"/>
                  <a:pt x="374445" y="13839"/>
                  <a:pt x="369545" y="0"/>
                </a:cubicBezTo>
                <a:cubicBezTo>
                  <a:pt x="406143" y="15320"/>
                  <a:pt x="441621" y="73212"/>
                  <a:pt x="462281" y="92736"/>
                </a:cubicBezTo>
                <a:cubicBezTo>
                  <a:pt x="437575" y="118949"/>
                  <a:pt x="393358" y="157174"/>
                  <a:pt x="369545" y="185472"/>
                </a:cubicBezTo>
                <a:cubicBezTo>
                  <a:pt x="369126" y="172089"/>
                  <a:pt x="370868" y="148592"/>
                  <a:pt x="369545" y="139104"/>
                </a:cubicBezTo>
                <a:cubicBezTo>
                  <a:pt x="186599" y="148189"/>
                  <a:pt x="130782" y="115364"/>
                  <a:pt x="0" y="139104"/>
                </a:cubicBezTo>
                <a:cubicBezTo>
                  <a:pt x="-3259" y="117145"/>
                  <a:pt x="3131" y="65731"/>
                  <a:pt x="0" y="46368"/>
                </a:cubicBezTo>
                <a:close/>
              </a:path>
              <a:path w="462281" h="185472" stroke="0" extrusionOk="0">
                <a:moveTo>
                  <a:pt x="0" y="46368"/>
                </a:moveTo>
                <a:cubicBezTo>
                  <a:pt x="181399" y="4643"/>
                  <a:pt x="230046" y="63573"/>
                  <a:pt x="369545" y="46368"/>
                </a:cubicBezTo>
                <a:cubicBezTo>
                  <a:pt x="367842" y="27875"/>
                  <a:pt x="370078" y="10834"/>
                  <a:pt x="369545" y="0"/>
                </a:cubicBezTo>
                <a:cubicBezTo>
                  <a:pt x="414866" y="29410"/>
                  <a:pt x="415153" y="48267"/>
                  <a:pt x="462281" y="92736"/>
                </a:cubicBezTo>
                <a:cubicBezTo>
                  <a:pt x="420761" y="143603"/>
                  <a:pt x="385460" y="149118"/>
                  <a:pt x="369545" y="185472"/>
                </a:cubicBezTo>
                <a:cubicBezTo>
                  <a:pt x="365368" y="172005"/>
                  <a:pt x="372111" y="150767"/>
                  <a:pt x="369545" y="139104"/>
                </a:cubicBezTo>
                <a:cubicBezTo>
                  <a:pt x="209115" y="179343"/>
                  <a:pt x="172075" y="112921"/>
                  <a:pt x="0" y="139104"/>
                </a:cubicBezTo>
                <a:cubicBezTo>
                  <a:pt x="-462" y="95982"/>
                  <a:pt x="3311" y="64940"/>
                  <a:pt x="0" y="46368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31712464">
                  <a:prstGeom prst="rightArrow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9740935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FB16C-8D74-2E9A-55DC-BFD84F70F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Multi-models</a:t>
            </a:r>
            <a:endParaRPr lang="en-B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6A6634-2681-2AE8-215E-B98EE27EE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F2E55C-DADF-B51D-EA44-BAB9BA44C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SSoLDAC2023 – Federated Knowledge Graphs</a:t>
            </a:r>
            <a:endParaRPr lang="en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F9BE0-862D-3340-BE4F-3B529651E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178F-781E-48AF-A498-CD13D88DCA0D}" type="slidenum">
              <a:rPr lang="en-BE" smtClean="0"/>
              <a:t>9</a:t>
            </a:fld>
            <a:endParaRPr lang="en-BE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A1291B1-FFCB-2447-03FE-0CCF383BD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026967" cy="3827322"/>
          </a:xfrm>
        </p:spPr>
        <p:txBody>
          <a:bodyPr>
            <a:normAutofit/>
          </a:bodyPr>
          <a:lstStyle/>
          <a:p>
            <a:r>
              <a:rPr lang="en-US" dirty="0"/>
              <a:t>A c</a:t>
            </a:r>
            <a:r>
              <a:rPr lang="en-BE" dirty="0" err="1"/>
              <a:t>ollaborative</a:t>
            </a:r>
            <a:r>
              <a:rPr lang="en-BE" dirty="0"/>
              <a:t> construction project will always be a set of heterogeneous resources that can be interlinked</a:t>
            </a:r>
            <a:r>
              <a:rPr lang="en-US" dirty="0"/>
              <a:t> (IFC, CSV, RDF, JPEG …)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Information Container for Linked Document Delivery (ICDD | ISO 21597): </a:t>
            </a:r>
          </a:p>
          <a:p>
            <a:pPr lvl="1"/>
            <a:r>
              <a:rPr lang="en-US" dirty="0"/>
              <a:t>“Container-based multi-models”</a:t>
            </a:r>
          </a:p>
          <a:p>
            <a:pPr lvl="1"/>
            <a:r>
              <a:rPr lang="en-US" dirty="0" err="1"/>
              <a:t>Linksets</a:t>
            </a:r>
            <a:r>
              <a:rPr lang="en-US" dirty="0"/>
              <a:t> connect related sub-document information</a:t>
            </a:r>
          </a:p>
          <a:p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60151687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1030</TotalTime>
  <Words>1216</Words>
  <Application>Microsoft Office PowerPoint</Application>
  <PresentationFormat>Widescreen</PresentationFormat>
  <Paragraphs>222</Paragraphs>
  <Slides>22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Abadi Extra Light</vt:lpstr>
      <vt:lpstr>Arial</vt:lpstr>
      <vt:lpstr>Calibri</vt:lpstr>
      <vt:lpstr>Consolas</vt:lpstr>
      <vt:lpstr>The Hand Extrablack</vt:lpstr>
      <vt:lpstr>Kantoorthema</vt:lpstr>
      <vt:lpstr>SSoLDAC 2023</vt:lpstr>
      <vt:lpstr>Before we start …</vt:lpstr>
      <vt:lpstr>Before we start …</vt:lpstr>
      <vt:lpstr>PART I: Background</vt:lpstr>
      <vt:lpstr>The AEC Industry</vt:lpstr>
      <vt:lpstr>The AEC(OOHHGGQSDFXYZ🍕) Industry</vt:lpstr>
      <vt:lpstr>The Web as a CDE</vt:lpstr>
      <vt:lpstr>What is a “Project” then?</vt:lpstr>
      <vt:lpstr>Multi-models</vt:lpstr>
      <vt:lpstr>Multi-model Linksets</vt:lpstr>
      <vt:lpstr>A federated multi-model</vt:lpstr>
      <vt:lpstr>A federated multi-model</vt:lpstr>
      <vt:lpstr>Federated Querying</vt:lpstr>
      <vt:lpstr>Federated, Heterogeneous CDE?</vt:lpstr>
      <vt:lpstr>PART II: Technology Identification</vt:lpstr>
      <vt:lpstr>Guidelines: FAIR-principles</vt:lpstr>
      <vt:lpstr>Storage &amp; Auth: the Solid ecosystem</vt:lpstr>
      <vt:lpstr>Aggregation, Discovery and Filtering</vt:lpstr>
      <vt:lpstr>Aggregation, Discovery and Filtering</vt:lpstr>
      <vt:lpstr>Aggregation, Discovery and Filtering</vt:lpstr>
      <vt:lpstr>PART III: Hands-on exercise</vt:lpstr>
      <vt:lpstr>Scenario: Catalog / Dataset federation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Jeroen</dc:creator>
  <cp:lastModifiedBy>Jeroen Werbrouck (UGent-imec)</cp:lastModifiedBy>
  <cp:revision>27</cp:revision>
  <dcterms:created xsi:type="dcterms:W3CDTF">2023-05-22T13:49:00Z</dcterms:created>
  <dcterms:modified xsi:type="dcterms:W3CDTF">2023-06-14T08:13:23Z</dcterms:modified>
</cp:coreProperties>
</file>