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57" r:id="rId5"/>
    <p:sldId id="371" r:id="rId6"/>
    <p:sldId id="355" r:id="rId7"/>
    <p:sldId id="366" r:id="rId8"/>
    <p:sldId id="378" r:id="rId9"/>
    <p:sldId id="374" r:id="rId10"/>
    <p:sldId id="379" r:id="rId11"/>
    <p:sldId id="381" r:id="rId12"/>
    <p:sldId id="357" r:id="rId13"/>
    <p:sldId id="358" r:id="rId14"/>
    <p:sldId id="372" r:id="rId15"/>
    <p:sldId id="373" r:id="rId16"/>
    <p:sldId id="376" r:id="rId17"/>
    <p:sldId id="377" r:id="rId18"/>
    <p:sldId id="359" r:id="rId19"/>
    <p:sldId id="360" r:id="rId20"/>
    <p:sldId id="380" r:id="rId21"/>
    <p:sldId id="362" r:id="rId22"/>
    <p:sldId id="347" r:id="rId23"/>
    <p:sldId id="375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8C1C"/>
    <a:srgbClr val="009EE0"/>
    <a:srgbClr val="FFFFFF"/>
    <a:srgbClr val="FF6600"/>
    <a:srgbClr val="FF0000"/>
    <a:srgbClr val="C0E399"/>
    <a:srgbClr val="6600FF"/>
    <a:srgbClr val="551FDB"/>
    <a:srgbClr val="7F97AE"/>
    <a:srgbClr val="003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535" autoAdjust="0"/>
  </p:normalViewPr>
  <p:slideViewPr>
    <p:cSldViewPr snapToGrid="0">
      <p:cViewPr>
        <p:scale>
          <a:sx n="61" d="100"/>
          <a:sy n="61" d="100"/>
        </p:scale>
        <p:origin x="77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76D482-FBD4-44C7-96E4-6951348CAF50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94BFF-F84E-4169-A4DD-1DF4A1176467}">
      <dgm:prSet phldrT="[Text]" custT="1"/>
      <dgm:spPr>
        <a:noFill/>
        <a:ln>
          <a:noFill/>
        </a:ln>
      </dgm:spPr>
      <dgm:t>
        <a:bodyPr/>
        <a:lstStyle/>
        <a:p>
          <a:r>
            <a:rPr lang="de-DE" sz="3200" dirty="0" smtClean="0">
              <a:solidFill>
                <a:schemeClr val="tx1"/>
              </a:solidFill>
            </a:rPr>
            <a:t>Contents</a:t>
          </a:r>
          <a:endParaRPr lang="en-US" sz="2800" dirty="0">
            <a:solidFill>
              <a:schemeClr val="tx1"/>
            </a:solidFill>
          </a:endParaRPr>
        </a:p>
      </dgm:t>
    </dgm:pt>
    <dgm:pt modelId="{46820DDB-9E70-4C31-9B89-94EF182F1103}" type="parTrans" cxnId="{B848257F-A385-4885-884F-DEF6DBF2DCF2}">
      <dgm:prSet/>
      <dgm:spPr/>
      <dgm:t>
        <a:bodyPr/>
        <a:lstStyle/>
        <a:p>
          <a:endParaRPr lang="en-US"/>
        </a:p>
      </dgm:t>
    </dgm:pt>
    <dgm:pt modelId="{DBBD2CC9-0BB4-4A43-9AC4-863D0C54B1E2}" type="sibTrans" cxnId="{B848257F-A385-4885-884F-DEF6DBF2DCF2}">
      <dgm:prSet/>
      <dgm:spPr/>
      <dgm:t>
        <a:bodyPr/>
        <a:lstStyle/>
        <a:p>
          <a:endParaRPr lang="en-US"/>
        </a:p>
      </dgm:t>
    </dgm:pt>
    <dgm:pt modelId="{C7ECE08A-AEA6-494F-8B8E-692E3AFDB420}">
      <dgm:prSet phldrT="[Text]" custT="1"/>
      <dgm:spPr/>
      <dgm:t>
        <a:bodyPr/>
        <a:lstStyle/>
        <a:p>
          <a:r>
            <a:rPr lang="de-DE" sz="2000" dirty="0" smtClean="0"/>
            <a:t>Introduction &amp; Background</a:t>
          </a:r>
          <a:endParaRPr lang="en-US" sz="2000" dirty="0"/>
        </a:p>
      </dgm:t>
    </dgm:pt>
    <dgm:pt modelId="{F5312C33-DFD6-4D70-8D43-2BE80B6EA0DE}" type="parTrans" cxnId="{5CC364F9-1EDD-4B22-B412-337F2DB9E5F7}">
      <dgm:prSet/>
      <dgm:spPr/>
      <dgm:t>
        <a:bodyPr/>
        <a:lstStyle/>
        <a:p>
          <a:endParaRPr lang="en-US"/>
        </a:p>
      </dgm:t>
    </dgm:pt>
    <dgm:pt modelId="{23943F70-7A1C-4DBC-BD94-59689FDA4B91}" type="sibTrans" cxnId="{5CC364F9-1EDD-4B22-B412-337F2DB9E5F7}">
      <dgm:prSet/>
      <dgm:spPr/>
      <dgm:t>
        <a:bodyPr/>
        <a:lstStyle/>
        <a:p>
          <a:endParaRPr lang="en-US"/>
        </a:p>
      </dgm:t>
    </dgm:pt>
    <dgm:pt modelId="{ECD1B27E-D1E7-4A51-A8CA-250321DDBFF0}">
      <dgm:prSet phldrT="[Text]" custT="1"/>
      <dgm:spPr/>
      <dgm:t>
        <a:bodyPr/>
        <a:lstStyle/>
        <a:p>
          <a:r>
            <a:rPr lang="de-DE" sz="2000" dirty="0" smtClean="0"/>
            <a:t>Ontology approach</a:t>
          </a:r>
          <a:endParaRPr lang="en-US" sz="2600" dirty="0"/>
        </a:p>
      </dgm:t>
    </dgm:pt>
    <dgm:pt modelId="{35AEAA28-7503-4742-82DA-90A874EBC7C4}" type="parTrans" cxnId="{62F2CA3F-1952-4377-B597-1701E119A711}">
      <dgm:prSet/>
      <dgm:spPr/>
      <dgm:t>
        <a:bodyPr/>
        <a:lstStyle/>
        <a:p>
          <a:endParaRPr lang="en-US"/>
        </a:p>
      </dgm:t>
    </dgm:pt>
    <dgm:pt modelId="{1E08030B-B989-4C87-9972-867169C6FF24}" type="sibTrans" cxnId="{62F2CA3F-1952-4377-B597-1701E119A711}">
      <dgm:prSet/>
      <dgm:spPr/>
      <dgm:t>
        <a:bodyPr/>
        <a:lstStyle/>
        <a:p>
          <a:endParaRPr lang="en-US"/>
        </a:p>
      </dgm:t>
    </dgm:pt>
    <dgm:pt modelId="{B8EFDDBC-243E-4BDB-8FAA-224B2D2BCCF6}">
      <dgm:prSet phldrT="[Text]" custT="1"/>
      <dgm:spPr/>
      <dgm:t>
        <a:bodyPr/>
        <a:lstStyle/>
        <a:p>
          <a:r>
            <a:rPr lang="de-DE" sz="2000" dirty="0" smtClean="0"/>
            <a:t>Demonstration</a:t>
          </a:r>
          <a:endParaRPr lang="en-US" sz="2000" dirty="0"/>
        </a:p>
      </dgm:t>
    </dgm:pt>
    <dgm:pt modelId="{C9C08511-6051-4880-846C-03CE2166E64F}" type="parTrans" cxnId="{EBA10081-6E4D-4CEA-AB9A-87E079CB916A}">
      <dgm:prSet/>
      <dgm:spPr/>
      <dgm:t>
        <a:bodyPr/>
        <a:lstStyle/>
        <a:p>
          <a:endParaRPr lang="en-US"/>
        </a:p>
      </dgm:t>
    </dgm:pt>
    <dgm:pt modelId="{895A2DAD-EE2A-45C7-BC10-7E9ABF5275A2}" type="sibTrans" cxnId="{EBA10081-6E4D-4CEA-AB9A-87E079CB916A}">
      <dgm:prSet/>
      <dgm:spPr/>
      <dgm:t>
        <a:bodyPr/>
        <a:lstStyle/>
        <a:p>
          <a:endParaRPr lang="en-US"/>
        </a:p>
      </dgm:t>
    </dgm:pt>
    <dgm:pt modelId="{4A5E0734-65E4-4A5B-836F-8FC85528497F}">
      <dgm:prSet phldrT="[Text]" custT="1"/>
      <dgm:spPr/>
      <dgm:t>
        <a:bodyPr/>
        <a:lstStyle/>
        <a:p>
          <a:r>
            <a:rPr lang="de-DE" sz="2000" dirty="0" smtClean="0"/>
            <a:t>Validation</a:t>
          </a:r>
          <a:endParaRPr lang="en-US" sz="2000" dirty="0"/>
        </a:p>
      </dgm:t>
    </dgm:pt>
    <dgm:pt modelId="{4AFB55CF-9C6C-4461-8FE9-8D886A0FF981}" type="parTrans" cxnId="{D88F44D8-5E14-4FAE-B264-ADCAB27114C3}">
      <dgm:prSet/>
      <dgm:spPr/>
      <dgm:t>
        <a:bodyPr/>
        <a:lstStyle/>
        <a:p>
          <a:endParaRPr lang="en-US"/>
        </a:p>
      </dgm:t>
    </dgm:pt>
    <dgm:pt modelId="{0305AE07-747E-4222-BD1D-02B8A07B3808}" type="sibTrans" cxnId="{D88F44D8-5E14-4FAE-B264-ADCAB27114C3}">
      <dgm:prSet/>
      <dgm:spPr/>
      <dgm:t>
        <a:bodyPr/>
        <a:lstStyle/>
        <a:p>
          <a:endParaRPr lang="en-US"/>
        </a:p>
      </dgm:t>
    </dgm:pt>
    <dgm:pt modelId="{F62BE890-E152-4C2F-A357-2CC9C14914AA}" type="pres">
      <dgm:prSet presAssocID="{4476D482-FBD4-44C7-96E4-6951348CAF50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B67E12DA-627E-4840-82E7-A0225F2AC815}" type="pres">
      <dgm:prSet presAssocID="{A9094BFF-F84E-4169-A4DD-1DF4A1176467}" presName="Parent" presStyleLbl="node1" presStyleIdx="0" presStyleCnt="2" custAng="16200000" custScaleY="32068">
        <dgm:presLayoutVars>
          <dgm:chMax val="4"/>
          <dgm:chPref val="3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791837D4-1000-4B91-BF76-849309021568}" type="pres">
      <dgm:prSet presAssocID="{C7ECE08A-AEA6-494F-8B8E-692E3AFDB420}" presName="Accent" presStyleLbl="node1" presStyleIdx="1" presStyleCnt="2"/>
      <dgm:spPr>
        <a:solidFill>
          <a:srgbClr val="FF6600"/>
        </a:solidFill>
      </dgm:spPr>
    </dgm:pt>
    <dgm:pt modelId="{097ED34F-617B-427C-9532-1DED1A51E1D2}" type="pres">
      <dgm:prSet presAssocID="{C7ECE08A-AEA6-494F-8B8E-692E3AFDB420}" presName="Image1" presStyleLbl="fgImgPlace1" presStyleIdx="0" presStyleCnt="4" custScaleX="60627" custScaleY="60640" custLinFactNeighborX="-21675" custLinFactNeighborY="-428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B9990DA3-7B95-42D1-BE81-B76F9E27A221}" type="pres">
      <dgm:prSet presAssocID="{C7ECE08A-AEA6-494F-8B8E-692E3AFDB420}" presName="Child1" presStyleLbl="revTx" presStyleIdx="0" presStyleCnt="4" custScaleX="223537" custScaleY="34354" custLinFactNeighborX="45975" custLinFactNeighborY="-13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2C564-66D8-4892-A830-4D4A17E00A64}" type="pres">
      <dgm:prSet presAssocID="{ECD1B27E-D1E7-4A51-A8CA-250321DDBFF0}" presName="Image2" presStyleCnt="0"/>
      <dgm:spPr/>
    </dgm:pt>
    <dgm:pt modelId="{C3865849-6B2D-452A-9764-7F8B4EBE77E8}" type="pres">
      <dgm:prSet presAssocID="{ECD1B27E-D1E7-4A51-A8CA-250321DDBFF0}" presName="Image" presStyleLbl="fgImgPlace1" presStyleIdx="1" presStyleCnt="4" custScaleX="60627" custScaleY="60640" custLinFactNeighborX="-20661" custLinFactNeighborY="-3162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BC2D778F-2E45-43C9-95AD-55A76D67FDD8}" type="pres">
      <dgm:prSet presAssocID="{ECD1B27E-D1E7-4A51-A8CA-250321DDBFF0}" presName="Child2" presStyleLbl="revTx" presStyleIdx="1" presStyleCnt="4" custScaleX="163333" custScaleY="34354" custLinFactNeighborX="11663" custLinFactNeighborY="-342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23977-BA95-4A2F-968E-D8505ECBDA2A}" type="pres">
      <dgm:prSet presAssocID="{B8EFDDBC-243E-4BDB-8FAA-224B2D2BCCF6}" presName="Image3" presStyleCnt="0"/>
      <dgm:spPr/>
    </dgm:pt>
    <dgm:pt modelId="{32C8C138-522A-4E8F-B266-77FD1B62B608}" type="pres">
      <dgm:prSet presAssocID="{B8EFDDBC-243E-4BDB-8FAA-224B2D2BCCF6}" presName="Image" presStyleLbl="fgImgPlace1" presStyleIdx="2" presStyleCnt="4" custScaleX="60627" custScaleY="60640" custLinFactNeighborX="10036" custLinFactNeighborY="-7363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3E7F309-21CE-4D39-89D2-BD7A3CFA72A2}" type="pres">
      <dgm:prSet presAssocID="{B8EFDDBC-243E-4BDB-8FAA-224B2D2BCCF6}" presName="Child3" presStyleLbl="revTx" presStyleIdx="2" presStyleCnt="4" custScaleX="130396" custScaleY="34354" custLinFactNeighborX="14045" custLinFactNeighborY="-784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336AE-864C-40F3-AC8A-D22B82F75EAA}" type="pres">
      <dgm:prSet presAssocID="{4A5E0734-65E4-4A5B-836F-8FC85528497F}" presName="Image4" presStyleCnt="0"/>
      <dgm:spPr/>
    </dgm:pt>
    <dgm:pt modelId="{9ED1E7D1-6AD0-42BE-B97A-591BA4A0AC98}" type="pres">
      <dgm:prSet presAssocID="{4A5E0734-65E4-4A5B-836F-8FC85528497F}" presName="Image" presStyleLbl="fgImgPlace1" presStyleIdx="3" presStyleCnt="4" custScaleX="60627" custScaleY="60640" custLinFactNeighborX="62675" custLinFactNeighborY="-7532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B26A3E1F-F3DE-44F7-9C1C-830CCBD1C795}" type="pres">
      <dgm:prSet presAssocID="{4A5E0734-65E4-4A5B-836F-8FC85528497F}" presName="Child4" presStyleLbl="revTx" presStyleIdx="3" presStyleCnt="4" custScaleX="130396" custScaleY="34354" custLinFactNeighborX="59665" custLinFactNeighborY="-737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8D7AB2-DD7A-4A38-A5A8-C8A7A40718AF}" type="presOf" srcId="{A9094BFF-F84E-4169-A4DD-1DF4A1176467}" destId="{B67E12DA-627E-4840-82E7-A0225F2AC815}" srcOrd="0" destOrd="0" presId="urn:microsoft.com/office/officeart/2011/layout/RadialPictureList"/>
    <dgm:cxn modelId="{5CC364F9-1EDD-4B22-B412-337F2DB9E5F7}" srcId="{A9094BFF-F84E-4169-A4DD-1DF4A1176467}" destId="{C7ECE08A-AEA6-494F-8B8E-692E3AFDB420}" srcOrd="0" destOrd="0" parTransId="{F5312C33-DFD6-4D70-8D43-2BE80B6EA0DE}" sibTransId="{23943F70-7A1C-4DBC-BD94-59689FDA4B91}"/>
    <dgm:cxn modelId="{EBA10081-6E4D-4CEA-AB9A-87E079CB916A}" srcId="{A9094BFF-F84E-4169-A4DD-1DF4A1176467}" destId="{B8EFDDBC-243E-4BDB-8FAA-224B2D2BCCF6}" srcOrd="2" destOrd="0" parTransId="{C9C08511-6051-4880-846C-03CE2166E64F}" sibTransId="{895A2DAD-EE2A-45C7-BC10-7E9ABF5275A2}"/>
    <dgm:cxn modelId="{8A85C4CC-23D4-407F-B869-6AB8F39267FF}" type="presOf" srcId="{B8EFDDBC-243E-4BDB-8FAA-224B2D2BCCF6}" destId="{73E7F309-21CE-4D39-89D2-BD7A3CFA72A2}" srcOrd="0" destOrd="0" presId="urn:microsoft.com/office/officeart/2011/layout/RadialPictureList"/>
    <dgm:cxn modelId="{62F2CA3F-1952-4377-B597-1701E119A711}" srcId="{A9094BFF-F84E-4169-A4DD-1DF4A1176467}" destId="{ECD1B27E-D1E7-4A51-A8CA-250321DDBFF0}" srcOrd="1" destOrd="0" parTransId="{35AEAA28-7503-4742-82DA-90A874EBC7C4}" sibTransId="{1E08030B-B989-4C87-9972-867169C6FF24}"/>
    <dgm:cxn modelId="{090650B6-16DD-4B04-AD54-413EDE2EBEBB}" type="presOf" srcId="{4476D482-FBD4-44C7-96E4-6951348CAF50}" destId="{F62BE890-E152-4C2F-A357-2CC9C14914AA}" srcOrd="0" destOrd="0" presId="urn:microsoft.com/office/officeart/2011/layout/RadialPictureList"/>
    <dgm:cxn modelId="{D1EC35CF-15C2-40DE-A082-AC4C75559D09}" type="presOf" srcId="{C7ECE08A-AEA6-494F-8B8E-692E3AFDB420}" destId="{B9990DA3-7B95-42D1-BE81-B76F9E27A221}" srcOrd="0" destOrd="0" presId="urn:microsoft.com/office/officeart/2011/layout/RadialPictureList"/>
    <dgm:cxn modelId="{CB37624F-8F1E-4932-8BBD-68774DA32283}" type="presOf" srcId="{4A5E0734-65E4-4A5B-836F-8FC85528497F}" destId="{B26A3E1F-F3DE-44F7-9C1C-830CCBD1C795}" srcOrd="0" destOrd="0" presId="urn:microsoft.com/office/officeart/2011/layout/RadialPictureList"/>
    <dgm:cxn modelId="{B848257F-A385-4885-884F-DEF6DBF2DCF2}" srcId="{4476D482-FBD4-44C7-96E4-6951348CAF50}" destId="{A9094BFF-F84E-4169-A4DD-1DF4A1176467}" srcOrd="0" destOrd="0" parTransId="{46820DDB-9E70-4C31-9B89-94EF182F1103}" sibTransId="{DBBD2CC9-0BB4-4A43-9AC4-863D0C54B1E2}"/>
    <dgm:cxn modelId="{D61A313D-EFD4-4790-B796-92F8D942DC75}" type="presOf" srcId="{ECD1B27E-D1E7-4A51-A8CA-250321DDBFF0}" destId="{BC2D778F-2E45-43C9-95AD-55A76D67FDD8}" srcOrd="0" destOrd="0" presId="urn:microsoft.com/office/officeart/2011/layout/RadialPictureList"/>
    <dgm:cxn modelId="{D88F44D8-5E14-4FAE-B264-ADCAB27114C3}" srcId="{A9094BFF-F84E-4169-A4DD-1DF4A1176467}" destId="{4A5E0734-65E4-4A5B-836F-8FC85528497F}" srcOrd="3" destOrd="0" parTransId="{4AFB55CF-9C6C-4461-8FE9-8D886A0FF981}" sibTransId="{0305AE07-747E-4222-BD1D-02B8A07B3808}"/>
    <dgm:cxn modelId="{3314209E-EA23-4EC0-B4B4-93BE9A3EE8E2}" type="presParOf" srcId="{F62BE890-E152-4C2F-A357-2CC9C14914AA}" destId="{B67E12DA-627E-4840-82E7-A0225F2AC815}" srcOrd="0" destOrd="0" presId="urn:microsoft.com/office/officeart/2011/layout/RadialPictureList"/>
    <dgm:cxn modelId="{6BFE8F24-2819-4034-8B61-D5262F3E7E83}" type="presParOf" srcId="{F62BE890-E152-4C2F-A357-2CC9C14914AA}" destId="{791837D4-1000-4B91-BF76-849309021568}" srcOrd="1" destOrd="0" presId="urn:microsoft.com/office/officeart/2011/layout/RadialPictureList"/>
    <dgm:cxn modelId="{733D890E-C2C2-42E6-A12B-F886E732C219}" type="presParOf" srcId="{F62BE890-E152-4C2F-A357-2CC9C14914AA}" destId="{097ED34F-617B-427C-9532-1DED1A51E1D2}" srcOrd="2" destOrd="0" presId="urn:microsoft.com/office/officeart/2011/layout/RadialPictureList"/>
    <dgm:cxn modelId="{C413C25C-FEA5-46ED-89F5-2A11DE518B4C}" type="presParOf" srcId="{F62BE890-E152-4C2F-A357-2CC9C14914AA}" destId="{B9990DA3-7B95-42D1-BE81-B76F9E27A221}" srcOrd="3" destOrd="0" presId="urn:microsoft.com/office/officeart/2011/layout/RadialPictureList"/>
    <dgm:cxn modelId="{2CE8E78A-A4D5-40AD-B4A6-C73E2318AA2C}" type="presParOf" srcId="{F62BE890-E152-4C2F-A357-2CC9C14914AA}" destId="{2822C564-66D8-4892-A830-4D4A17E00A64}" srcOrd="4" destOrd="0" presId="urn:microsoft.com/office/officeart/2011/layout/RadialPictureList"/>
    <dgm:cxn modelId="{C9BF938E-C714-4FF2-B4D7-DF05A2326FAB}" type="presParOf" srcId="{2822C564-66D8-4892-A830-4D4A17E00A64}" destId="{C3865849-6B2D-452A-9764-7F8B4EBE77E8}" srcOrd="0" destOrd="0" presId="urn:microsoft.com/office/officeart/2011/layout/RadialPictureList"/>
    <dgm:cxn modelId="{C63E3383-E923-4FF8-A422-0D38D65FEDD8}" type="presParOf" srcId="{F62BE890-E152-4C2F-A357-2CC9C14914AA}" destId="{BC2D778F-2E45-43C9-95AD-55A76D67FDD8}" srcOrd="5" destOrd="0" presId="urn:microsoft.com/office/officeart/2011/layout/RadialPictureList"/>
    <dgm:cxn modelId="{012A753E-0085-4757-820E-D792201B0CD0}" type="presParOf" srcId="{F62BE890-E152-4C2F-A357-2CC9C14914AA}" destId="{95623977-BA95-4A2F-968E-D8505ECBDA2A}" srcOrd="6" destOrd="0" presId="urn:microsoft.com/office/officeart/2011/layout/RadialPictureList"/>
    <dgm:cxn modelId="{F70F27A8-881B-4FA1-A2A6-866064D0CB06}" type="presParOf" srcId="{95623977-BA95-4A2F-968E-D8505ECBDA2A}" destId="{32C8C138-522A-4E8F-B266-77FD1B62B608}" srcOrd="0" destOrd="0" presId="urn:microsoft.com/office/officeart/2011/layout/RadialPictureList"/>
    <dgm:cxn modelId="{2BA2EC75-E1C7-46A8-A8D0-99906C218E02}" type="presParOf" srcId="{F62BE890-E152-4C2F-A357-2CC9C14914AA}" destId="{73E7F309-21CE-4D39-89D2-BD7A3CFA72A2}" srcOrd="7" destOrd="0" presId="urn:microsoft.com/office/officeart/2011/layout/RadialPictureList"/>
    <dgm:cxn modelId="{A7BEF357-2AE5-44BF-A685-19FDC9CC6110}" type="presParOf" srcId="{F62BE890-E152-4C2F-A357-2CC9C14914AA}" destId="{D15336AE-864C-40F3-AC8A-D22B82F75EAA}" srcOrd="8" destOrd="0" presId="urn:microsoft.com/office/officeart/2011/layout/RadialPictureList"/>
    <dgm:cxn modelId="{1CA5E036-7B5B-48F5-91ED-3845B4F9390D}" type="presParOf" srcId="{D15336AE-864C-40F3-AC8A-D22B82F75EAA}" destId="{9ED1E7D1-6AD0-42BE-B97A-591BA4A0AC98}" srcOrd="0" destOrd="0" presId="urn:microsoft.com/office/officeart/2011/layout/RadialPictureList"/>
    <dgm:cxn modelId="{E0C23746-E599-4894-AC44-E092321A1B95}" type="presParOf" srcId="{F62BE890-E152-4C2F-A357-2CC9C14914AA}" destId="{B26A3E1F-F3DE-44F7-9C1C-830CCBD1C795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E12DA-627E-4840-82E7-A0225F2AC815}">
      <dsp:nvSpPr>
        <dsp:cNvPr id="0" name=""/>
        <dsp:cNvSpPr/>
      </dsp:nvSpPr>
      <dsp:spPr>
        <a:xfrm rot="16200000">
          <a:off x="1828433" y="2223451"/>
          <a:ext cx="2251847" cy="722058"/>
        </a:xfrm>
        <a:prstGeom prst="flowChartProcess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dirty="0" smtClean="0">
              <a:solidFill>
                <a:schemeClr val="tx1"/>
              </a:solidFill>
            </a:rPr>
            <a:t>Contents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828433" y="2223451"/>
        <a:ext cx="2251847" cy="722058"/>
      </dsp:txXfrm>
    </dsp:sp>
    <dsp:sp modelId="{791837D4-1000-4B91-BF76-849309021568}">
      <dsp:nvSpPr>
        <dsp:cNvPr id="0" name=""/>
        <dsp:cNvSpPr/>
      </dsp:nvSpPr>
      <dsp:spPr>
        <a:xfrm>
          <a:off x="667469" y="206542"/>
          <a:ext cx="4538736" cy="4731184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ED34F-617B-427C-9532-1DED1A51E1D2}">
      <dsp:nvSpPr>
        <dsp:cNvPr id="0" name=""/>
        <dsp:cNvSpPr/>
      </dsp:nvSpPr>
      <dsp:spPr>
        <a:xfrm>
          <a:off x="3453327" y="206536"/>
          <a:ext cx="731515" cy="73151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90DA3-7B95-42D1-BE81-B76F9E27A221}">
      <dsp:nvSpPr>
        <dsp:cNvPr id="0" name=""/>
        <dsp:cNvSpPr/>
      </dsp:nvSpPr>
      <dsp:spPr>
        <a:xfrm>
          <a:off x="4520710" y="257473"/>
          <a:ext cx="3610499" cy="401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de-DE" sz="2000" kern="1200" dirty="0" smtClean="0"/>
            <a:t>Introduction &amp; Background</a:t>
          </a:r>
          <a:endParaRPr lang="en-US" sz="2000" kern="1200" dirty="0"/>
        </a:p>
      </dsp:txBody>
      <dsp:txXfrm>
        <a:off x="4520710" y="257473"/>
        <a:ext cx="3610499" cy="401168"/>
      </dsp:txXfrm>
    </dsp:sp>
    <dsp:sp modelId="{C3865849-6B2D-452A-9764-7F8B4EBE77E8}">
      <dsp:nvSpPr>
        <dsp:cNvPr id="0" name=""/>
        <dsp:cNvSpPr/>
      </dsp:nvSpPr>
      <dsp:spPr>
        <a:xfrm>
          <a:off x="4356781" y="1000210"/>
          <a:ext cx="731515" cy="73151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D778F-2E45-43C9-95AD-55A76D67FDD8}">
      <dsp:nvSpPr>
        <dsp:cNvPr id="0" name=""/>
        <dsp:cNvSpPr/>
      </dsp:nvSpPr>
      <dsp:spPr>
        <a:xfrm>
          <a:off x="5340625" y="1148314"/>
          <a:ext cx="2638103" cy="401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de-DE" sz="2000" kern="1200" dirty="0" smtClean="0"/>
            <a:t>Ontology approach</a:t>
          </a:r>
          <a:endParaRPr lang="en-US" sz="2600" kern="1200" dirty="0"/>
        </a:p>
      </dsp:txBody>
      <dsp:txXfrm>
        <a:off x="5340625" y="1148314"/>
        <a:ext cx="2638103" cy="401168"/>
      </dsp:txXfrm>
    </dsp:sp>
    <dsp:sp modelId="{32C8C138-522A-4E8F-B266-77FD1B62B608}">
      <dsp:nvSpPr>
        <dsp:cNvPr id="0" name=""/>
        <dsp:cNvSpPr/>
      </dsp:nvSpPr>
      <dsp:spPr>
        <a:xfrm>
          <a:off x="4722538" y="2145303"/>
          <a:ext cx="731515" cy="73151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E7F309-21CE-4D39-89D2-BD7A3CFA72A2}">
      <dsp:nvSpPr>
        <dsp:cNvPr id="0" name=""/>
        <dsp:cNvSpPr/>
      </dsp:nvSpPr>
      <dsp:spPr>
        <a:xfrm>
          <a:off x="5645092" y="2282463"/>
          <a:ext cx="2106115" cy="401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de-DE" sz="2000" kern="1200" dirty="0" smtClean="0"/>
            <a:t>Demonstration</a:t>
          </a:r>
          <a:endParaRPr lang="en-US" sz="2000" kern="1200" dirty="0"/>
        </a:p>
      </dsp:txBody>
      <dsp:txXfrm>
        <a:off x="5645092" y="2282463"/>
        <a:ext cx="2106115" cy="401168"/>
      </dsp:txXfrm>
    </dsp:sp>
    <dsp:sp modelId="{9ED1E7D1-6AD0-42BE-B97A-591BA4A0AC98}">
      <dsp:nvSpPr>
        <dsp:cNvPr id="0" name=""/>
        <dsp:cNvSpPr/>
      </dsp:nvSpPr>
      <dsp:spPr>
        <a:xfrm>
          <a:off x="4471080" y="3287533"/>
          <a:ext cx="731515" cy="73151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A3E1F-F3DE-44F7-9C1C-830CCBD1C795}">
      <dsp:nvSpPr>
        <dsp:cNvPr id="0" name=""/>
        <dsp:cNvSpPr/>
      </dsp:nvSpPr>
      <dsp:spPr>
        <a:xfrm>
          <a:off x="5494019" y="3505248"/>
          <a:ext cx="2106115" cy="401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de-DE" sz="2000" kern="1200" dirty="0" smtClean="0"/>
            <a:t>Validation</a:t>
          </a:r>
          <a:endParaRPr lang="en-US" sz="2000" kern="1200" dirty="0"/>
        </a:p>
      </dsp:txBody>
      <dsp:txXfrm>
        <a:off x="5494019" y="3505248"/>
        <a:ext cx="2106115" cy="401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90D62-589D-4756-BCE7-05D30ACD8792}" type="datetimeFigureOut">
              <a:rPr lang="de-DE" smtClean="0"/>
              <a:t>11.10.2021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A7F8E-51B9-4CFA-BF60-5A45105E656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802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A7F8E-51B9-4CFA-BF60-5A45105E656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609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025526"/>
            <a:ext cx="12192000" cy="583247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4" y="4494775"/>
            <a:ext cx="10438871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1025525"/>
            <a:ext cx="12192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pic>
        <p:nvPicPr>
          <p:cNvPr id="12" name="Immagine 6" descr="LOGHI x interno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0136" y="214120"/>
            <a:ext cx="866091" cy="7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46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802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312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33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2" y="4494775"/>
            <a:ext cx="10438873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102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20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22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969195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954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541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790545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83322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597202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267450" y="368305"/>
            <a:ext cx="5046135" cy="6621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de-DE" sz="2400" dirty="0"/>
              <a:t>Titelmasterformat durch Klicken bearbeiten</a:t>
            </a: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5195887" cy="434498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50" y="1484315"/>
            <a:ext cx="5187950" cy="434498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67507"/>
            <a:ext cx="5195887" cy="66278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2978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Textebene (16pt)</a:t>
            </a:r>
          </a:p>
          <a:p>
            <a:pPr lvl="1"/>
            <a:r>
              <a:rPr lang="de-DE" dirty="0"/>
              <a:t>Zweite Textebene für Aufzählungen</a:t>
            </a:r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Zwischenseite</a:t>
            </a:r>
          </a:p>
          <a:p>
            <a:pPr lvl="6"/>
            <a:r>
              <a:rPr lang="de-DE" dirty="0"/>
              <a:t>Für den nächsten Präsentationsabschnitt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184377" y="6327489"/>
            <a:ext cx="5096498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Ontological approach for LOD-sensitive BIM-data management – Karlapudi. J., Valluru. P., Menzel. K.  </a:t>
            </a:r>
          </a:p>
          <a:p>
            <a:r>
              <a:rPr lang="en-US" sz="800" kern="12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LDAC 2021 – Linked Data in Architecture and Construction</a:t>
            </a:r>
            <a:r>
              <a:rPr lang="de-DE" sz="800" kern="12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Belval, Luxembourg</a:t>
            </a:r>
          </a:p>
          <a:p>
            <a:r>
              <a:rPr lang="de-DE" sz="800" kern="12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11-13 October 2021</a:t>
            </a:r>
            <a:endParaRPr lang="de-DE" sz="800" kern="1200" baseline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9806460" y="6336430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</a:t>
            </a:r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de-DE" sz="800" baseline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955" y="6336430"/>
            <a:ext cx="770373" cy="35061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3" y="6336706"/>
            <a:ext cx="1115691" cy="324444"/>
          </a:xfrm>
          <a:prstGeom prst="rect">
            <a:avLst/>
          </a:prstGeom>
        </p:spPr>
      </p:pic>
      <p:pic>
        <p:nvPicPr>
          <p:cNvPr id="11" name="Immagine 6" descr="LOGHI x interno.jpg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5655" y="6161230"/>
            <a:ext cx="775562" cy="70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1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5942" indent="-323953" algn="l" defTabSz="914269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5942" indent="-215969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5916" indent="-179362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construction.github.io/v/0.5/index.htm" TargetMode="External"/><Relationship Id="rId2" Type="http://schemas.openxmlformats.org/officeDocument/2006/relationships/hyperlink" Target="https://digitalconstruction.github.io/Lifecycle/v/0.5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874714" y="5059957"/>
            <a:ext cx="10438871" cy="833351"/>
          </a:xfrm>
        </p:spPr>
        <p:txBody>
          <a:bodyPr/>
          <a:lstStyle/>
          <a:p>
            <a:r>
              <a:rPr lang="en-US" b="1" dirty="0" smtClean="0"/>
              <a:t>CIBW78 - LDAC 2021 Conference</a:t>
            </a:r>
          </a:p>
          <a:p>
            <a:r>
              <a:rPr lang="en-US" dirty="0" smtClean="0"/>
              <a:t>Presented in </a:t>
            </a:r>
            <a:r>
              <a:rPr lang="en-US" b="1" dirty="0" smtClean="0"/>
              <a:t>Linked Data in Architecture and Construction (LDAC 2021), </a:t>
            </a:r>
            <a:r>
              <a:rPr lang="en-US" dirty="0" smtClean="0"/>
              <a:t>Luxembourg</a:t>
            </a:r>
          </a:p>
          <a:p>
            <a:r>
              <a:rPr lang="de-DE" dirty="0" smtClean="0"/>
              <a:t>11-15 October 2021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ECC084-D924-441A-ABB1-981C66F10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3" y="2100801"/>
            <a:ext cx="10438873" cy="828676"/>
          </a:xfrm>
        </p:spPr>
        <p:txBody>
          <a:bodyPr/>
          <a:lstStyle/>
          <a:p>
            <a:r>
              <a:rPr lang="en-US" dirty="0" smtClean="0"/>
              <a:t>Janakiram Karlapudi</a:t>
            </a:r>
            <a:r>
              <a:rPr lang="de-DE" dirty="0" smtClean="0"/>
              <a:t>, MSc.</a:t>
            </a:r>
          </a:p>
          <a:p>
            <a:r>
              <a:rPr lang="de-DE" dirty="0" smtClean="0"/>
              <a:t>Institute of Construction Informatics, TU Dresden, 01069 Dresden, Germany</a:t>
            </a:r>
          </a:p>
        </p:txBody>
      </p:sp>
      <p:sp>
        <p:nvSpPr>
          <p:cNvPr id="8196" name="Titel 4">
            <a:extLst>
              <a:ext uri="{FF2B5EF4-FFF2-40B4-BE49-F238E27FC236}">
                <a16:creationId xmlns:a16="http://schemas.microsoft.com/office/drawing/2014/main" id="{F16A1C27-05B2-43DF-AD33-FCA27CE809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4713" y="3456432"/>
            <a:ext cx="10674159" cy="1307592"/>
          </a:xfrm>
        </p:spPr>
        <p:txBody>
          <a:bodyPr/>
          <a:lstStyle/>
          <a:p>
            <a:r>
              <a:rPr lang="en-US" sz="2000" dirty="0" smtClean="0"/>
              <a:t>Ontology approach for LOD-sensitive BIM-data management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1400" b="0" dirty="0" smtClean="0"/>
              <a:t>Janakiram Karlapudi, </a:t>
            </a:r>
            <a:r>
              <a:rPr lang="en-US" sz="1400" b="0" dirty="0"/>
              <a:t>Prathap </a:t>
            </a:r>
            <a:r>
              <a:rPr lang="en-US" sz="1400" b="0" dirty="0" smtClean="0"/>
              <a:t>Valluru,</a:t>
            </a:r>
            <a:r>
              <a:rPr lang="en-US" altLang="en-US" sz="1400" b="0" dirty="0" smtClean="0"/>
              <a:t> Karsten Menzel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/>
          </a:p>
        </p:txBody>
      </p:sp>
      <p:pic>
        <p:nvPicPr>
          <p:cNvPr id="2050" name="Picture 2" descr="The Benefits of Using Ontolog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847" y="2974453"/>
            <a:ext cx="2688209" cy="16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11294437" y="3921584"/>
            <a:ext cx="12586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s</a:t>
            </a:r>
            <a:r>
              <a:rPr lang="de-DE" sz="1100" dirty="0" smtClean="0">
                <a:solidFill>
                  <a:schemeClr val="bg1"/>
                </a:solidFill>
              </a:rPr>
              <a:t>ource: ontotext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6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Initial Demonstration</a:t>
            </a:r>
            <a:endParaRPr lang="en-US" dirty="0"/>
          </a:p>
        </p:txBody>
      </p:sp>
      <p:sp>
        <p:nvSpPr>
          <p:cNvPr id="238" name="Content Placeholder 2"/>
          <p:cNvSpPr>
            <a:spLocks noGrp="1"/>
          </p:cNvSpPr>
          <p:nvPr>
            <p:ph sz="quarter" idx="10"/>
          </p:nvPr>
        </p:nvSpPr>
        <p:spPr>
          <a:xfrm>
            <a:off x="874713" y="1204913"/>
            <a:ext cx="2746311" cy="257155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a clear understanding of the </a:t>
            </a:r>
            <a:r>
              <a:rPr lang="en-US" dirty="0" smtClean="0"/>
              <a:t>ontological schema functionality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demonstration is </a:t>
            </a:r>
            <a:r>
              <a:rPr lang="en-US" dirty="0" smtClean="0"/>
              <a:t>considered.</a:t>
            </a:r>
            <a:br>
              <a:rPr lang="en-US" dirty="0" smtClean="0"/>
            </a:br>
            <a:endParaRPr lang="en-US" dirty="0" smtClean="0"/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based on </a:t>
            </a:r>
            <a:br>
              <a:rPr lang="en-US" dirty="0" smtClean="0"/>
            </a:br>
            <a:r>
              <a:rPr lang="en-US" dirty="0" err="1"/>
              <a:t>BIMForum</a:t>
            </a:r>
            <a:r>
              <a:rPr lang="en-US" dirty="0"/>
              <a:t> LOD </a:t>
            </a:r>
            <a:r>
              <a:rPr lang="en-US" dirty="0" smtClean="0"/>
              <a:t>framework.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16" y="1030288"/>
            <a:ext cx="7415784" cy="4016884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466742"/>
              </p:ext>
            </p:extLst>
          </p:nvPr>
        </p:nvGraphicFramePr>
        <p:xfrm>
          <a:off x="173737" y="4161408"/>
          <a:ext cx="4014841" cy="1817417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742792">
                  <a:extLst>
                    <a:ext uri="{9D8B030D-6E8A-4147-A177-3AD203B41FA5}">
                      <a16:colId xmlns:a16="http://schemas.microsoft.com/office/drawing/2014/main" val="3876234665"/>
                    </a:ext>
                  </a:extLst>
                </a:gridCol>
                <a:gridCol w="1043671">
                  <a:extLst>
                    <a:ext uri="{9D8B030D-6E8A-4147-A177-3AD203B41FA5}">
                      <a16:colId xmlns:a16="http://schemas.microsoft.com/office/drawing/2014/main" val="3244696984"/>
                    </a:ext>
                  </a:extLst>
                </a:gridCol>
                <a:gridCol w="895215">
                  <a:extLst>
                    <a:ext uri="{9D8B030D-6E8A-4147-A177-3AD203B41FA5}">
                      <a16:colId xmlns:a16="http://schemas.microsoft.com/office/drawing/2014/main" val="1271291632"/>
                    </a:ext>
                  </a:extLst>
                </a:gridCol>
                <a:gridCol w="1333163">
                  <a:extLst>
                    <a:ext uri="{9D8B030D-6E8A-4147-A177-3AD203B41FA5}">
                      <a16:colId xmlns:a16="http://schemas.microsoft.com/office/drawing/2014/main" val="832251955"/>
                    </a:ext>
                  </a:extLst>
                </a:gridCol>
              </a:tblGrid>
              <a:tr h="537257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Country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LOD means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Subtype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5163127"/>
                  </a:ext>
                </a:extLst>
              </a:tr>
              <a:tr h="640080">
                <a:tc rowSpan="2">
                  <a:txBody>
                    <a:bodyPr/>
                    <a:lstStyle/>
                    <a:p>
                      <a:pPr marL="0" marR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USA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Level of Development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LOD: As Designed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LOD 100, LOD 200, LOD 300, LOD 350, LOD 400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2223717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LOD: As Built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LOD 500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736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35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Initial Demonstration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78" y="571389"/>
            <a:ext cx="7906432" cy="547368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457970"/>
              </p:ext>
            </p:extLst>
          </p:nvPr>
        </p:nvGraphicFramePr>
        <p:xfrm>
          <a:off x="173737" y="4161408"/>
          <a:ext cx="4014841" cy="1817417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742792">
                  <a:extLst>
                    <a:ext uri="{9D8B030D-6E8A-4147-A177-3AD203B41FA5}">
                      <a16:colId xmlns:a16="http://schemas.microsoft.com/office/drawing/2014/main" val="3876234665"/>
                    </a:ext>
                  </a:extLst>
                </a:gridCol>
                <a:gridCol w="1043671">
                  <a:extLst>
                    <a:ext uri="{9D8B030D-6E8A-4147-A177-3AD203B41FA5}">
                      <a16:colId xmlns:a16="http://schemas.microsoft.com/office/drawing/2014/main" val="3244696984"/>
                    </a:ext>
                  </a:extLst>
                </a:gridCol>
                <a:gridCol w="895215">
                  <a:extLst>
                    <a:ext uri="{9D8B030D-6E8A-4147-A177-3AD203B41FA5}">
                      <a16:colId xmlns:a16="http://schemas.microsoft.com/office/drawing/2014/main" val="1271291632"/>
                    </a:ext>
                  </a:extLst>
                </a:gridCol>
                <a:gridCol w="1333163">
                  <a:extLst>
                    <a:ext uri="{9D8B030D-6E8A-4147-A177-3AD203B41FA5}">
                      <a16:colId xmlns:a16="http://schemas.microsoft.com/office/drawing/2014/main" val="832251955"/>
                    </a:ext>
                  </a:extLst>
                </a:gridCol>
              </a:tblGrid>
              <a:tr h="537257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Country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LOD means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Subtype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5163127"/>
                  </a:ext>
                </a:extLst>
              </a:tr>
              <a:tr h="640080">
                <a:tc rowSpan="2">
                  <a:txBody>
                    <a:bodyPr/>
                    <a:lstStyle/>
                    <a:p>
                      <a:pPr marL="0" marR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USA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Level of Development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LOD: As Designed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LOD 100, LOD 200, LOD 300, LOD 350, LOD 400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2223717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LOD: As Built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LOD 500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736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4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BIM Data </a:t>
            </a:r>
            <a:r>
              <a:rPr lang="de-DE" dirty="0" err="1" smtClean="0"/>
              <a:t>Representation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74713" y="1106424"/>
            <a:ext cx="3697288" cy="193106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Building data </a:t>
            </a:r>
            <a:r>
              <a:rPr lang="en-US" dirty="0"/>
              <a:t>in a LOD-sensitive </a:t>
            </a:r>
            <a:r>
              <a:rPr lang="en-US" dirty="0" smtClean="0"/>
              <a:t>manner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en-GB" dirty="0"/>
              <a:t>Identifiers of objects are not LOD </a:t>
            </a:r>
            <a:r>
              <a:rPr lang="en-GB" dirty="0" smtClean="0"/>
              <a:t>sensitive, but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en-GB" dirty="0"/>
              <a:t>All properties of objects can be LOD </a:t>
            </a:r>
            <a:r>
              <a:rPr lang="en-GB" dirty="0" smtClean="0"/>
              <a:t>sensitive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322" y="1106424"/>
            <a:ext cx="7391678" cy="469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2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Demonstration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74" y="1600200"/>
            <a:ext cx="9657161" cy="3803904"/>
          </a:xfrm>
        </p:spPr>
      </p:pic>
    </p:spTree>
    <p:extLst>
      <p:ext uri="{BB962C8B-B14F-4D97-AF65-F5344CB8AC3E}">
        <p14:creationId xmlns:p14="http://schemas.microsoft.com/office/powerpoint/2010/main" val="144218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 Validation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577560815"/>
              </p:ext>
            </p:extLst>
          </p:nvPr>
        </p:nvGraphicFramePr>
        <p:xfrm>
          <a:off x="874711" y="1243583"/>
          <a:ext cx="10580688" cy="466344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4611689">
                  <a:extLst>
                    <a:ext uri="{9D8B030D-6E8A-4147-A177-3AD203B41FA5}">
                      <a16:colId xmlns:a16="http://schemas.microsoft.com/office/drawing/2014/main" val="3326395634"/>
                    </a:ext>
                  </a:extLst>
                </a:gridCol>
                <a:gridCol w="2240280">
                  <a:extLst>
                    <a:ext uri="{9D8B030D-6E8A-4147-A177-3AD203B41FA5}">
                      <a16:colId xmlns:a16="http://schemas.microsoft.com/office/drawing/2014/main" val="3825535437"/>
                    </a:ext>
                  </a:extLst>
                </a:gridCol>
                <a:gridCol w="1810512">
                  <a:extLst>
                    <a:ext uri="{9D8B030D-6E8A-4147-A177-3AD203B41FA5}">
                      <a16:colId xmlns:a16="http://schemas.microsoft.com/office/drawing/2014/main" val="2831123377"/>
                    </a:ext>
                  </a:extLst>
                </a:gridCol>
                <a:gridCol w="1918207">
                  <a:extLst>
                    <a:ext uri="{9D8B030D-6E8A-4147-A177-3AD203B41FA5}">
                      <a16:colId xmlns:a16="http://schemas.microsoft.com/office/drawing/2014/main" val="1684586792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Query 1:- </a:t>
                      </a:r>
                      <a:r>
                        <a:rPr lang="en-US" sz="1400" dirty="0" smtClean="0">
                          <a:effectLst/>
                        </a:rPr>
                        <a:t>What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the LOD scale for USA Level of Development (LOD) system?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8236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SPARQL Profile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Query Results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464442"/>
                  </a:ext>
                </a:extLst>
              </a:tr>
              <a:tr h="274320">
                <a:tc rowSpan="6">
                  <a:txBody>
                    <a:bodyPr/>
                    <a:lstStyle/>
                    <a:p>
                      <a:pPr marL="0" marR="0" algn="l" defTabSz="914269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 ?System ?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Sub_type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?Scale</a:t>
                      </a:r>
                    </a:p>
                    <a:p>
                      <a:pPr marL="0" marR="0" algn="l" defTabSz="914269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Where</a:t>
                      </a:r>
                    </a:p>
                    <a:p>
                      <a:pPr marL="0" marR="0" algn="l" defTabSz="914269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pPr marL="0" marR="0" algn="l" defTabSz="914269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System 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dicl:hasLevel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?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Sub_type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. </a:t>
                      </a:r>
                    </a:p>
                    <a:p>
                      <a:pPr marL="0" marR="0" algn="l" defTabSz="914269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Sub_type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dicl:hasSubLevel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?Scale .</a:t>
                      </a:r>
                    </a:p>
                    <a:p>
                      <a:pPr marL="0" marR="0" algn="l" defTabSz="914269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FILTER(?System </a:t>
                      </a: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=inst:USA_BIMForum</a:t>
                      </a: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</a:p>
                    <a:p>
                      <a:pPr marL="0" marR="0" algn="l" defTabSz="914269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?System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Sub_type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?Scale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2747066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USA_BIMForum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AsDesigned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LOD200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393766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USA_BIMForum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AsDesigned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LOD300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0307261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USA_BIMForum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AsDesigned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LOD350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8373825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USA_BIMForum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AsDesigned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LOD400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219757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USA_BIMForum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AsBuilt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LOD500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04082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66268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8968973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Query 2:- What is the relationship between LOD200 and LOD500?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05677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SPARQL Profile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Query Results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220986"/>
                  </a:ext>
                </a:extLst>
              </a:tr>
              <a:tr h="274320">
                <a:tc rowSpan="2">
                  <a:txBody>
                    <a:bodyPr/>
                    <a:lstStyle/>
                    <a:p>
                      <a:pPr marL="0" algn="l" defTabSz="914269" rtl="0" eaLnBrk="1" fontAlgn="auto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 ?Level1 ?relation ?Level2</a:t>
                      </a:r>
                    </a:p>
                    <a:p>
                      <a:pPr marL="0" algn="l" defTabSz="914269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Where</a:t>
                      </a:r>
                    </a:p>
                    <a:p>
                      <a:pPr marL="0" algn="l" defTabSz="914269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pPr marL="0" algn="l" defTabSz="914269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?Level1 ?relation ?Level2 . 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269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FILTER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(?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Level1=inst:LOD200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&amp;&amp; ?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Level2=inst:LOD500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l" defTabSz="914269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?Level1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?relation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?Level2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8783590"/>
                  </a:ext>
                </a:extLst>
              </a:tr>
              <a:tr h="914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LOD200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dicl:hasNextLevel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LOD500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7549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35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 Validation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114458546"/>
              </p:ext>
            </p:extLst>
          </p:nvPr>
        </p:nvGraphicFramePr>
        <p:xfrm>
          <a:off x="874711" y="1243583"/>
          <a:ext cx="10580688" cy="484632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4611689">
                  <a:extLst>
                    <a:ext uri="{9D8B030D-6E8A-4147-A177-3AD203B41FA5}">
                      <a16:colId xmlns:a16="http://schemas.microsoft.com/office/drawing/2014/main" val="3326395634"/>
                    </a:ext>
                  </a:extLst>
                </a:gridCol>
                <a:gridCol w="2240280">
                  <a:extLst>
                    <a:ext uri="{9D8B030D-6E8A-4147-A177-3AD203B41FA5}">
                      <a16:colId xmlns:a16="http://schemas.microsoft.com/office/drawing/2014/main" val="3825535437"/>
                    </a:ext>
                  </a:extLst>
                </a:gridCol>
                <a:gridCol w="1810512">
                  <a:extLst>
                    <a:ext uri="{9D8B030D-6E8A-4147-A177-3AD203B41FA5}">
                      <a16:colId xmlns:a16="http://schemas.microsoft.com/office/drawing/2014/main" val="2831123377"/>
                    </a:ext>
                  </a:extLst>
                </a:gridCol>
                <a:gridCol w="1918207">
                  <a:extLst>
                    <a:ext uri="{9D8B030D-6E8A-4147-A177-3AD203B41FA5}">
                      <a16:colId xmlns:a16="http://schemas.microsoft.com/office/drawing/2014/main" val="1684586792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Query 3:- What is the relationship between the USA LOD system and LOD Scale?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8236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SPARQL Profile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Query Results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464442"/>
                  </a:ext>
                </a:extLst>
              </a:tr>
              <a:tr h="274320">
                <a:tc rowSpan="6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 ?System ?relationship ?Scale</a:t>
                      </a:r>
                    </a:p>
                    <a:p>
                      <a:pPr marL="0" algn="l" defTabSz="914269" rtl="0" eaLnBrk="1" fontAlgn="auto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Where</a:t>
                      </a:r>
                    </a:p>
                    <a:p>
                      <a:pPr marL="0" algn="l" defTabSz="914269" rtl="0" eaLnBrk="1" fontAlgn="auto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pPr marL="0" algn="l" defTabSz="914269" rtl="0" eaLnBrk="1" fontAlgn="auto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?System 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dicl:hasLevel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?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Sub_type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. </a:t>
                      </a:r>
                    </a:p>
                    <a:p>
                      <a:pPr marL="0" algn="l" defTabSz="914269" rtl="0" eaLnBrk="1" fontAlgn="auto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Sub_type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dicl:hasSubLevel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?Scale .</a:t>
                      </a:r>
                    </a:p>
                    <a:p>
                      <a:pPr marL="0" algn="l" defTabSz="914269" rtl="0" eaLnBrk="1" fontAlgn="auto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?System ?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realtionship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?Scale .</a:t>
                      </a:r>
                    </a:p>
                    <a:p>
                      <a:pPr marL="0" algn="l" defTabSz="914269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FILTER(?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System=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inst:USA_BIMForum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.</a:t>
                      </a:r>
                    </a:p>
                    <a:p>
                      <a:pPr marL="0" algn="l" defTabSz="914269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?System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?relationship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?Scale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2747066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USA_BIMForum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dicl:hasLevel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LOD200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393766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USA_BIMForum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dicl:hasLevel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LOD300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3444596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USA_BIMForum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dicl:hasLevel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LOD350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28383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USA_BIMForum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dicl:hasLevel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LOD400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1943388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USA_BIMForum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dicl:hasLevel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LOD500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42791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66268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8968973"/>
                  </a:ext>
                </a:extLst>
              </a:tr>
              <a:tr h="36576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Query 4:- </a:t>
                      </a: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is the value of “Wall width” in different LOD levels?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05677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SPARQL Profile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Query Results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220986"/>
                  </a:ext>
                </a:extLst>
              </a:tr>
              <a:tr h="274320">
                <a:tc rowSpan="3">
                  <a:txBody>
                    <a:bodyPr/>
                    <a:lstStyle/>
                    <a:p>
                      <a:pPr fontAlgn="auto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 ?Wall ?Width ?Level</a:t>
                      </a:r>
                    </a:p>
                    <a:p>
                      <a:pPr fontAlgn="auto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Where</a:t>
                      </a:r>
                    </a:p>
                    <a:p>
                      <a:pPr fontAlgn="auto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pPr fontAlgn="auto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?Object 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dice:hasLabel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?Wall . </a:t>
                      </a:r>
                    </a:p>
                    <a:p>
                      <a:pPr fontAlgn="auto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?Object 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dicv:hasProperty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dicv:hasPropertyState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?PS .</a:t>
                      </a:r>
                    </a:p>
                    <a:p>
                      <a:pPr fontAlgn="auto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?PS 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dicv:hasValue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?Width .</a:t>
                      </a:r>
                    </a:p>
                    <a:p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?PS 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dicl:hasLODLevel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?Level .</a:t>
                      </a:r>
                    </a:p>
                    <a:p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?Wall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?Width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?Level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8783590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BasicWall:500+..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LOD300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7549316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BasicWall:500+..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26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LOD350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8221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96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Conclusion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874712" y="1204913"/>
            <a:ext cx="10580687" cy="489745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paper </a:t>
            </a:r>
            <a:r>
              <a:rPr lang="en-US" dirty="0" smtClean="0"/>
              <a:t>presents </a:t>
            </a:r>
            <a:r>
              <a:rPr lang="en-US" dirty="0"/>
              <a:t>an ontological </a:t>
            </a:r>
            <a:r>
              <a:rPr lang="en-US" dirty="0" smtClean="0"/>
              <a:t>approach </a:t>
            </a:r>
            <a:r>
              <a:rPr lang="en-US" dirty="0"/>
              <a:t>for </a:t>
            </a:r>
            <a:r>
              <a:rPr lang="en-US" dirty="0" smtClean="0"/>
              <a:t>effective </a:t>
            </a:r>
            <a:r>
              <a:rPr lang="en-US" dirty="0"/>
              <a:t>representation of various LOD systems and their corresponding levels through the demonstration example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</a:t>
            </a:r>
            <a:r>
              <a:rPr lang="en-US" dirty="0"/>
              <a:t>the defined and inherited knowledge capabilities of the developed ontology </a:t>
            </a:r>
            <a:r>
              <a:rPr lang="en-US" dirty="0" smtClean="0"/>
              <a:t>approach </a:t>
            </a:r>
            <a:r>
              <a:rPr lang="en-US" dirty="0"/>
              <a:t>evidently </a:t>
            </a:r>
            <a:r>
              <a:rPr lang="en-US" dirty="0" smtClean="0"/>
              <a:t>represents:</a:t>
            </a:r>
            <a:endParaRPr lang="en-US" dirty="0"/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en-US" dirty="0"/>
              <a:t>its applicability and 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en-US" dirty="0"/>
              <a:t>functionalities representing the BIM data in different LOD levels</a:t>
            </a:r>
            <a:r>
              <a:rPr lang="en-US" dirty="0" smtClean="0"/>
              <a:t>.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ontological representation of the LOD </a:t>
            </a:r>
            <a:r>
              <a:rPr lang="en-US" dirty="0" smtClean="0"/>
              <a:t>sensitive data not </a:t>
            </a:r>
            <a:r>
              <a:rPr lang="en-US" dirty="0"/>
              <a:t>only allows the users to access and work inside one specific LOD but enable 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en-US" dirty="0"/>
              <a:t>to access the history of values,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en-US" dirty="0"/>
              <a:t>to check the consistency and possible deviations between objects at different LODs,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en-US" dirty="0"/>
              <a:t>to maintain the rules for validating it against the requirements of subsequent activities.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727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Development of project based </a:t>
            </a:r>
            <a:r>
              <a:rPr lang="de-DE" b="1" dirty="0" smtClean="0"/>
              <a:t>application use cases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de-DE" dirty="0"/>
              <a:t>t</a:t>
            </a:r>
            <a:r>
              <a:rPr lang="de-DE" dirty="0" smtClean="0"/>
              <a:t>o increase the practical value of the ontology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 </a:t>
            </a:r>
            <a:r>
              <a:rPr lang="en-US" b="1" dirty="0"/>
              <a:t>validation</a:t>
            </a:r>
            <a:r>
              <a:rPr lang="en-US" dirty="0"/>
              <a:t> of </a:t>
            </a:r>
            <a:r>
              <a:rPr lang="en-US" dirty="0" smtClean="0"/>
              <a:t>required </a:t>
            </a:r>
            <a:r>
              <a:rPr lang="en-US" b="1" dirty="0" smtClean="0"/>
              <a:t>BIM </a:t>
            </a:r>
            <a:r>
              <a:rPr lang="en-US" b="1" dirty="0"/>
              <a:t>data </a:t>
            </a:r>
            <a:r>
              <a:rPr lang="en-US" dirty="0"/>
              <a:t>in the context of different LOD levels using </a:t>
            </a:r>
            <a:r>
              <a:rPr lang="en-US" b="1" dirty="0"/>
              <a:t>SHACL </a:t>
            </a:r>
            <a:r>
              <a:rPr lang="en-US" b="1" dirty="0" smtClean="0"/>
              <a:t>constraints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extension of the methodology </a:t>
            </a:r>
            <a:r>
              <a:rPr lang="en-US" dirty="0" smtClean="0"/>
              <a:t>corresponding </a:t>
            </a:r>
            <a:r>
              <a:rPr lang="en-US" dirty="0"/>
              <a:t>to the representation and management of building object’s </a:t>
            </a:r>
            <a:r>
              <a:rPr lang="en-US" b="1" dirty="0"/>
              <a:t>geometrical data</a:t>
            </a:r>
          </a:p>
        </p:txBody>
      </p:sp>
    </p:spTree>
    <p:extLst>
      <p:ext uri="{BB962C8B-B14F-4D97-AF65-F5344CB8AC3E}">
        <p14:creationId xmlns:p14="http://schemas.microsoft.com/office/powerpoint/2010/main" val="56015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74711" y="1204912"/>
            <a:ext cx="10580688" cy="4903279"/>
          </a:xfrm>
        </p:spPr>
        <p:txBody>
          <a:bodyPr/>
          <a:lstStyle/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US" sz="1400" dirty="0"/>
              <a:t>Abualdenien, J., </a:t>
            </a:r>
            <a:r>
              <a:rPr lang="en-US" sz="1400" dirty="0" err="1"/>
              <a:t>Borrmann</a:t>
            </a:r>
            <a:r>
              <a:rPr lang="en-US" sz="1400" dirty="0"/>
              <a:t>, A.: Multi-LOD model for describing uncertainty and checking requirements in different design stages. In: </a:t>
            </a:r>
            <a:r>
              <a:rPr lang="en-US" sz="1400" dirty="0" err="1"/>
              <a:t>Karlshøj</a:t>
            </a:r>
            <a:r>
              <a:rPr lang="en-US" sz="1400" dirty="0"/>
              <a:t>, J., Scherer, R. (eds.) </a:t>
            </a:r>
            <a:r>
              <a:rPr lang="en-US" sz="1400" dirty="0" err="1"/>
              <a:t>eWork</a:t>
            </a:r>
            <a:r>
              <a:rPr lang="en-US" sz="1400" dirty="0"/>
              <a:t> and </a:t>
            </a:r>
            <a:r>
              <a:rPr lang="en-US" sz="1400" dirty="0" err="1"/>
              <a:t>eBusiness</a:t>
            </a:r>
            <a:r>
              <a:rPr lang="en-US" sz="1400" dirty="0"/>
              <a:t> in Architecture, Engineering and Construction, pp. 187–195. CRC Press. London (2018). </a:t>
            </a:r>
            <a:endParaRPr lang="en-US" sz="1400" dirty="0" smtClean="0"/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US" sz="1400" dirty="0" smtClean="0"/>
              <a:t>Abualdenien</a:t>
            </a:r>
            <a:r>
              <a:rPr lang="en-US" sz="1400" dirty="0"/>
              <a:t>, J., </a:t>
            </a:r>
            <a:r>
              <a:rPr lang="en-US" sz="1400" dirty="0" err="1"/>
              <a:t>Borrmann</a:t>
            </a:r>
            <a:r>
              <a:rPr lang="en-US" sz="1400" dirty="0"/>
              <a:t>, A.: A meta-model approach for formal specification and consistent management of multi-LOD building models. Advanced Engineering Informatics 40(4), pp. 135–153 (2019).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Karlapudi</a:t>
            </a:r>
            <a:r>
              <a:rPr lang="en-US" sz="1400" dirty="0"/>
              <a:t>, J., Menzel, K., Törmä, S., Hryshchenko, A., and Valluru, P. (2020). "Enhancement of BIM Data Representation in Product-Process Modelling for Building Renovation." Product Lifecycle Management Enabling Smart: 17th </a:t>
            </a:r>
            <a:r>
              <a:rPr lang="en-US" sz="1400" dirty="0" err="1"/>
              <a:t>ifip</a:t>
            </a:r>
            <a:r>
              <a:rPr lang="en-US" sz="1400" dirty="0"/>
              <a:t> </a:t>
            </a:r>
            <a:r>
              <a:rPr lang="en-US" sz="1400" dirty="0" err="1"/>
              <a:t>wg</a:t>
            </a:r>
            <a:r>
              <a:rPr lang="en-US" sz="1400" dirty="0"/>
              <a:t> 5.1</a:t>
            </a:r>
            <a:r>
              <a:rPr lang="en-US" sz="1400" i="1" dirty="0"/>
              <a:t>, </a:t>
            </a:r>
            <a:r>
              <a:rPr lang="en-US" sz="1400" dirty="0"/>
              <a:t>F. Nyffenegger, J. Ríos, L. </a:t>
            </a:r>
            <a:r>
              <a:rPr lang="en-US" sz="1400" dirty="0" err="1"/>
              <a:t>Rivest</a:t>
            </a:r>
            <a:r>
              <a:rPr lang="en-US" sz="1400" dirty="0"/>
              <a:t>, and A. </a:t>
            </a:r>
            <a:r>
              <a:rPr lang="en-US" sz="1400" dirty="0" err="1"/>
              <a:t>Bouras</a:t>
            </a:r>
            <a:r>
              <a:rPr lang="en-US" sz="1400" dirty="0"/>
              <a:t>, eds., Springer, [</a:t>
            </a:r>
            <a:r>
              <a:rPr lang="en-US" sz="1400" dirty="0" err="1"/>
              <a:t>S.l.</a:t>
            </a:r>
            <a:r>
              <a:rPr lang="en-US" sz="1400" dirty="0"/>
              <a:t>], 738–752</a:t>
            </a:r>
            <a:r>
              <a:rPr lang="en-US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Xu, Z., Abualdenien, J., Liu, H., Kang, R.: An IDM-Based Approach for Information Requirement in Prefabricated Construction. Advances in Civil Engineering 2020, pp. 1–21 (2020).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Pauwels</a:t>
            </a:r>
            <a:r>
              <a:rPr lang="de-DE" sz="1400" dirty="0"/>
              <a:t>, P., Zhang, S., and Lee, Y.-C. (2017). </a:t>
            </a:r>
            <a:r>
              <a:rPr lang="en-US" sz="1400" dirty="0"/>
              <a:t>"Semantic web technologies in AEC industry: A literature overview." Automation in Construction, 73, </a:t>
            </a:r>
            <a:r>
              <a:rPr lang="en-US" sz="1400" dirty="0" smtClean="0"/>
              <a:t>145–165.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BIMFORUM</a:t>
            </a:r>
            <a:r>
              <a:rPr lang="en-US" sz="1400" dirty="0"/>
              <a:t>: Level of Development (LOD) Specification Part I &amp; Commentary - For Building Information Models and Data (2020). BIMFORUM.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PAS 1192-2: Specification for information management for the capital/delivery phase of construction pro-jects using building information modelling (2013). BSI Standards Limited</a:t>
            </a:r>
            <a:r>
              <a:rPr lang="en-US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UNI </a:t>
            </a:r>
            <a:r>
              <a:rPr lang="en-US" sz="1400" dirty="0"/>
              <a:t>11337-4: Building and civil engineering works – Digital management of building information process – Part 4: Evolution and development of information within models documents and objects (2017).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7890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74711" y="1204913"/>
            <a:ext cx="10580688" cy="4624387"/>
          </a:xfrm>
        </p:spPr>
        <p:txBody>
          <a:bodyPr/>
          <a:lstStyle/>
          <a:p>
            <a:r>
              <a:rPr lang="en-US" dirty="0"/>
              <a:t>This research is part of the EU project entitled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“</a:t>
            </a:r>
            <a:r>
              <a:rPr lang="en-US" b="1" i="1" dirty="0"/>
              <a:t>BIM4EEB – BIM-based fast toolkit for the Efficient </a:t>
            </a:r>
            <a:r>
              <a:rPr lang="en-US" b="1" i="1" dirty="0" err="1"/>
              <a:t>rEnovation</a:t>
            </a:r>
            <a:r>
              <a:rPr lang="en-US" b="1" i="1" dirty="0"/>
              <a:t> in Buildings</a:t>
            </a:r>
            <a:r>
              <a:rPr lang="en-US" b="1" dirty="0"/>
              <a:t>” </a:t>
            </a:r>
            <a:endParaRPr lang="en-US" b="1" dirty="0" smtClean="0"/>
          </a:p>
          <a:p>
            <a:r>
              <a:rPr lang="en-US" dirty="0" smtClean="0"/>
              <a:t>This project </a:t>
            </a:r>
            <a:r>
              <a:rPr lang="en-US" dirty="0"/>
              <a:t>is supported and funded by </a:t>
            </a:r>
            <a:r>
              <a:rPr lang="en-US" b="1" dirty="0"/>
              <a:t>European Union’s H2020 research and innovation program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under </a:t>
            </a:r>
            <a:r>
              <a:rPr lang="en-US" b="1" dirty="0"/>
              <a:t>grant agreement No 820660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authors gratefully acknowledge the support and funding from the European Union. </a:t>
            </a: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dirty="0"/>
              <a:t>content of this publication reflects the author view only and the Commission is not responsible for any use that may be made of the information it contains.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99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41993136"/>
              </p:ext>
            </p:extLst>
          </p:nvPr>
        </p:nvGraphicFramePr>
        <p:xfrm>
          <a:off x="874715" y="1030288"/>
          <a:ext cx="8457821" cy="5144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Oval 8"/>
          <p:cNvSpPr/>
          <p:nvPr/>
        </p:nvSpPr>
        <p:spPr>
          <a:xfrm>
            <a:off x="4615856" y="5184743"/>
            <a:ext cx="731520" cy="731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67471" y="5550503"/>
            <a:ext cx="3191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Conclusion &amp; Futurework</a:t>
            </a:r>
            <a:endParaRPr lang="en-US" sz="2000" dirty="0"/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856" y="5190812"/>
            <a:ext cx="731520" cy="7315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0473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874714" y="4995949"/>
            <a:ext cx="10438871" cy="833351"/>
          </a:xfrm>
        </p:spPr>
        <p:txBody>
          <a:bodyPr/>
          <a:lstStyle/>
          <a:p>
            <a:r>
              <a:rPr lang="en-US" b="1" dirty="0"/>
              <a:t>CIBW78 - LDAC 2021 Conference</a:t>
            </a:r>
          </a:p>
          <a:p>
            <a:r>
              <a:rPr lang="en-US" dirty="0"/>
              <a:t>Presented in </a:t>
            </a:r>
            <a:r>
              <a:rPr lang="en-US" b="1" dirty="0"/>
              <a:t>Linked Data in Architecture and Construction (LDAC 2021), </a:t>
            </a:r>
            <a:r>
              <a:rPr lang="en-US" dirty="0"/>
              <a:t>Luxembourg</a:t>
            </a:r>
          </a:p>
          <a:p>
            <a:r>
              <a:rPr lang="de-DE" dirty="0"/>
              <a:t>11-15 October 2021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ECC084-D924-441A-ABB1-981C66F10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3" y="2100801"/>
            <a:ext cx="10438873" cy="828676"/>
          </a:xfrm>
        </p:spPr>
        <p:txBody>
          <a:bodyPr/>
          <a:lstStyle/>
          <a:p>
            <a:r>
              <a:rPr lang="de-DE" dirty="0" smtClean="0"/>
              <a:t>Janakiram Karlapudi, MSc (janakiram.karlapudi@tu-dresden.de)</a:t>
            </a:r>
          </a:p>
          <a:p>
            <a:r>
              <a:rPr lang="de-DE" dirty="0" smtClean="0"/>
              <a:t>Institute for Construction Informatics, TU Dresden, 01069 Dresden, Germany</a:t>
            </a:r>
          </a:p>
        </p:txBody>
      </p:sp>
      <p:sp>
        <p:nvSpPr>
          <p:cNvPr id="8196" name="Titel 4">
            <a:extLst>
              <a:ext uri="{FF2B5EF4-FFF2-40B4-BE49-F238E27FC236}">
                <a16:creationId xmlns:a16="http://schemas.microsoft.com/office/drawing/2014/main" id="{F16A1C27-05B2-43DF-AD33-FCA27CE809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4713" y="3426578"/>
            <a:ext cx="6934263" cy="1337446"/>
          </a:xfrm>
        </p:spPr>
        <p:txBody>
          <a:bodyPr/>
          <a:lstStyle/>
          <a:p>
            <a:r>
              <a:rPr lang="en-US" altLang="en-US" sz="2400" dirty="0"/>
              <a:t>Thank you so much for your kind attention!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/>
          </a:p>
        </p:txBody>
      </p:sp>
      <p:pic>
        <p:nvPicPr>
          <p:cNvPr id="1026" name="Picture 2" descr="This is the future of the business handsh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561" y="3148445"/>
            <a:ext cx="3078295" cy="1731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6906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74712" y="1204913"/>
            <a:ext cx="6429978" cy="484098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AEC industry is a collaborative environment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involves multiple disciplines and 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activities throughout the Building Lifecycle Stages (BLS).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collaboration 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requires </a:t>
            </a:r>
          </a:p>
          <a:p>
            <a:pPr marL="1146175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an iterative and cooperated exchange of information;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nables</a:t>
            </a:r>
          </a:p>
          <a:p>
            <a:pPr marL="1146175" lvl="1" indent="-285750">
              <a:buFont typeface="Arial" panose="020B0604020202020204" pitchFamily="34" charset="0"/>
              <a:buChar char="•"/>
            </a:pPr>
            <a:r>
              <a:rPr lang="en-US" dirty="0"/>
              <a:t>needed information for a specific discipline;</a:t>
            </a:r>
          </a:p>
          <a:p>
            <a:pPr marL="1146175" lvl="1" indent="-285750">
              <a:buFont typeface="Arial" panose="020B0604020202020204" pitchFamily="34" charset="0"/>
              <a:buChar char="•"/>
            </a:pPr>
            <a:r>
              <a:rPr lang="en-US" dirty="0"/>
              <a:t>restricting the information exchange to the identified level of need;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substantially, improves the building design over BLS.</a:t>
            </a:r>
            <a:endParaRPr lang="de-DE" dirty="0" smtClean="0"/>
          </a:p>
          <a:p>
            <a:pPr marL="681692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technical developments in the BIM </a:t>
            </a:r>
            <a:r>
              <a:rPr lang="en-US" dirty="0" smtClean="0"/>
              <a:t>process 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improve the collaboration through;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definition </a:t>
            </a:r>
            <a:r>
              <a:rPr lang="en-US" dirty="0"/>
              <a:t>of discipline-based process maps;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en-US" dirty="0"/>
              <a:t>information requirements for their execution </a:t>
            </a:r>
            <a:endParaRPr lang="de-DE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498" y="346075"/>
            <a:ext cx="2983586" cy="2622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1510" y="3076230"/>
            <a:ext cx="2887574" cy="307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3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874713" y="1204913"/>
            <a:ext cx="5718111" cy="14121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LOD concepts </a:t>
            </a:r>
            <a:r>
              <a:rPr lang="en-US" dirty="0" smtClean="0"/>
              <a:t>to </a:t>
            </a:r>
            <a:r>
              <a:rPr lang="en-US" dirty="0"/>
              <a:t>the BIM </a:t>
            </a:r>
            <a:r>
              <a:rPr lang="en-US" dirty="0" smtClean="0"/>
              <a:t>process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en-US" dirty="0"/>
              <a:t>required level of data export or import </a:t>
            </a:r>
            <a:r>
              <a:rPr lang="en-US" dirty="0" smtClean="0"/>
              <a:t>parameters</a:t>
            </a:r>
            <a:endParaRPr lang="de-DE" dirty="0" smtClean="0"/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en-US" dirty="0"/>
              <a:t>increase the quality and reliability of the BIM </a:t>
            </a:r>
            <a:r>
              <a:rPr lang="en-US" dirty="0" smtClean="0"/>
              <a:t>data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en-US" dirty="0"/>
              <a:t>allows the stakeholder to understand </a:t>
            </a:r>
            <a:r>
              <a:rPr lang="en-US" dirty="0" smtClean="0"/>
              <a:t>the </a:t>
            </a:r>
            <a:r>
              <a:rPr lang="en-US" dirty="0"/>
              <a:t>usability and limitation of the </a:t>
            </a:r>
            <a:r>
              <a:rPr lang="en-US" dirty="0" smtClean="0"/>
              <a:t>available information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958" y="-34334"/>
            <a:ext cx="5091175" cy="4214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10406727" y="2241829"/>
            <a:ext cx="260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s</a:t>
            </a:r>
            <a:r>
              <a:rPr lang="de-DE" sz="900" dirty="0" smtClean="0"/>
              <a:t>ource: </a:t>
            </a:r>
            <a:r>
              <a:rPr lang="de-DE" sz="900" dirty="0"/>
              <a:t>https://rebim.io/level-of-detail-or-development-lod-in-bim/</a:t>
            </a:r>
            <a:endParaRPr lang="en-US" sz="9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509068"/>
              </p:ext>
            </p:extLst>
          </p:nvPr>
        </p:nvGraphicFramePr>
        <p:xfrm>
          <a:off x="515007" y="2749662"/>
          <a:ext cx="7420304" cy="3356848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049607">
                  <a:extLst>
                    <a:ext uri="{9D8B030D-6E8A-4147-A177-3AD203B41FA5}">
                      <a16:colId xmlns:a16="http://schemas.microsoft.com/office/drawing/2014/main" val="3876234665"/>
                    </a:ext>
                  </a:extLst>
                </a:gridCol>
                <a:gridCol w="1567469">
                  <a:extLst>
                    <a:ext uri="{9D8B030D-6E8A-4147-A177-3AD203B41FA5}">
                      <a16:colId xmlns:a16="http://schemas.microsoft.com/office/drawing/2014/main" val="3244696984"/>
                    </a:ext>
                  </a:extLst>
                </a:gridCol>
                <a:gridCol w="2339250">
                  <a:extLst>
                    <a:ext uri="{9D8B030D-6E8A-4147-A177-3AD203B41FA5}">
                      <a16:colId xmlns:a16="http://schemas.microsoft.com/office/drawing/2014/main" val="1271291632"/>
                    </a:ext>
                  </a:extLst>
                </a:gridCol>
                <a:gridCol w="2463978">
                  <a:extLst>
                    <a:ext uri="{9D8B030D-6E8A-4147-A177-3AD203B41FA5}">
                      <a16:colId xmlns:a16="http://schemas.microsoft.com/office/drawing/2014/main" val="832251955"/>
                    </a:ext>
                  </a:extLst>
                </a:gridCol>
              </a:tblGrid>
              <a:tr h="273346"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</a:rPr>
                        <a:t>Country</a:t>
                      </a:r>
                      <a:endParaRPr lang="en-US" sz="15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LOD means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Subtype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</a:rPr>
                        <a:t>Scale</a:t>
                      </a:r>
                      <a:endParaRPr lang="en-US" sz="15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5163127"/>
                  </a:ext>
                </a:extLst>
              </a:tr>
              <a:tr h="585040">
                <a:tc rowSpan="2">
                  <a:txBody>
                    <a:bodyPr/>
                    <a:lstStyle/>
                    <a:p>
                      <a:pPr marL="0" marR="0" algn="l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USA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l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Level of Development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LOD: As Designed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LOD 100, LOD 200, LOD 300, LOD 350, LOD 400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2223717"/>
                  </a:ext>
                </a:extLst>
              </a:tr>
              <a:tr h="273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LOD: As Built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LOD 500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736827"/>
                  </a:ext>
                </a:extLst>
              </a:tr>
              <a:tr h="546692">
                <a:tc rowSpan="2">
                  <a:txBody>
                    <a:bodyPr/>
                    <a:lstStyle/>
                    <a:p>
                      <a:pPr marL="0" marR="0" algn="l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</a:rPr>
                        <a:t>UK</a:t>
                      </a:r>
                      <a:endParaRPr lang="en-US" sz="15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l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Level of Definition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LOD: Level of Detail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LOD 1, LOD 2, LOD 3, LOD 4, LOD 5, LOD 6 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5505361"/>
                  </a:ext>
                </a:extLst>
              </a:tr>
              <a:tr h="546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LOI: Level of Information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500" dirty="0">
                          <a:effectLst/>
                          <a:latin typeface="+mn-lt"/>
                        </a:rPr>
                        <a:t>LOI 1, LOI 2, LOI 3, LOI 4, LOI 5, LOI 6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9492535"/>
                  </a:ext>
                </a:extLst>
              </a:tr>
              <a:tr h="585040">
                <a:tc rowSpan="2">
                  <a:txBody>
                    <a:bodyPr/>
                    <a:lstStyle/>
                    <a:p>
                      <a:pPr marL="0" marR="0" algn="l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</a:rPr>
                        <a:t>Italy</a:t>
                      </a:r>
                      <a:endParaRPr lang="en-US" sz="15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l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</a:rPr>
                        <a:t>Level of Development of Objects</a:t>
                      </a:r>
                      <a:endParaRPr lang="en-US" sz="15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LOG – Geometrical Objects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  <a:latin typeface="+mn-lt"/>
                        </a:rPr>
                        <a:t>LOG A, LOG B, LOG C, LOG D, LOG E, LOG F, LOG G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8806340"/>
                  </a:ext>
                </a:extLst>
              </a:tr>
              <a:tr h="546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LOI – Information Objects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500" dirty="0">
                          <a:effectLst/>
                          <a:latin typeface="+mn-lt"/>
                        </a:rPr>
                        <a:t>LOI A, LOI B, LOI C, LOI D, LOI E, LOI F, LOI G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497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5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874713" y="1204912"/>
            <a:ext cx="10580686" cy="473570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Lack </a:t>
            </a:r>
            <a:r>
              <a:rPr lang="de-DE" dirty="0"/>
              <a:t>of </a:t>
            </a:r>
            <a:r>
              <a:rPr lang="de-DE" dirty="0" smtClean="0"/>
              <a:t>an approach </a:t>
            </a:r>
            <a:r>
              <a:rPr lang="de-DE" dirty="0"/>
              <a:t>for 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flexible definition of data requirements at certain LOD levels based on the project needs,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de-DE" dirty="0"/>
              <a:t>a</a:t>
            </a:r>
            <a:r>
              <a:rPr lang="de-DE" dirty="0" smtClean="0"/>
              <a:t>ddressing the diverse LOD systems (USA, UK, Italy, etc.).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Versitality of data </a:t>
            </a:r>
            <a:r>
              <a:rPr lang="en-US" dirty="0"/>
              <a:t>requirements needed for a specific </a:t>
            </a:r>
            <a:r>
              <a:rPr lang="en-US" dirty="0" smtClean="0"/>
              <a:t>process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is also not allowed to specify a specific LOD level for a BIM </a:t>
            </a:r>
            <a:r>
              <a:rPr lang="en-US" dirty="0" smtClean="0"/>
              <a:t>model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develop </a:t>
            </a:r>
            <a:r>
              <a:rPr lang="en-US" dirty="0"/>
              <a:t>a common and flexible LOD </a:t>
            </a:r>
            <a:r>
              <a:rPr lang="en-US" dirty="0" smtClean="0"/>
              <a:t>approach </a:t>
            </a:r>
            <a:r>
              <a:rPr lang="en-US" dirty="0"/>
              <a:t>that can </a:t>
            </a:r>
            <a:endParaRPr lang="en-US" dirty="0" smtClean="0"/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accommodate </a:t>
            </a:r>
            <a:r>
              <a:rPr lang="en-US" dirty="0"/>
              <a:t>different LOD systems in BIM data </a:t>
            </a:r>
            <a:r>
              <a:rPr lang="en-US" dirty="0" smtClean="0"/>
              <a:t>management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allows </a:t>
            </a:r>
            <a:r>
              <a:rPr lang="en-US" dirty="0"/>
              <a:t>different practitioners and organizations to work under a common platform irrespective of project, location and requirements. </a:t>
            </a:r>
            <a:endParaRPr lang="en-US" dirty="0" smtClean="0"/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also </a:t>
            </a:r>
            <a:r>
              <a:rPr lang="en-US" dirty="0"/>
              <a:t>aimed to enable the user-based or project-based requirement specification for each LOD level.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663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Research – Ontology approach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874713" y="1204914"/>
            <a:ext cx="5498655" cy="47229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Linked </a:t>
            </a:r>
            <a:r>
              <a:rPr lang="en-US" dirty="0"/>
              <a:t>data and ontology </a:t>
            </a:r>
            <a:r>
              <a:rPr lang="en-US" dirty="0" smtClean="0"/>
              <a:t>concepts </a:t>
            </a:r>
            <a:endParaRPr lang="en-US" dirty="0"/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en-US" dirty="0"/>
              <a:t>flexibility, compliance and </a:t>
            </a:r>
            <a:r>
              <a:rPr lang="en-US" dirty="0" smtClean="0"/>
              <a:t>alignment</a:t>
            </a:r>
            <a:endParaRPr lang="en-US" dirty="0"/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logical </a:t>
            </a:r>
            <a:r>
              <a:rPr lang="en-US" dirty="0"/>
              <a:t>reasoning and knowledge inferencing</a:t>
            </a:r>
            <a:r>
              <a:rPr lang="en-US" dirty="0" smtClean="0"/>
              <a:t>.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Representation </a:t>
            </a:r>
            <a:r>
              <a:rPr lang="en-US" dirty="0"/>
              <a:t>of building data in ontologies </a:t>
            </a:r>
            <a:r>
              <a:rPr lang="en-US" dirty="0" smtClean="0"/>
              <a:t>enables </a:t>
            </a:r>
            <a:r>
              <a:rPr lang="en-US" dirty="0"/>
              <a:t>the stakeholders </a:t>
            </a:r>
            <a:endParaRPr lang="en-US" dirty="0" smtClean="0"/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 smtClean="0"/>
              <a:t>store the data in machin</a:t>
            </a:r>
            <a:r>
              <a:rPr lang="en-US" dirty="0" smtClean="0"/>
              <a:t>e </a:t>
            </a:r>
            <a:r>
              <a:rPr lang="en-US" dirty="0" smtClean="0"/>
              <a:t>interpretable manner</a:t>
            </a:r>
            <a:endParaRPr lang="de-DE" dirty="0" smtClean="0"/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Infering </a:t>
            </a:r>
            <a:r>
              <a:rPr lang="de-DE" dirty="0" smtClean="0"/>
              <a:t>the new </a:t>
            </a:r>
            <a:r>
              <a:rPr lang="de-DE" dirty="0" smtClean="0"/>
              <a:t>information </a:t>
            </a:r>
            <a:r>
              <a:rPr lang="de-DE" dirty="0" smtClean="0"/>
              <a:t>using axioms</a:t>
            </a:r>
            <a:endParaRPr lang="en-US" dirty="0" smtClean="0"/>
          </a:p>
          <a:p>
            <a:pPr lvl="4" indent="0">
              <a:buNone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ontological approach is also easily adaptable and applicable to the present BIM process </a:t>
            </a:r>
            <a:endParaRPr lang="en-US" dirty="0" smtClean="0"/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BOT</a:t>
            </a:r>
            <a:r>
              <a:rPr lang="en-US" dirty="0"/>
              <a:t>, </a:t>
            </a:r>
            <a:r>
              <a:rPr lang="en-US" dirty="0" err="1"/>
              <a:t>ifcOWL</a:t>
            </a:r>
            <a:r>
              <a:rPr lang="en-US" dirty="0"/>
              <a:t>, </a:t>
            </a:r>
            <a:r>
              <a:rPr lang="en-US" dirty="0" smtClean="0"/>
              <a:t>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185" y="1030288"/>
            <a:ext cx="5025587" cy="474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7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Research – </a:t>
            </a:r>
            <a:r>
              <a:rPr lang="en-US" dirty="0" smtClean="0"/>
              <a:t>Information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74711" y="1204913"/>
            <a:ext cx="10580687" cy="147427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area of information management, the support for LODs </a:t>
            </a:r>
            <a:r>
              <a:rPr lang="en-US" dirty="0" smtClean="0"/>
              <a:t>centers </a:t>
            </a:r>
            <a:r>
              <a:rPr lang="en-US" dirty="0"/>
              <a:t>around the challenge to </a:t>
            </a:r>
            <a:r>
              <a:rPr lang="en-US" dirty="0" smtClean="0"/>
              <a:t>represent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(1) various LOD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systems, 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(2) multiple versions of information 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(</a:t>
            </a:r>
            <a:r>
              <a:rPr lang="en-US" dirty="0"/>
              <a:t>3) the connections of LOD-specific data to </a:t>
            </a:r>
            <a:r>
              <a:rPr lang="en-US" dirty="0" smtClean="0"/>
              <a:t>processes.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545260"/>
              </p:ext>
            </p:extLst>
          </p:nvPr>
        </p:nvGraphicFramePr>
        <p:xfrm>
          <a:off x="874711" y="2679195"/>
          <a:ext cx="10580688" cy="32186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896">
                  <a:extLst>
                    <a:ext uri="{9D8B030D-6E8A-4147-A177-3AD203B41FA5}">
                      <a16:colId xmlns:a16="http://schemas.microsoft.com/office/drawing/2014/main" val="1451686254"/>
                    </a:ext>
                  </a:extLst>
                </a:gridCol>
                <a:gridCol w="3526896">
                  <a:extLst>
                    <a:ext uri="{9D8B030D-6E8A-4147-A177-3AD203B41FA5}">
                      <a16:colId xmlns:a16="http://schemas.microsoft.com/office/drawing/2014/main" val="2631483407"/>
                    </a:ext>
                  </a:extLst>
                </a:gridCol>
                <a:gridCol w="3526896">
                  <a:extLst>
                    <a:ext uri="{9D8B030D-6E8A-4147-A177-3AD203B41FA5}">
                      <a16:colId xmlns:a16="http://schemas.microsoft.com/office/drawing/2014/main" val="2161109089"/>
                    </a:ext>
                  </a:extLst>
                </a:gridCol>
              </a:tblGrid>
              <a:tr h="511995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LOD</a:t>
                      </a:r>
                      <a:r>
                        <a:rPr lang="de-DE" sz="1600" b="1" baseline="0" dirty="0" smtClean="0"/>
                        <a:t> framework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dirty="0" smtClean="0">
                          <a:effectLst/>
                        </a:rPr>
                        <a:t>LOD sensitive BIM data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dirty="0" smtClean="0">
                          <a:effectLst/>
                        </a:rPr>
                        <a:t>LOD framework to processes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0672855"/>
                  </a:ext>
                </a:extLst>
              </a:tr>
              <a:tr h="972791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effectLst/>
                        </a:rPr>
                        <a:t>CQ1 - What is the relation between the LOD sub-type to the LOD scale?</a:t>
                      </a:r>
                      <a:endParaRPr lang="en-US" sz="16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r>
                        <a:rPr lang="en-GB" sz="1600" kern="1200" dirty="0" smtClean="0">
                          <a:effectLst/>
                        </a:rPr>
                        <a:t>CQ4 - What is the value for the object properties in previous levels?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effectLst/>
                        </a:rPr>
                        <a:t>CQ5 - From which source the value of “Wall width” is extracted?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5390135"/>
                  </a:ext>
                </a:extLst>
              </a:tr>
              <a:tr h="127532">
                <a:tc rowSpan="2"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CQ2 – How do LOD levels (LOD scale) are related to each other?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796824"/>
                  </a:ext>
                </a:extLst>
              </a:tr>
              <a:tr h="691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effectLst/>
                        </a:rPr>
                        <a:t>CQ6 - What level of properties are required for a specific activity?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7081689"/>
                  </a:ext>
                </a:extLst>
              </a:tr>
              <a:tr h="914705"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CQ3 - How do LOD scales are defined based on the LOD system?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4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32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Ontology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74712" y="1484313"/>
            <a:ext cx="5399964" cy="444352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Digital Construction Lifecycle Ontology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Prefix:-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dicl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https://w3id.org/digitalconstruction/0.5/Lifecycle#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Gihub repository:- </a:t>
            </a:r>
          </a:p>
          <a:p>
            <a:r>
              <a:rPr lang="de-DE" dirty="0" smtClean="0">
                <a:hlinkClick r:id="rId2"/>
              </a:rPr>
              <a:t>https://digitalconstruction.github.io/Lifecycle/v/0.5/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other BIM4EEB ontologies: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dice – digital construction entities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dicv – digital construction variable 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dicp – digital construction process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de-DE" dirty="0"/>
              <a:t>d</a:t>
            </a:r>
            <a:r>
              <a:rPr lang="de-DE" dirty="0" smtClean="0"/>
              <a:t>ici – digital construction information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de-DE" dirty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digitalconstruction.github.io/v/0.5/index.htm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178" y="1324304"/>
            <a:ext cx="5609841" cy="386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3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Ontology-based LOD representation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74711" y="1204913"/>
            <a:ext cx="2334833" cy="46106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Methodological </a:t>
            </a:r>
            <a:r>
              <a:rPr lang="en-US" dirty="0"/>
              <a:t>ontology </a:t>
            </a:r>
            <a:r>
              <a:rPr lang="en-US" dirty="0" smtClean="0"/>
              <a:t>schema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different </a:t>
            </a:r>
            <a:r>
              <a:rPr lang="en-US" dirty="0"/>
              <a:t>LOD </a:t>
            </a:r>
            <a:r>
              <a:rPr lang="en-US" dirty="0" smtClean="0"/>
              <a:t>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Aim:</a:t>
            </a:r>
          </a:p>
          <a:p>
            <a:pPr marL="681692" lvl="1" indent="-285750">
              <a:buFont typeface="Arial" panose="020B0604020202020204" pitchFamily="34" charset="0"/>
              <a:buChar char="•"/>
            </a:pPr>
            <a:r>
              <a:rPr lang="en-US" dirty="0"/>
              <a:t>accommodate the different standards of representations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44" y="1380745"/>
            <a:ext cx="8957670" cy="412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D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D" id="{A0A000B0-5F2C-4CF4-BFC7-2E5691F06F6E}" vid="{C7D92869-2C72-4E5A-BF79-AE3B9F84838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3C60EEF-AE83-40CC-9F86-F3F96D7D036F}">
  <we:reference id="wa200000113" version="1.0.0.0" store="en-US" storeType="OMEX"/>
  <we:alternateReferences>
    <we:reference id="wa200000113" version="1.0.0.0" store="wa20000011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012E55C719BC45A73468C47C9BC53C" ma:contentTypeVersion="0" ma:contentTypeDescription="Create a new document." ma:contentTypeScope="" ma:versionID="411759301919d21027be5a60a41368a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294DBA-EF56-494D-9B73-A37A13B9AF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7D2DBF-A18B-4194-916B-8CAA07BBCF18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40C02B3-2565-4284-9097-094D54FC82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TUD</Template>
  <TotalTime>1919</TotalTime>
  <Words>1740</Words>
  <Application>Microsoft Office PowerPoint</Application>
  <PresentationFormat>Widescreen</PresentationFormat>
  <Paragraphs>295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Malgun Gothic</vt:lpstr>
      <vt:lpstr>Arial</vt:lpstr>
      <vt:lpstr>Calibri</vt:lpstr>
      <vt:lpstr>Open Sans</vt:lpstr>
      <vt:lpstr>Symbol</vt:lpstr>
      <vt:lpstr>Times New Roman</vt:lpstr>
      <vt:lpstr>TUD</vt:lpstr>
      <vt:lpstr>Ontology approach for LOD-sensitive BIM-data management Janakiram Karlapudi, Prathap Valluru, Karsten Menzel </vt:lpstr>
      <vt:lpstr>Contents</vt:lpstr>
      <vt:lpstr>Introduction</vt:lpstr>
      <vt:lpstr>Introduction</vt:lpstr>
      <vt:lpstr>Motivation</vt:lpstr>
      <vt:lpstr>Related Research – Ontology approach</vt:lpstr>
      <vt:lpstr>Related Research – Information management</vt:lpstr>
      <vt:lpstr>Ontology Specifications</vt:lpstr>
      <vt:lpstr>Ontology-based LOD representation</vt:lpstr>
      <vt:lpstr>Initial Demonstration</vt:lpstr>
      <vt:lpstr>Initial Demonstration</vt:lpstr>
      <vt:lpstr>BIM Data Representation and Management</vt:lpstr>
      <vt:lpstr>Demonstration</vt:lpstr>
      <vt:lpstr>Basic Validation</vt:lpstr>
      <vt:lpstr>Basic Validation</vt:lpstr>
      <vt:lpstr>Conclusion</vt:lpstr>
      <vt:lpstr>Future Work</vt:lpstr>
      <vt:lpstr>References</vt:lpstr>
      <vt:lpstr>Acknowledgement</vt:lpstr>
      <vt:lpstr>Thank you so much for your kind attention!  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VEL-SE-01</dc:title>
  <dc:creator>Adrian Schubert mobil</dc:creator>
  <cp:lastModifiedBy>Janakiram Karlapudi</cp:lastModifiedBy>
  <cp:revision>291</cp:revision>
  <cp:lastPrinted>2020-07-09T09:43:02Z</cp:lastPrinted>
  <dcterms:created xsi:type="dcterms:W3CDTF">2020-03-10T09:38:02Z</dcterms:created>
  <dcterms:modified xsi:type="dcterms:W3CDTF">2021-10-11T18:54:35Z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0x010100D3012E55C719BC45A73468C47C9BC53C</vt:lpwstr>
  </property>
</Properties>
</file>