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258" r:id="rId3"/>
    <p:sldId id="257" r:id="rId4"/>
    <p:sldId id="259" r:id="rId5"/>
    <p:sldId id="260" r:id="rId6"/>
    <p:sldId id="261" r:id="rId7"/>
    <p:sldId id="262" r:id="rId8"/>
    <p:sldId id="263" r:id="rId9"/>
    <p:sldId id="264" r:id="rId10"/>
    <p:sldId id="265" r:id="rId11"/>
    <p:sldId id="296" r:id="rId12"/>
    <p:sldId id="267"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66" y="17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c0745bf2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c0745bf2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ddc53d11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ddc53d11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ddc53d11d_0_1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ddc53d11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ddc53d11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ddc53d11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c0745bf2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c0745bf2b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ddc53d11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ddc53d11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ddc53d11d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ddc53d11d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ddc53d11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ddc53d11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ddc53d11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ddc53d11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ddc53d11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eddc53d11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ddc53d11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ddc53d11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c0745bf2b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c0745bf2b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ddc53d11d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ddc53d11d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ddc53d11d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eddc53d11d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ddc53d11d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ddc53d11d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ddc53d11d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ddc53d11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ddc53d11d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eddc53d11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ddc53d11d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ddc53d11d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ddc53d11d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ddc53d11d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ddc53d11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eddc53d11d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ddc53d11d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ddc53d11d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ddc53d11d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ddc53d11d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c0745bf2b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c0745bf2b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ddc53d11d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eddc53d11d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ddc53d11d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ddc53d11d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c0745bf2b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c0745bf2b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c0745bf2b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ec0745bf2b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c0745bf2b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c0745bf2b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c0745bf2b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c0745bf2b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c0745bf2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c0745bf2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ddc53d1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ddc53d1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086fee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086fee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ddc53d11d_0_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ddc53d11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ddc53d11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ddc53d11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ddc53d11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ddc53d11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ddc53d11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ddc53d11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7"/>
        <p:cNvGrpSpPr/>
        <p:nvPr/>
      </p:nvGrpSpPr>
      <p:grpSpPr>
        <a:xfrm>
          <a:off x="0" y="0"/>
          <a:ext cx="0" cy="0"/>
          <a:chOff x="0" y="0"/>
          <a:chExt cx="0" cy="0"/>
        </a:xfrm>
      </p:grpSpPr>
      <p:grpSp>
        <p:nvGrpSpPr>
          <p:cNvPr id="58" name="Google Shape;58;p14"/>
          <p:cNvGrpSpPr/>
          <p:nvPr/>
        </p:nvGrpSpPr>
        <p:grpSpPr>
          <a:xfrm>
            <a:off x="6098378" y="5"/>
            <a:ext cx="3045625" cy="2030570"/>
            <a:chOff x="6098378" y="5"/>
            <a:chExt cx="3045625" cy="2030570"/>
          </a:xfrm>
        </p:grpSpPr>
        <p:sp>
          <p:nvSpPr>
            <p:cNvPr id="59" name="Google Shape;59;p1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1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1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4" name="Google Shape;64;p14"/>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65" name="Google Shape;65;p1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6" name="Google Shape;66;p1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 name="Google Shape;88;p17"/>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 name="Google Shape;89;p1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88219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7"/>
        <p:cNvGrpSpPr/>
        <p:nvPr/>
      </p:nvGrpSpPr>
      <p:grpSpPr>
        <a:xfrm>
          <a:off x="0" y="0"/>
          <a:ext cx="0" cy="0"/>
          <a:chOff x="0" y="0"/>
          <a:chExt cx="0" cy="0"/>
        </a:xfrm>
      </p:grpSpPr>
      <p:grpSp>
        <p:nvGrpSpPr>
          <p:cNvPr id="68" name="Google Shape;68;p15"/>
          <p:cNvGrpSpPr/>
          <p:nvPr/>
        </p:nvGrpSpPr>
        <p:grpSpPr>
          <a:xfrm>
            <a:off x="6098378" y="5"/>
            <a:ext cx="3045625" cy="2030570"/>
            <a:chOff x="6098378" y="5"/>
            <a:chExt cx="3045625" cy="2030570"/>
          </a:xfrm>
        </p:grpSpPr>
        <p:sp>
          <p:nvSpPr>
            <p:cNvPr id="69" name="Google Shape;69;p1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4" name="Google Shape;74;p15"/>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75" name="Google Shape;75;p1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D9D2E9"/>
                </a:solidFill>
                <a:latin typeface="Roboto"/>
                <a:ea typeface="Roboto"/>
                <a:cs typeface="Roboto"/>
                <a:sym typeface="Roboto"/>
              </a:rPr>
              <a:t>CIB W78 - LDAC 2021 Joint Conference 					 11-15 October 2021, Luxembourg</a:t>
            </a:r>
            <a:endParaRPr sz="1000" dirty="0"/>
          </a:p>
        </p:txBody>
      </p:sp>
      <p:sp>
        <p:nvSpPr>
          <p:cNvPr id="78" name="Google Shape;7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6"/>
          <p:cNvSpPr txBox="1">
            <a:spLocks noGrp="1"/>
          </p:cNvSpPr>
          <p:nvPr>
            <p:ph type="body" idx="1"/>
          </p:nvPr>
        </p:nvSpPr>
        <p:spPr>
          <a:xfrm>
            <a:off x="311700" y="1229875"/>
            <a:ext cx="8520600" cy="34011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80" name="Google Shape;80;p16"/>
          <p:cNvSpPr txBox="1">
            <a:spLocks noGrp="1"/>
          </p:cNvSpPr>
          <p:nvPr>
            <p:ph type="sldNum" idx="12"/>
          </p:nvPr>
        </p:nvSpPr>
        <p:spPr>
          <a:xfrm>
            <a:off x="8460431" y="4574990"/>
            <a:ext cx="548700" cy="393600"/>
          </a:xfrm>
          <a:prstGeom prst="rect">
            <a:avLst/>
          </a:prstGeom>
        </p:spPr>
        <p:txBody>
          <a:bodyPr spcFirstLastPara="1" wrap="square" lIns="91425" tIns="91425" rIns="91425" bIns="91425" anchor="ctr" anchorCtr="0">
            <a:norm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dirty="0"/>
          </a:p>
        </p:txBody>
      </p:sp>
      <p:sp>
        <p:nvSpPr>
          <p:cNvPr id="81" name="Google Shape;81;p16"/>
          <p:cNvSpPr txBox="1"/>
          <p:nvPr/>
        </p:nvSpPr>
        <p:spPr>
          <a:xfrm>
            <a:off x="6550800" y="7975"/>
            <a:ext cx="259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Roboto"/>
              <a:ea typeface="Roboto"/>
              <a:cs typeface="Roboto"/>
              <a:sym typeface="Roboto"/>
            </a:endParaRPr>
          </a:p>
        </p:txBody>
      </p:sp>
      <p:pic>
        <p:nvPicPr>
          <p:cNvPr id="82" name="Google Shape;82;p16"/>
          <p:cNvPicPr preferRelativeResize="0"/>
          <p:nvPr/>
        </p:nvPicPr>
        <p:blipFill rotWithShape="1">
          <a:blip r:embed="rId2">
            <a:alphaModFix/>
          </a:blip>
          <a:srcRect/>
          <a:stretch/>
        </p:blipFill>
        <p:spPr>
          <a:xfrm>
            <a:off x="7387426" y="76218"/>
            <a:ext cx="566280" cy="393587"/>
          </a:xfrm>
          <a:prstGeom prst="rect">
            <a:avLst/>
          </a:prstGeom>
          <a:noFill/>
          <a:ln>
            <a:noFill/>
          </a:ln>
        </p:spPr>
      </p:pic>
      <p:pic>
        <p:nvPicPr>
          <p:cNvPr id="83" name="Google Shape;83;p16"/>
          <p:cNvPicPr preferRelativeResize="0"/>
          <p:nvPr/>
        </p:nvPicPr>
        <p:blipFill rotWithShape="1">
          <a:blip r:embed="rId3">
            <a:alphaModFix/>
          </a:blip>
          <a:srcRect l="12369" r="10754"/>
          <a:stretch/>
        </p:blipFill>
        <p:spPr>
          <a:xfrm>
            <a:off x="8029900" y="76211"/>
            <a:ext cx="566276" cy="393600"/>
          </a:xfrm>
          <a:prstGeom prst="rect">
            <a:avLst/>
          </a:prstGeom>
          <a:noFill/>
          <a:ln>
            <a:noFill/>
          </a:ln>
        </p:spPr>
      </p:pic>
      <p:pic>
        <p:nvPicPr>
          <p:cNvPr id="84" name="Google Shape;84;p16"/>
          <p:cNvPicPr preferRelativeResize="0"/>
          <p:nvPr/>
        </p:nvPicPr>
        <p:blipFill rotWithShape="1">
          <a:blip r:embed="rId4">
            <a:alphaModFix/>
          </a:blip>
          <a:srcRect r="76685"/>
          <a:stretch/>
        </p:blipFill>
        <p:spPr>
          <a:xfrm>
            <a:off x="8672374" y="76211"/>
            <a:ext cx="39542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 name="Google Shape;92;p1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pic>
        <p:nvPicPr>
          <p:cNvPr id="93" name="Google Shape;93;p18"/>
          <p:cNvPicPr preferRelativeResize="0"/>
          <p:nvPr/>
        </p:nvPicPr>
        <p:blipFill rotWithShape="1">
          <a:blip r:embed="rId2">
            <a:alphaModFix/>
          </a:blip>
          <a:srcRect/>
          <a:stretch/>
        </p:blipFill>
        <p:spPr>
          <a:xfrm>
            <a:off x="7616026" y="18"/>
            <a:ext cx="566280" cy="393587"/>
          </a:xfrm>
          <a:prstGeom prst="rect">
            <a:avLst/>
          </a:prstGeom>
          <a:noFill/>
          <a:ln>
            <a:noFill/>
          </a:ln>
          <a:effectLst>
            <a:outerShdw blurRad="57150" dist="19050" dir="5400000" algn="bl" rotWithShape="0">
              <a:srgbClr val="000000">
                <a:alpha val="50000"/>
              </a:srgbClr>
            </a:outerShdw>
          </a:effectLst>
        </p:spPr>
      </p:pic>
      <p:pic>
        <p:nvPicPr>
          <p:cNvPr id="94" name="Google Shape;94;p18"/>
          <p:cNvPicPr preferRelativeResize="0"/>
          <p:nvPr/>
        </p:nvPicPr>
        <p:blipFill rotWithShape="1">
          <a:blip r:embed="rId3">
            <a:alphaModFix/>
          </a:blip>
          <a:srcRect l="12369" r="10754"/>
          <a:stretch/>
        </p:blipFill>
        <p:spPr>
          <a:xfrm>
            <a:off x="8182300" y="11"/>
            <a:ext cx="566276" cy="393600"/>
          </a:xfrm>
          <a:prstGeom prst="rect">
            <a:avLst/>
          </a:prstGeom>
          <a:noFill/>
          <a:ln>
            <a:noFill/>
          </a:ln>
          <a:effectLst>
            <a:outerShdw blurRad="57150" dist="19050" dir="5400000" algn="bl" rotWithShape="0">
              <a:srgbClr val="000000">
                <a:alpha val="50000"/>
              </a:srgbClr>
            </a:outerShdw>
          </a:effectLst>
        </p:spPr>
      </p:pic>
      <p:pic>
        <p:nvPicPr>
          <p:cNvPr id="95" name="Google Shape;95;p18"/>
          <p:cNvPicPr preferRelativeResize="0"/>
          <p:nvPr/>
        </p:nvPicPr>
        <p:blipFill rotWithShape="1">
          <a:blip r:embed="rId4">
            <a:alphaModFix/>
          </a:blip>
          <a:srcRect r="76685"/>
          <a:stretch/>
        </p:blipFill>
        <p:spPr>
          <a:xfrm>
            <a:off x="8748574" y="11"/>
            <a:ext cx="395425" cy="393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 name="Google Shape;98;p19"/>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9" name="Google Shape;99;p1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pic>
        <p:nvPicPr>
          <p:cNvPr id="100" name="Google Shape;100;p19"/>
          <p:cNvPicPr preferRelativeResize="0"/>
          <p:nvPr/>
        </p:nvPicPr>
        <p:blipFill rotWithShape="1">
          <a:blip r:embed="rId2">
            <a:alphaModFix/>
          </a:blip>
          <a:srcRect/>
          <a:stretch/>
        </p:blipFill>
        <p:spPr>
          <a:xfrm>
            <a:off x="7616026" y="18"/>
            <a:ext cx="566280" cy="393587"/>
          </a:xfrm>
          <a:prstGeom prst="rect">
            <a:avLst/>
          </a:prstGeom>
          <a:noFill/>
          <a:ln>
            <a:noFill/>
          </a:ln>
          <a:effectLst>
            <a:outerShdw blurRad="57150" dist="19050" dir="5400000" algn="bl" rotWithShape="0">
              <a:srgbClr val="000000">
                <a:alpha val="50000"/>
              </a:srgbClr>
            </a:outerShdw>
          </a:effectLst>
        </p:spPr>
      </p:pic>
      <p:pic>
        <p:nvPicPr>
          <p:cNvPr id="101" name="Google Shape;101;p19"/>
          <p:cNvPicPr preferRelativeResize="0"/>
          <p:nvPr/>
        </p:nvPicPr>
        <p:blipFill rotWithShape="1">
          <a:blip r:embed="rId3">
            <a:alphaModFix/>
          </a:blip>
          <a:srcRect l="12369" r="10754"/>
          <a:stretch/>
        </p:blipFill>
        <p:spPr>
          <a:xfrm>
            <a:off x="8182300" y="11"/>
            <a:ext cx="566276" cy="393600"/>
          </a:xfrm>
          <a:prstGeom prst="rect">
            <a:avLst/>
          </a:prstGeom>
          <a:noFill/>
          <a:ln>
            <a:noFill/>
          </a:ln>
          <a:effectLst>
            <a:outerShdw blurRad="57150" dist="19050" dir="5400000" algn="bl" rotWithShape="0">
              <a:srgbClr val="000000">
                <a:alpha val="50000"/>
              </a:srgbClr>
            </a:outerShdw>
          </a:effectLst>
        </p:spPr>
      </p:pic>
      <p:pic>
        <p:nvPicPr>
          <p:cNvPr id="102" name="Google Shape;102;p19"/>
          <p:cNvPicPr preferRelativeResize="0"/>
          <p:nvPr/>
        </p:nvPicPr>
        <p:blipFill rotWithShape="1">
          <a:blip r:embed="rId4">
            <a:alphaModFix/>
          </a:blip>
          <a:srcRect r="76685"/>
          <a:stretch/>
        </p:blipFill>
        <p:spPr>
          <a:xfrm>
            <a:off x="8748574" y="11"/>
            <a:ext cx="395425" cy="393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03"/>
        <p:cNvGrpSpPr/>
        <p:nvPr/>
      </p:nvGrpSpPr>
      <p:grpSpPr>
        <a:xfrm>
          <a:off x="0" y="0"/>
          <a:ext cx="0" cy="0"/>
          <a:chOff x="0" y="0"/>
          <a:chExt cx="0" cy="0"/>
        </a:xfrm>
      </p:grpSpPr>
      <p:grpSp>
        <p:nvGrpSpPr>
          <p:cNvPr id="104" name="Google Shape;104;p20"/>
          <p:cNvGrpSpPr/>
          <p:nvPr/>
        </p:nvGrpSpPr>
        <p:grpSpPr>
          <a:xfrm>
            <a:off x="6098378" y="5"/>
            <a:ext cx="3045625" cy="2030570"/>
            <a:chOff x="6098378" y="5"/>
            <a:chExt cx="3045625" cy="2030570"/>
          </a:xfrm>
        </p:grpSpPr>
        <p:sp>
          <p:nvSpPr>
            <p:cNvPr id="105" name="Google Shape;105;p2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0" name="Google Shape;110;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1" name="Google Shape;111;p2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112"/>
        <p:cNvGrpSpPr/>
        <p:nvPr/>
      </p:nvGrpSpPr>
      <p:grpSpPr>
        <a:xfrm>
          <a:off x="0" y="0"/>
          <a:ext cx="0" cy="0"/>
          <a:chOff x="0" y="0"/>
          <a:chExt cx="0" cy="0"/>
        </a:xfrm>
      </p:grpSpPr>
      <p:sp>
        <p:nvSpPr>
          <p:cNvPr id="113" name="Google Shape;113;p2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1"/>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1"/>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7" name="Google Shape;117;p2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20" name="Google Shape;120;p2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21"/>
        <p:cNvGrpSpPr/>
        <p:nvPr/>
      </p:nvGrpSpPr>
      <p:grpSpPr>
        <a:xfrm>
          <a:off x="0" y="0"/>
          <a:ext cx="0" cy="0"/>
          <a:chOff x="0" y="0"/>
          <a:chExt cx="0" cy="0"/>
        </a:xfrm>
      </p:grpSpPr>
      <p:grpSp>
        <p:nvGrpSpPr>
          <p:cNvPr id="122" name="Google Shape;122;p23"/>
          <p:cNvGrpSpPr/>
          <p:nvPr/>
        </p:nvGrpSpPr>
        <p:grpSpPr>
          <a:xfrm>
            <a:off x="6098378" y="5"/>
            <a:ext cx="3045625" cy="2030570"/>
            <a:chOff x="6098378" y="5"/>
            <a:chExt cx="3045625" cy="2030570"/>
          </a:xfrm>
        </p:grpSpPr>
        <p:sp>
          <p:nvSpPr>
            <p:cNvPr id="123" name="Google Shape;123;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8" name="Google Shape;128;p23"/>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129" name="Google Shape;129;p23"/>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130" name="Google Shape;130;p2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b="1">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pic>
        <p:nvPicPr>
          <p:cNvPr id="54" name="Google Shape;54;p13"/>
          <p:cNvPicPr preferRelativeResize="0"/>
          <p:nvPr/>
        </p:nvPicPr>
        <p:blipFill rotWithShape="1">
          <a:blip r:embed="rId13">
            <a:alphaModFix/>
          </a:blip>
          <a:srcRect/>
          <a:stretch/>
        </p:blipFill>
        <p:spPr>
          <a:xfrm>
            <a:off x="7387426" y="76218"/>
            <a:ext cx="566280" cy="393587"/>
          </a:xfrm>
          <a:prstGeom prst="rect">
            <a:avLst/>
          </a:prstGeom>
          <a:noFill/>
          <a:ln>
            <a:noFill/>
          </a:ln>
        </p:spPr>
      </p:pic>
      <p:pic>
        <p:nvPicPr>
          <p:cNvPr id="55" name="Google Shape;55;p13"/>
          <p:cNvPicPr preferRelativeResize="0"/>
          <p:nvPr/>
        </p:nvPicPr>
        <p:blipFill rotWithShape="1">
          <a:blip r:embed="rId14">
            <a:alphaModFix/>
          </a:blip>
          <a:srcRect l="12369" r="10754"/>
          <a:stretch/>
        </p:blipFill>
        <p:spPr>
          <a:xfrm>
            <a:off x="8029900" y="76211"/>
            <a:ext cx="566276" cy="393600"/>
          </a:xfrm>
          <a:prstGeom prst="rect">
            <a:avLst/>
          </a:prstGeom>
          <a:noFill/>
          <a:ln>
            <a:noFill/>
          </a:ln>
        </p:spPr>
      </p:pic>
      <p:pic>
        <p:nvPicPr>
          <p:cNvPr id="56" name="Google Shape;56;p13"/>
          <p:cNvPicPr preferRelativeResize="0"/>
          <p:nvPr/>
        </p:nvPicPr>
        <p:blipFill rotWithShape="1">
          <a:blip r:embed="rId15">
            <a:alphaModFix/>
          </a:blip>
          <a:srcRect r="76685"/>
          <a:stretch/>
        </p:blipFill>
        <p:spPr>
          <a:xfrm>
            <a:off x="8672374" y="76211"/>
            <a:ext cx="395425"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673500" y="1369201"/>
            <a:ext cx="8222100" cy="88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Interoperability between BIM and GIS through open data standards: An overview of current literature</a:t>
            </a:r>
            <a:endParaRPr sz="2500" dirty="0"/>
          </a:p>
        </p:txBody>
      </p:sp>
      <p:sp>
        <p:nvSpPr>
          <p:cNvPr id="138" name="Google Shape;138;p25"/>
          <p:cNvSpPr txBox="1">
            <a:spLocks noGrp="1"/>
          </p:cNvSpPr>
          <p:nvPr>
            <p:ph type="subTitle" idx="1"/>
          </p:nvPr>
        </p:nvSpPr>
        <p:spPr>
          <a:xfrm>
            <a:off x="673500" y="2496975"/>
            <a:ext cx="7797000" cy="127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D9D2E9"/>
                </a:solidFill>
              </a:rPr>
              <a:t>Eyosias Guyo</a:t>
            </a:r>
            <a:r>
              <a:rPr lang="en" baseline="30000">
                <a:solidFill>
                  <a:srgbClr val="D9D2E9"/>
                </a:solidFill>
              </a:rPr>
              <a:t>1,2</a:t>
            </a:r>
            <a:r>
              <a:rPr lang="en">
                <a:solidFill>
                  <a:srgbClr val="D9D2E9"/>
                </a:solidFill>
              </a:rPr>
              <a:t>, Timo Hartmann</a:t>
            </a:r>
            <a:r>
              <a:rPr lang="en" baseline="30000">
                <a:solidFill>
                  <a:srgbClr val="D9D2E9"/>
                </a:solidFill>
              </a:rPr>
              <a:t>1</a:t>
            </a:r>
            <a:r>
              <a:rPr lang="en">
                <a:solidFill>
                  <a:srgbClr val="D9D2E9"/>
                </a:solidFill>
              </a:rPr>
              <a:t>, Lucian Ungureanu</a:t>
            </a:r>
            <a:r>
              <a:rPr lang="en" baseline="30000">
                <a:solidFill>
                  <a:srgbClr val="D9D2E9"/>
                </a:solidFill>
              </a:rPr>
              <a:t>1</a:t>
            </a:r>
            <a:r>
              <a:rPr lang="en">
                <a:solidFill>
                  <a:srgbClr val="D9D2E9"/>
                </a:solidFill>
              </a:rPr>
              <a:t> </a:t>
            </a:r>
            <a:endParaRPr dirty="0">
              <a:solidFill>
                <a:srgbClr val="D9D2E9"/>
              </a:solidFill>
            </a:endParaRPr>
          </a:p>
          <a:p>
            <a:pPr marL="0" lvl="0" indent="0" algn="l" rtl="0">
              <a:spcBef>
                <a:spcPts val="1000"/>
              </a:spcBef>
              <a:spcAft>
                <a:spcPts val="0"/>
              </a:spcAft>
              <a:buNone/>
            </a:pPr>
            <a:r>
              <a:rPr lang="en" sz="1400" i="1">
                <a:solidFill>
                  <a:srgbClr val="D9D2E9"/>
                </a:solidFill>
              </a:rPr>
              <a:t>1. Technische</a:t>
            </a:r>
            <a:r>
              <a:rPr lang="en" sz="1400" i="1">
                <a:solidFill>
                  <a:srgbClr val="D9D2E9"/>
                </a:solidFill>
                <a:latin typeface="Arial"/>
                <a:ea typeface="Arial"/>
                <a:cs typeface="Arial"/>
                <a:sym typeface="Arial"/>
              </a:rPr>
              <a:t> </a:t>
            </a:r>
            <a:r>
              <a:rPr lang="en" sz="1400" i="1">
                <a:solidFill>
                  <a:srgbClr val="D9D2E9"/>
                </a:solidFill>
              </a:rPr>
              <a:t>Universität Berlin, Berlin, Germany</a:t>
            </a:r>
            <a:endParaRPr sz="1400" i="1" dirty="0">
              <a:solidFill>
                <a:srgbClr val="D9D2E9"/>
              </a:solidFill>
            </a:endParaRPr>
          </a:p>
          <a:p>
            <a:pPr marL="0" marR="0" lvl="0" indent="0" algn="l" rtl="0">
              <a:lnSpc>
                <a:spcPct val="100000"/>
              </a:lnSpc>
              <a:spcBef>
                <a:spcPts val="0"/>
              </a:spcBef>
              <a:spcAft>
                <a:spcPts val="0"/>
              </a:spcAft>
              <a:buNone/>
            </a:pPr>
            <a:r>
              <a:rPr lang="en" sz="1400" i="1">
                <a:solidFill>
                  <a:srgbClr val="D9D2E9"/>
                </a:solidFill>
              </a:rPr>
              <a:t>2. Trimble Solutions Oy, Espoo, Finland</a:t>
            </a:r>
            <a:endParaRPr sz="1400" i="1" dirty="0">
              <a:solidFill>
                <a:srgbClr val="D9D2E9"/>
              </a:solidFill>
            </a:endParaRPr>
          </a:p>
        </p:txBody>
      </p:sp>
      <p:grpSp>
        <p:nvGrpSpPr>
          <p:cNvPr id="139" name="Google Shape;139;p25"/>
          <p:cNvGrpSpPr/>
          <p:nvPr/>
        </p:nvGrpSpPr>
        <p:grpSpPr>
          <a:xfrm>
            <a:off x="0" y="0"/>
            <a:ext cx="9144000" cy="684600"/>
            <a:chOff x="0" y="-533400"/>
            <a:chExt cx="9144000" cy="684600"/>
          </a:xfrm>
        </p:grpSpPr>
        <p:sp>
          <p:nvSpPr>
            <p:cNvPr id="140" name="Google Shape;140;p25"/>
            <p:cNvSpPr/>
            <p:nvPr/>
          </p:nvSpPr>
          <p:spPr>
            <a:xfrm>
              <a:off x="0" y="-533400"/>
              <a:ext cx="9144000" cy="684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1" name="Google Shape;141;p25"/>
            <p:cNvPicPr preferRelativeResize="0"/>
            <p:nvPr/>
          </p:nvPicPr>
          <p:blipFill rotWithShape="1">
            <a:blip r:embed="rId3">
              <a:alphaModFix/>
            </a:blip>
            <a:srcRect/>
            <a:stretch/>
          </p:blipFill>
          <p:spPr>
            <a:xfrm>
              <a:off x="1481714" y="-498250"/>
              <a:ext cx="833500" cy="602275"/>
            </a:xfrm>
            <a:prstGeom prst="rect">
              <a:avLst/>
            </a:prstGeom>
            <a:noFill/>
            <a:ln>
              <a:noFill/>
            </a:ln>
          </p:spPr>
        </p:pic>
        <p:pic>
          <p:nvPicPr>
            <p:cNvPr id="142" name="Google Shape;142;p25"/>
            <p:cNvPicPr preferRelativeResize="0"/>
            <p:nvPr/>
          </p:nvPicPr>
          <p:blipFill>
            <a:blip r:embed="rId4">
              <a:alphaModFix/>
            </a:blip>
            <a:stretch>
              <a:fillRect/>
            </a:stretch>
          </p:blipFill>
          <p:spPr>
            <a:xfrm>
              <a:off x="3198506" y="-498251"/>
              <a:ext cx="1084140" cy="602275"/>
            </a:xfrm>
            <a:prstGeom prst="rect">
              <a:avLst/>
            </a:prstGeom>
            <a:noFill/>
            <a:ln>
              <a:noFill/>
            </a:ln>
          </p:spPr>
        </p:pic>
        <p:pic>
          <p:nvPicPr>
            <p:cNvPr id="143" name="Google Shape;143;p25"/>
            <p:cNvPicPr preferRelativeResize="0"/>
            <p:nvPr/>
          </p:nvPicPr>
          <p:blipFill>
            <a:blip r:embed="rId5">
              <a:alphaModFix/>
            </a:blip>
            <a:stretch>
              <a:fillRect/>
            </a:stretch>
          </p:blipFill>
          <p:spPr>
            <a:xfrm>
              <a:off x="5165938" y="-498250"/>
              <a:ext cx="2496347" cy="602274"/>
            </a:xfrm>
            <a:prstGeom prst="rect">
              <a:avLst/>
            </a:prstGeom>
            <a:noFill/>
            <a:ln>
              <a:noFill/>
            </a:ln>
          </p:spPr>
        </p:pic>
      </p:grpSp>
      <p:grpSp>
        <p:nvGrpSpPr>
          <p:cNvPr id="144" name="Google Shape;144;p25"/>
          <p:cNvGrpSpPr/>
          <p:nvPr/>
        </p:nvGrpSpPr>
        <p:grpSpPr>
          <a:xfrm>
            <a:off x="50" y="4164075"/>
            <a:ext cx="9144000" cy="881100"/>
            <a:chOff x="50" y="4240275"/>
            <a:chExt cx="9144000" cy="881100"/>
          </a:xfrm>
        </p:grpSpPr>
        <p:sp>
          <p:nvSpPr>
            <p:cNvPr id="145" name="Google Shape;145;p25"/>
            <p:cNvSpPr/>
            <p:nvPr/>
          </p:nvSpPr>
          <p:spPr>
            <a:xfrm>
              <a:off x="50" y="4240275"/>
              <a:ext cx="9144000" cy="88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5"/>
            <p:cNvSpPr txBox="1"/>
            <p:nvPr/>
          </p:nvSpPr>
          <p:spPr>
            <a:xfrm>
              <a:off x="2515409" y="4537652"/>
              <a:ext cx="6325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0" i="0" u="none" strike="noStrike" cap="none">
                  <a:solidFill>
                    <a:srgbClr val="000000"/>
                  </a:solidFill>
                  <a:latin typeface="Calibri"/>
                  <a:ea typeface="Calibri"/>
                  <a:cs typeface="Calibri"/>
                  <a:sym typeface="Calibri"/>
                </a:rPr>
                <a:t>This work was supported by the CBIM-ETN funded by the European Union’s Horizon 2020 research and innovation programme under the Marie Skłodowska-Curie grant agreement No 860555.</a:t>
              </a:r>
              <a:endParaRPr dirty="0"/>
            </a:p>
          </p:txBody>
        </p:sp>
        <p:pic>
          <p:nvPicPr>
            <p:cNvPr id="147" name="Google Shape;147;p25" descr="European Comission Logo"/>
            <p:cNvPicPr preferRelativeResize="0"/>
            <p:nvPr/>
          </p:nvPicPr>
          <p:blipFill rotWithShape="1">
            <a:blip r:embed="rId6">
              <a:alphaModFix/>
            </a:blip>
            <a:srcRect/>
            <a:stretch/>
          </p:blipFill>
          <p:spPr>
            <a:xfrm>
              <a:off x="303391" y="4362298"/>
              <a:ext cx="2335588" cy="579870"/>
            </a:xfrm>
            <a:prstGeom prst="rect">
              <a:avLst/>
            </a:prstGeom>
            <a:noFill/>
            <a:ln>
              <a:noFill/>
            </a:ln>
          </p:spPr>
        </p:pic>
      </p:grpSp>
      <p:sp>
        <p:nvSpPr>
          <p:cNvPr id="148" name="Google Shape;148;p25"/>
          <p:cNvSpPr txBox="1"/>
          <p:nvPr/>
        </p:nvSpPr>
        <p:spPr>
          <a:xfrm>
            <a:off x="5591400" y="3508275"/>
            <a:ext cx="3552600" cy="6156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a:solidFill>
                  <a:srgbClr val="D9D2E9"/>
                </a:solidFill>
                <a:latin typeface="Roboto"/>
                <a:ea typeface="Roboto"/>
                <a:cs typeface="Roboto"/>
                <a:sym typeface="Roboto"/>
              </a:rPr>
              <a:t>CIB W78 - LDAC 2021 Joint Conference </a:t>
            </a:r>
            <a:endParaRPr dirty="0">
              <a:solidFill>
                <a:srgbClr val="D9D2E9"/>
              </a:solidFill>
              <a:latin typeface="Roboto"/>
              <a:ea typeface="Roboto"/>
              <a:cs typeface="Roboto"/>
              <a:sym typeface="Roboto"/>
            </a:endParaRPr>
          </a:p>
          <a:p>
            <a:pPr marL="0" marR="0" lvl="0" indent="0" algn="l" rtl="0">
              <a:lnSpc>
                <a:spcPct val="100000"/>
              </a:lnSpc>
              <a:spcBef>
                <a:spcPts val="0"/>
              </a:spcBef>
              <a:spcAft>
                <a:spcPts val="0"/>
              </a:spcAft>
              <a:buNone/>
            </a:pPr>
            <a:r>
              <a:rPr lang="en">
                <a:solidFill>
                  <a:srgbClr val="D9D2E9"/>
                </a:solidFill>
                <a:latin typeface="Roboto"/>
                <a:ea typeface="Roboto"/>
                <a:cs typeface="Roboto"/>
                <a:sym typeface="Roboto"/>
              </a:rPr>
              <a:t>11-15 October 2021, Luxembourg </a:t>
            </a:r>
            <a:endParaRPr dirty="0">
              <a:solidFill>
                <a:srgbClr val="D9D2E9"/>
              </a:solidFill>
              <a:latin typeface="Roboto"/>
              <a:ea typeface="Roboto"/>
              <a:cs typeface="Roboto"/>
              <a:sym typeface="Roboto"/>
            </a:endParaRPr>
          </a:p>
        </p:txBody>
      </p:sp>
      <p:cxnSp>
        <p:nvCxnSpPr>
          <p:cNvPr id="149" name="Google Shape;149;p25"/>
          <p:cNvCxnSpPr/>
          <p:nvPr/>
        </p:nvCxnSpPr>
        <p:spPr>
          <a:xfrm>
            <a:off x="797900" y="2302350"/>
            <a:ext cx="7827600" cy="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Working definition of Interoperability</a:t>
            </a:r>
            <a:endParaRPr dirty="0"/>
          </a:p>
          <a:p>
            <a:pPr marL="0" lvl="0" indent="0" algn="l" rtl="0">
              <a:spcBef>
                <a:spcPts val="0"/>
              </a:spcBef>
              <a:spcAft>
                <a:spcPts val="0"/>
              </a:spcAft>
              <a:buNone/>
            </a:pPr>
            <a:endParaRPr dirty="0"/>
          </a:p>
        </p:txBody>
      </p:sp>
      <p:sp>
        <p:nvSpPr>
          <p:cNvPr id="236" name="Google Shape;236;p34"/>
          <p:cNvSpPr txBox="1">
            <a:spLocks noGrp="1"/>
          </p:cNvSpPr>
          <p:nvPr>
            <p:ph type="body" idx="1"/>
          </p:nvPr>
        </p:nvSpPr>
        <p:spPr>
          <a:xfrm>
            <a:off x="311700" y="1229975"/>
            <a:ext cx="3999900" cy="2871000"/>
          </a:xfrm>
          <a:prstGeom prst="rect">
            <a:avLst/>
          </a:prstGeom>
          <a:ln w="9525" cap="flat" cmpd="sng">
            <a:solidFill>
              <a:schemeClr val="dk1"/>
            </a:solidFill>
            <a:prstDash val="dash"/>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600"/>
              </a:spcBef>
              <a:spcAft>
                <a:spcPts val="0"/>
              </a:spcAft>
              <a:buNone/>
            </a:pPr>
            <a:r>
              <a:rPr lang="en" b="1" dirty="0">
                <a:solidFill>
                  <a:srgbClr val="38761D"/>
                </a:solidFill>
              </a:rPr>
              <a:t>Interoperability:  </a:t>
            </a:r>
            <a:r>
              <a:rPr lang="en" dirty="0"/>
              <a:t>“The ability of two or more systems or components to exchange information and to use the information that has been exchanged”.</a:t>
            </a:r>
            <a:endParaRPr dirty="0"/>
          </a:p>
          <a:p>
            <a:pPr marL="0" lvl="0" indent="0" algn="l" rtl="0">
              <a:spcBef>
                <a:spcPts val="1200"/>
              </a:spcBef>
              <a:spcAft>
                <a:spcPts val="0"/>
              </a:spcAft>
              <a:buNone/>
            </a:pPr>
            <a:r>
              <a:rPr lang="en" b="1" dirty="0">
                <a:solidFill>
                  <a:srgbClr val="38761D"/>
                </a:solidFill>
              </a:rPr>
              <a:t>Integration:</a:t>
            </a:r>
            <a:r>
              <a:rPr lang="en" dirty="0"/>
              <a:t> “The process of combining software components, hardware components, or both into an overall system”.</a:t>
            </a:r>
            <a:endParaRPr dirty="0"/>
          </a:p>
          <a:p>
            <a:pPr marL="0" marR="0" lvl="0" indent="0" algn="l" rtl="0">
              <a:lnSpc>
                <a:spcPct val="115000"/>
              </a:lnSpc>
              <a:spcBef>
                <a:spcPts val="1200"/>
              </a:spcBef>
              <a:spcAft>
                <a:spcPts val="0"/>
              </a:spcAft>
              <a:buNone/>
            </a:pPr>
            <a:r>
              <a:rPr lang="en" b="1" dirty="0">
                <a:solidFill>
                  <a:srgbClr val="38761D"/>
                </a:solidFill>
              </a:rPr>
              <a:t>Conversion:</a:t>
            </a:r>
            <a:r>
              <a:rPr lang="en" dirty="0"/>
              <a:t> “Modification of existing software to enable it to operate with similar functional capability in a different environment”.</a:t>
            </a:r>
            <a:endParaRPr dirty="0"/>
          </a:p>
          <a:p>
            <a:pPr marL="0" lvl="0" indent="0" algn="ctr" rtl="0">
              <a:spcBef>
                <a:spcPts val="1200"/>
              </a:spcBef>
              <a:spcAft>
                <a:spcPts val="0"/>
              </a:spcAft>
              <a:buNone/>
            </a:pPr>
            <a:endParaRPr dirty="0"/>
          </a:p>
          <a:p>
            <a:pPr marL="0" lvl="0" indent="0" algn="l" rtl="0">
              <a:spcBef>
                <a:spcPts val="1200"/>
              </a:spcBef>
              <a:spcAft>
                <a:spcPts val="1200"/>
              </a:spcAft>
              <a:buNone/>
            </a:pPr>
            <a:endParaRPr dirty="0"/>
          </a:p>
        </p:txBody>
      </p:sp>
      <p:sp>
        <p:nvSpPr>
          <p:cNvPr id="237" name="Google Shape;237;p34"/>
          <p:cNvSpPr txBox="1">
            <a:spLocks noGrp="1"/>
          </p:cNvSpPr>
          <p:nvPr>
            <p:ph type="body" idx="2"/>
          </p:nvPr>
        </p:nvSpPr>
        <p:spPr>
          <a:xfrm>
            <a:off x="4832400" y="1229975"/>
            <a:ext cx="3999900" cy="2871000"/>
          </a:xfrm>
          <a:prstGeom prst="rect">
            <a:avLst/>
          </a:prstGeom>
          <a:ln w="9525" cap="flat" cmpd="sng">
            <a:solidFill>
              <a:schemeClr val="dk1"/>
            </a:solidFill>
            <a:prstDash val="lgDash"/>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600"/>
              </a:spcBef>
              <a:spcAft>
                <a:spcPts val="0"/>
              </a:spcAft>
              <a:buNone/>
            </a:pPr>
            <a:r>
              <a:rPr lang="en" b="1" dirty="0">
                <a:solidFill>
                  <a:srgbClr val="38761D"/>
                </a:solidFill>
              </a:rPr>
              <a:t>Interoperability:  </a:t>
            </a:r>
            <a:r>
              <a:rPr lang="en" dirty="0"/>
              <a:t>The capability to communicate, or exchange data between different functional units in a manner that demands the user to have little or no knowledge regarding each unit.</a:t>
            </a:r>
            <a:endParaRPr dirty="0"/>
          </a:p>
          <a:p>
            <a:pPr marL="0" lvl="0" indent="0" algn="l" rtl="0">
              <a:spcBef>
                <a:spcPts val="1200"/>
              </a:spcBef>
              <a:spcAft>
                <a:spcPts val="0"/>
              </a:spcAft>
              <a:buNone/>
            </a:pPr>
            <a:r>
              <a:rPr lang="en" b="1" dirty="0">
                <a:solidFill>
                  <a:srgbClr val="38761D"/>
                </a:solidFill>
              </a:rPr>
              <a:t>Integration:</a:t>
            </a:r>
            <a:r>
              <a:rPr lang="en" dirty="0"/>
              <a:t> “progressive assembling of system components into the whole system”</a:t>
            </a:r>
            <a:endParaRPr dirty="0"/>
          </a:p>
          <a:p>
            <a:pPr marL="0" lvl="0" indent="0" algn="l" rtl="0">
              <a:spcBef>
                <a:spcPts val="1200"/>
              </a:spcBef>
              <a:spcAft>
                <a:spcPts val="0"/>
              </a:spcAft>
              <a:buNone/>
            </a:pPr>
            <a:r>
              <a:rPr lang="en" b="1" dirty="0">
                <a:solidFill>
                  <a:srgbClr val="38761D"/>
                </a:solidFill>
              </a:rPr>
              <a:t>Conversion:</a:t>
            </a:r>
            <a:r>
              <a:rPr lang="en" dirty="0"/>
              <a:t> Changing “the representation of data from one form to another, without changing the information conveyed”.</a:t>
            </a:r>
            <a:endParaRPr sz="2000" dirty="0">
              <a:solidFill>
                <a:schemeClr val="lt1"/>
              </a:solidFill>
              <a:latin typeface="Arial"/>
              <a:ea typeface="Arial"/>
              <a:cs typeface="Arial"/>
              <a:sym typeface="Arial"/>
            </a:endParaRPr>
          </a:p>
          <a:p>
            <a:pPr marL="0" lvl="0" indent="0" algn="l" rtl="0">
              <a:spcBef>
                <a:spcPts val="1200"/>
              </a:spcBef>
              <a:spcAft>
                <a:spcPts val="0"/>
              </a:spcAft>
              <a:buNone/>
            </a:pPr>
            <a:endParaRPr sz="2000" dirty="0">
              <a:solidFill>
                <a:schemeClr val="lt1"/>
              </a:solidFill>
              <a:latin typeface="Arial"/>
              <a:ea typeface="Arial"/>
              <a:cs typeface="Arial"/>
              <a:sym typeface="Arial"/>
            </a:endParaRPr>
          </a:p>
          <a:p>
            <a:pPr marL="0" lvl="0" indent="0" algn="ctr" rtl="0">
              <a:spcBef>
                <a:spcPts val="1200"/>
              </a:spcBef>
              <a:spcAft>
                <a:spcPts val="1200"/>
              </a:spcAft>
              <a:buNone/>
            </a:pPr>
            <a:endParaRPr sz="2000" dirty="0">
              <a:solidFill>
                <a:schemeClr val="lt1"/>
              </a:solidFill>
              <a:latin typeface="Arial"/>
              <a:ea typeface="Arial"/>
              <a:cs typeface="Arial"/>
              <a:sym typeface="Arial"/>
            </a:endParaRPr>
          </a:p>
        </p:txBody>
      </p:sp>
      <p:sp>
        <p:nvSpPr>
          <p:cNvPr id="238" name="Google Shape;238;p34"/>
          <p:cNvSpPr/>
          <p:nvPr/>
        </p:nvSpPr>
        <p:spPr>
          <a:xfrm>
            <a:off x="322550" y="4100975"/>
            <a:ext cx="3999900" cy="466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rPr>
              <a:t>IEEE</a:t>
            </a:r>
            <a:endParaRPr sz="2000" dirty="0">
              <a:solidFill>
                <a:schemeClr val="lt1"/>
              </a:solidFill>
            </a:endParaRPr>
          </a:p>
        </p:txBody>
      </p:sp>
      <p:sp>
        <p:nvSpPr>
          <p:cNvPr id="239" name="Google Shape;239;p34"/>
          <p:cNvSpPr/>
          <p:nvPr/>
        </p:nvSpPr>
        <p:spPr>
          <a:xfrm>
            <a:off x="4832400" y="4100975"/>
            <a:ext cx="3999900" cy="466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rPr>
              <a:t>ISO/IEC </a:t>
            </a:r>
            <a:endParaRPr sz="20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1" end="1"/>
                                            </p:txEl>
                                          </p:spTgt>
                                        </p:tgtEl>
                                        <p:attrNameLst>
                                          <p:attrName>style.visibility</p:attrName>
                                        </p:attrNameLst>
                                      </p:cBhvr>
                                      <p:to>
                                        <p:strVal val="visible"/>
                                      </p:to>
                                    </p:set>
                                    <p:animEffect transition="in" filter="fade">
                                      <p:cBhvr>
                                        <p:cTn id="7" dur="500"/>
                                        <p:tgtEl>
                                          <p:spTgt spid="23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6">
                                            <p:txEl>
                                              <p:pRg st="2" end="2"/>
                                            </p:txEl>
                                          </p:spTgt>
                                        </p:tgtEl>
                                        <p:attrNameLst>
                                          <p:attrName>style.visibility</p:attrName>
                                        </p:attrNameLst>
                                      </p:cBhvr>
                                      <p:to>
                                        <p:strVal val="visible"/>
                                      </p:to>
                                    </p:set>
                                    <p:animEffect transition="in" filter="fade">
                                      <p:cBhvr>
                                        <p:cTn id="10" dur="500"/>
                                        <p:tgtEl>
                                          <p:spTgt spid="23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xEl>
                                              <p:pRg st="1" end="1"/>
                                            </p:txEl>
                                          </p:spTgt>
                                        </p:tgtEl>
                                        <p:attrNameLst>
                                          <p:attrName>style.visibility</p:attrName>
                                        </p:attrNameLst>
                                      </p:cBhvr>
                                      <p:to>
                                        <p:strVal val="visible"/>
                                      </p:to>
                                    </p:set>
                                    <p:animEffect transition="in" filter="fade">
                                      <p:cBhvr>
                                        <p:cTn id="13" dur="500"/>
                                        <p:tgtEl>
                                          <p:spTgt spid="23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7">
                                            <p:txEl>
                                              <p:pRg st="2" end="2"/>
                                            </p:txEl>
                                          </p:spTgt>
                                        </p:tgtEl>
                                        <p:attrNameLst>
                                          <p:attrName>style.visibility</p:attrName>
                                        </p:attrNameLst>
                                      </p:cBhvr>
                                      <p:to>
                                        <p:strVal val="visible"/>
                                      </p:to>
                                    </p:set>
                                    <p:animEffect transition="in" filter="fade">
                                      <p:cBhvr>
                                        <p:cTn id="16"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Working definition of Interoperability</a:t>
            </a:r>
            <a:endParaRPr dirty="0"/>
          </a:p>
        </p:txBody>
      </p:sp>
      <p:sp>
        <p:nvSpPr>
          <p:cNvPr id="245" name="Google Shape;245;p35"/>
          <p:cNvSpPr txBox="1">
            <a:spLocks noGrp="1"/>
          </p:cNvSpPr>
          <p:nvPr>
            <p:ph type="body" idx="1"/>
          </p:nvPr>
        </p:nvSpPr>
        <p:spPr>
          <a:xfrm>
            <a:off x="311700" y="1229875"/>
            <a:ext cx="8520600" cy="31476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a:t>It </a:t>
            </a:r>
            <a:r>
              <a:rPr lang="en" b="1">
                <a:solidFill>
                  <a:srgbClr val="38761D"/>
                </a:solidFill>
              </a:rPr>
              <a:t>is not</a:t>
            </a:r>
            <a:r>
              <a:rPr lang="en"/>
              <a:t> conversion or modification of data representation</a:t>
            </a:r>
            <a:endParaRPr dirty="0"/>
          </a:p>
          <a:p>
            <a:pPr marL="457200" lvl="0" indent="-381000" algn="l" rtl="0">
              <a:lnSpc>
                <a:spcPct val="115000"/>
              </a:lnSpc>
              <a:spcBef>
                <a:spcPts val="1000"/>
              </a:spcBef>
              <a:spcAft>
                <a:spcPts val="0"/>
              </a:spcAft>
              <a:buSzPts val="2400"/>
              <a:buChar char="➢"/>
            </a:pPr>
            <a:r>
              <a:rPr lang="en"/>
              <a:t>It </a:t>
            </a:r>
            <a:r>
              <a:rPr lang="en" b="1">
                <a:solidFill>
                  <a:srgbClr val="38761D"/>
                </a:solidFill>
              </a:rPr>
              <a:t>is not</a:t>
            </a:r>
            <a:r>
              <a:rPr lang="en"/>
              <a:t> combining or assembling data models into one</a:t>
            </a:r>
            <a:endParaRPr dirty="0"/>
          </a:p>
          <a:p>
            <a:pPr marL="457200" lvl="0" indent="-381000" algn="l" rtl="0">
              <a:lnSpc>
                <a:spcPct val="115000"/>
              </a:lnSpc>
              <a:spcBef>
                <a:spcPts val="1000"/>
              </a:spcBef>
              <a:spcAft>
                <a:spcPts val="1000"/>
              </a:spcAft>
              <a:buSzPts val="2400"/>
              <a:buChar char="➢"/>
            </a:pPr>
            <a:r>
              <a:rPr lang="en"/>
              <a:t>It </a:t>
            </a:r>
            <a:r>
              <a:rPr lang="en" b="1">
                <a:solidFill>
                  <a:srgbClr val="38761D"/>
                </a:solidFill>
              </a:rPr>
              <a:t>is</a:t>
            </a:r>
            <a:r>
              <a:rPr lang="en"/>
              <a:t> the ability to communicate and exchange information between different tools and use the information exchanged.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1" end="1"/>
                                            </p:txEl>
                                          </p:spTgt>
                                        </p:tgtEl>
                                        <p:attrNameLst>
                                          <p:attrName>style.visibility</p:attrName>
                                        </p:attrNameLst>
                                      </p:cBhvr>
                                      <p:to>
                                        <p:strVal val="visible"/>
                                      </p:to>
                                    </p:set>
                                    <p:animEffect transition="in" filter="fade">
                                      <p:cBhvr>
                                        <p:cTn id="7" dur="300"/>
                                        <p:tgtEl>
                                          <p:spTgt spid="24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2" end="2"/>
                                            </p:txEl>
                                          </p:spTgt>
                                        </p:tgtEl>
                                        <p:attrNameLst>
                                          <p:attrName>style.visibility</p:attrName>
                                        </p:attrNameLst>
                                      </p:cBhvr>
                                      <p:to>
                                        <p:strVal val="visible"/>
                                      </p:to>
                                    </p:set>
                                    <p:animEffect transition="in" filter="fade">
                                      <p:cBhvr>
                                        <p:cTn id="12" dur="300"/>
                                        <p:tgtEl>
                                          <p:spTgt spid="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Interoperability through open data standards</a:t>
            </a:r>
            <a:endParaRPr dirty="0"/>
          </a:p>
        </p:txBody>
      </p:sp>
      <p:sp>
        <p:nvSpPr>
          <p:cNvPr id="251" name="Google Shape;251;p36"/>
          <p:cNvSpPr txBox="1"/>
          <p:nvPr/>
        </p:nvSpPr>
        <p:spPr>
          <a:xfrm>
            <a:off x="5800100" y="4524450"/>
            <a:ext cx="990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2"/>
                </a:solidFill>
                <a:latin typeface="Open Sans"/>
                <a:ea typeface="Open Sans"/>
                <a:cs typeface="Open Sans"/>
                <a:sym typeface="Open Sans"/>
              </a:rPr>
              <a:t>LandInfra</a:t>
            </a:r>
            <a:endParaRPr sz="1300" b="1" dirty="0">
              <a:solidFill>
                <a:schemeClr val="dk2"/>
              </a:solidFill>
              <a:latin typeface="Open Sans"/>
              <a:ea typeface="Open Sans"/>
              <a:cs typeface="Open Sans"/>
              <a:sym typeface="Open Sans"/>
            </a:endParaRPr>
          </a:p>
        </p:txBody>
      </p:sp>
      <p:sp>
        <p:nvSpPr>
          <p:cNvPr id="252" name="Google Shape;252;p36"/>
          <p:cNvSpPr txBox="1"/>
          <p:nvPr/>
        </p:nvSpPr>
        <p:spPr>
          <a:xfrm>
            <a:off x="4522766" y="4524450"/>
            <a:ext cx="1244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00" b="1">
                <a:solidFill>
                  <a:schemeClr val="dk2"/>
                </a:solidFill>
                <a:latin typeface="Open Sans"/>
                <a:ea typeface="Open Sans"/>
                <a:cs typeface="Open Sans"/>
                <a:sym typeface="Open Sans"/>
              </a:rPr>
              <a:t>IndoorGML</a:t>
            </a:r>
            <a:endParaRPr sz="1300" b="1" dirty="0">
              <a:solidFill>
                <a:schemeClr val="dk2"/>
              </a:solidFill>
              <a:latin typeface="Open Sans"/>
              <a:ea typeface="Open Sans"/>
              <a:cs typeface="Open Sans"/>
              <a:sym typeface="Open Sans"/>
            </a:endParaRPr>
          </a:p>
        </p:txBody>
      </p:sp>
      <p:sp>
        <p:nvSpPr>
          <p:cNvPr id="253" name="Google Shape;253;p36"/>
          <p:cNvSpPr txBox="1"/>
          <p:nvPr/>
        </p:nvSpPr>
        <p:spPr>
          <a:xfrm>
            <a:off x="3634383" y="4524450"/>
            <a:ext cx="633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00" b="1">
                <a:solidFill>
                  <a:schemeClr val="dk2"/>
                </a:solidFill>
                <a:latin typeface="Open Sans"/>
                <a:ea typeface="Open Sans"/>
                <a:cs typeface="Open Sans"/>
                <a:sym typeface="Open Sans"/>
              </a:rPr>
              <a:t>IFC</a:t>
            </a:r>
            <a:endParaRPr sz="1300" b="1" dirty="0">
              <a:solidFill>
                <a:schemeClr val="dk2"/>
              </a:solidFill>
              <a:latin typeface="Open Sans"/>
              <a:ea typeface="Open Sans"/>
              <a:cs typeface="Open Sans"/>
              <a:sym typeface="Open Sans"/>
            </a:endParaRPr>
          </a:p>
        </p:txBody>
      </p:sp>
      <p:pic>
        <p:nvPicPr>
          <p:cNvPr id="254" name="Google Shape;254;p36"/>
          <p:cNvPicPr preferRelativeResize="0"/>
          <p:nvPr/>
        </p:nvPicPr>
        <p:blipFill rotWithShape="1">
          <a:blip r:embed="rId3">
            <a:alphaModFix/>
          </a:blip>
          <a:srcRect b="7510"/>
          <a:stretch/>
        </p:blipFill>
        <p:spPr>
          <a:xfrm>
            <a:off x="1326300" y="2098525"/>
            <a:ext cx="6491401" cy="2425925"/>
          </a:xfrm>
          <a:prstGeom prst="rect">
            <a:avLst/>
          </a:prstGeom>
          <a:noFill/>
          <a:ln>
            <a:noFill/>
          </a:ln>
        </p:spPr>
      </p:pic>
      <p:sp>
        <p:nvSpPr>
          <p:cNvPr id="255" name="Google Shape;255;p36"/>
          <p:cNvSpPr txBox="1"/>
          <p:nvPr/>
        </p:nvSpPr>
        <p:spPr>
          <a:xfrm>
            <a:off x="2246275" y="4524450"/>
            <a:ext cx="1244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00" b="1">
                <a:solidFill>
                  <a:schemeClr val="dk2"/>
                </a:solidFill>
                <a:latin typeface="Open Sans"/>
                <a:ea typeface="Open Sans"/>
                <a:cs typeface="Open Sans"/>
                <a:sym typeface="Open Sans"/>
              </a:rPr>
              <a:t>CityGML</a:t>
            </a:r>
            <a:endParaRPr sz="1300" b="1" dirty="0">
              <a:solidFill>
                <a:schemeClr val="dk2"/>
              </a:solidFill>
              <a:latin typeface="Open Sans"/>
              <a:ea typeface="Open Sans"/>
              <a:cs typeface="Open Sans"/>
              <a:sym typeface="Open Sans"/>
            </a:endParaRPr>
          </a:p>
        </p:txBody>
      </p:sp>
      <p:sp>
        <p:nvSpPr>
          <p:cNvPr id="256" name="Google Shape;256;p36"/>
          <p:cNvSpPr txBox="1">
            <a:spLocks noGrp="1"/>
          </p:cNvSpPr>
          <p:nvPr>
            <p:ph type="body" idx="1"/>
          </p:nvPr>
        </p:nvSpPr>
        <p:spPr>
          <a:xfrm>
            <a:off x="311700" y="1153675"/>
            <a:ext cx="8520600" cy="16692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0"/>
              </a:spcBef>
              <a:spcAft>
                <a:spcPts val="1000"/>
              </a:spcAft>
              <a:buSzPts val="2400"/>
              <a:buChar char="➢"/>
            </a:pPr>
            <a:r>
              <a:rPr lang="en"/>
              <a:t>Open data standards were selected by running a </a:t>
            </a:r>
            <a:r>
              <a:rPr lang="en" b="1">
                <a:solidFill>
                  <a:srgbClr val="38761D"/>
                </a:solidFill>
              </a:rPr>
              <a:t>term co-occurrence analysis</a:t>
            </a:r>
            <a:r>
              <a:rPr lang="en"/>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animEffect transition="in" filter="fade">
                                      <p:cBhvr>
                                        <p:cTn id="13" dur="1"/>
                                        <p:tgtEl>
                                          <p:spTgt spid="254"/>
                                        </p:tgtEl>
                                      </p:cBhvr>
                                    </p:animEffect>
                                  </p:childTnLst>
                                </p:cTn>
                              </p:par>
                              <p:par>
                                <p:cTn id="14" presetID="10" presetClass="entr" presetSubtype="0" fill="hold" nodeType="withEffect">
                                  <p:stCondLst>
                                    <p:cond delay="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1"/>
                                        <p:tgtEl>
                                          <p:spTgt spid="255"/>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1"/>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1"/>
          <p:cNvPicPr preferRelativeResize="0"/>
          <p:nvPr/>
        </p:nvPicPr>
        <p:blipFill>
          <a:blip r:embed="rId3">
            <a:alphaModFix/>
          </a:blip>
          <a:stretch>
            <a:fillRect/>
          </a:stretch>
        </p:blipFill>
        <p:spPr>
          <a:xfrm>
            <a:off x="762000" y="61325"/>
            <a:ext cx="7620000" cy="4343400"/>
          </a:xfrm>
          <a:prstGeom prst="rect">
            <a:avLst/>
          </a:prstGeom>
          <a:noFill/>
          <a:ln>
            <a:noFill/>
          </a:ln>
        </p:spPr>
      </p:pic>
      <p:sp>
        <p:nvSpPr>
          <p:cNvPr id="286" name="Google Shape;286;p41"/>
          <p:cNvSpPr txBox="1"/>
          <p:nvPr/>
        </p:nvSpPr>
        <p:spPr>
          <a:xfrm>
            <a:off x="0" y="4404725"/>
            <a:ext cx="9144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000"/>
              </a:spcBef>
              <a:spcAft>
                <a:spcPts val="1000"/>
              </a:spcAft>
              <a:buClr>
                <a:schemeClr val="lt1"/>
              </a:buClr>
              <a:buSzPts val="1800"/>
              <a:buFont typeface="Roboto"/>
              <a:buChar char="●"/>
            </a:pPr>
            <a:r>
              <a:rPr lang="en" sz="1800" dirty="0">
                <a:solidFill>
                  <a:schemeClr val="lt1"/>
                </a:solidFill>
                <a:latin typeface="Roboto"/>
                <a:ea typeface="Roboto"/>
                <a:cs typeface="Roboto"/>
                <a:sym typeface="Roboto"/>
              </a:rPr>
              <a:t>No single open data standard can support all data exchange from BIM and GIS.</a:t>
            </a:r>
            <a:endParaRPr sz="1800" dirty="0">
              <a:solidFill>
                <a:schemeClr val="lt1"/>
              </a:solidFill>
              <a:latin typeface="Roboto"/>
              <a:ea typeface="Roboto"/>
              <a:cs typeface="Roboto"/>
              <a:sym typeface="Roboto"/>
            </a:endParaRPr>
          </a:p>
        </p:txBody>
      </p:sp>
      <p:sp>
        <p:nvSpPr>
          <p:cNvPr id="287" name="Google Shape;287;p41"/>
          <p:cNvSpPr txBox="1"/>
          <p:nvPr/>
        </p:nvSpPr>
        <p:spPr>
          <a:xfrm>
            <a:off x="2539950" y="3967672"/>
            <a:ext cx="4064100" cy="704778"/>
          </a:xfrm>
          <a:prstGeom prst="rect">
            <a:avLst/>
          </a:prstGeom>
          <a:noFill/>
          <a:ln>
            <a:noFill/>
          </a:ln>
        </p:spPr>
        <p:txBody>
          <a:bodyPr spcFirstLastPara="1" wrap="square" lIns="91425" tIns="91425" rIns="91425" bIns="91425" anchor="t" anchorCtr="0">
            <a:spAutoFit/>
          </a:bodyPr>
          <a:lstStyle/>
          <a:p>
            <a:pPr lvl="0" algn="ctr">
              <a:lnSpc>
                <a:spcPct val="115000"/>
              </a:lnSpc>
              <a:spcBef>
                <a:spcPts val="1200"/>
              </a:spcBef>
              <a:spcAft>
                <a:spcPts val="1200"/>
              </a:spcAft>
            </a:pPr>
            <a:r>
              <a:rPr lang="fi-FI" sz="1050" b="1" dirty="0">
                <a:latin typeface="Open Sans" panose="020B0606030504020204" pitchFamily="34" charset="0"/>
                <a:ea typeface="Open Sans" panose="020B0606030504020204" pitchFamily="34" charset="0"/>
                <a:cs typeface="Open Sans" panose="020B0606030504020204" pitchFamily="34" charset="0"/>
                <a:sym typeface="Open Sans"/>
              </a:rPr>
              <a:t>© Ordnance Survey Limited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Connecting BIM and GIS data standards</a:t>
            </a:r>
            <a:endParaRPr dirty="0"/>
          </a:p>
        </p:txBody>
      </p:sp>
      <p:sp>
        <p:nvSpPr>
          <p:cNvPr id="293" name="Google Shape;293;p42"/>
          <p:cNvSpPr txBox="1">
            <a:spLocks noGrp="1"/>
          </p:cNvSpPr>
          <p:nvPr>
            <p:ph type="body" idx="1"/>
          </p:nvPr>
        </p:nvSpPr>
        <p:spPr>
          <a:xfrm>
            <a:off x="311700" y="1153675"/>
            <a:ext cx="8520600" cy="3261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dirty="0"/>
              <a:t>Researchers have been attempting to overlap or connect open data standards with one another</a:t>
            </a:r>
            <a:endParaRPr dirty="0"/>
          </a:p>
          <a:p>
            <a:pPr marL="457200" lvl="0" indent="-381000" algn="l" rtl="0">
              <a:lnSpc>
                <a:spcPct val="115000"/>
              </a:lnSpc>
              <a:spcBef>
                <a:spcPts val="1000"/>
              </a:spcBef>
              <a:spcAft>
                <a:spcPts val="0"/>
              </a:spcAft>
              <a:buClr>
                <a:srgbClr val="38761D"/>
              </a:buClr>
              <a:buSzPts val="2400"/>
              <a:buAutoNum type="arabicPeriod"/>
            </a:pPr>
            <a:r>
              <a:rPr lang="en" b="1" dirty="0">
                <a:solidFill>
                  <a:srgbClr val="38761D"/>
                </a:solidFill>
              </a:rPr>
              <a:t>Data standard conversion</a:t>
            </a:r>
            <a:endParaRPr b="1" dirty="0">
              <a:solidFill>
                <a:srgbClr val="38761D"/>
              </a:solidFill>
            </a:endParaRPr>
          </a:p>
          <a:p>
            <a:pPr marL="457200" lvl="0" indent="-381000" algn="l" rtl="0">
              <a:lnSpc>
                <a:spcPct val="115000"/>
              </a:lnSpc>
              <a:spcBef>
                <a:spcPts val="1000"/>
              </a:spcBef>
              <a:spcAft>
                <a:spcPts val="0"/>
              </a:spcAft>
              <a:buClr>
                <a:srgbClr val="38761D"/>
              </a:buClr>
              <a:buSzPts val="2400"/>
              <a:buAutoNum type="arabicPeriod"/>
            </a:pPr>
            <a:r>
              <a:rPr lang="en" b="1" dirty="0">
                <a:solidFill>
                  <a:srgbClr val="38761D"/>
                </a:solidFill>
              </a:rPr>
              <a:t>Data standard integration</a:t>
            </a:r>
            <a:endParaRPr b="1" dirty="0">
              <a:solidFill>
                <a:srgbClr val="38761D"/>
              </a:solidFill>
            </a:endParaRPr>
          </a:p>
          <a:p>
            <a:pPr marL="457200" lvl="0" indent="-381000" algn="l" rtl="0">
              <a:lnSpc>
                <a:spcPct val="115000"/>
              </a:lnSpc>
              <a:spcBef>
                <a:spcPts val="1000"/>
              </a:spcBef>
              <a:spcAft>
                <a:spcPts val="1000"/>
              </a:spcAft>
              <a:buClr>
                <a:srgbClr val="38761D"/>
              </a:buClr>
              <a:buSzPts val="2400"/>
              <a:buAutoNum type="arabicPeriod"/>
            </a:pPr>
            <a:r>
              <a:rPr lang="en" b="1" dirty="0">
                <a:solidFill>
                  <a:srgbClr val="38761D"/>
                </a:solidFill>
              </a:rPr>
              <a:t>Linked data approach</a:t>
            </a:r>
            <a:endParaRPr b="1" dirty="0">
              <a:solidFill>
                <a:srgbClr val="387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xEl>
                                              <p:pRg st="1" end="1"/>
                                            </p:txEl>
                                          </p:spTgt>
                                        </p:tgtEl>
                                        <p:attrNameLst>
                                          <p:attrName>style.visibility</p:attrName>
                                        </p:attrNameLst>
                                      </p:cBhvr>
                                      <p:to>
                                        <p:strVal val="visible"/>
                                      </p:to>
                                    </p:set>
                                    <p:animEffect transition="in" filter="fade">
                                      <p:cBhvr>
                                        <p:cTn id="7" dur="500"/>
                                        <p:tgtEl>
                                          <p:spTgt spid="29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3">
                                            <p:txEl>
                                              <p:pRg st="2" end="2"/>
                                            </p:txEl>
                                          </p:spTgt>
                                        </p:tgtEl>
                                        <p:attrNameLst>
                                          <p:attrName>style.visibility</p:attrName>
                                        </p:attrNameLst>
                                      </p:cBhvr>
                                      <p:to>
                                        <p:strVal val="visible"/>
                                      </p:to>
                                    </p:set>
                                    <p:animEffect transition="in" filter="fade">
                                      <p:cBhvr>
                                        <p:cTn id="10" dur="500"/>
                                        <p:tgtEl>
                                          <p:spTgt spid="29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3">
                                            <p:txEl>
                                              <p:pRg st="3" end="3"/>
                                            </p:txEl>
                                          </p:spTgt>
                                        </p:tgtEl>
                                        <p:attrNameLst>
                                          <p:attrName>style.visibility</p:attrName>
                                        </p:attrNameLst>
                                      </p:cBhvr>
                                      <p:to>
                                        <p:strVal val="visible"/>
                                      </p:to>
                                    </p:set>
                                    <p:animEffect transition="in" filter="fade">
                                      <p:cBhvr>
                                        <p:cTn id="13" dur="500"/>
                                        <p:tgtEl>
                                          <p:spTgt spid="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en"/>
              <a:t>Data Standard Conversion</a:t>
            </a:r>
            <a:endParaRPr dirty="0"/>
          </a:p>
        </p:txBody>
      </p:sp>
      <p:sp>
        <p:nvSpPr>
          <p:cNvPr id="299" name="Google Shape;299;p43"/>
          <p:cNvSpPr txBox="1">
            <a:spLocks noGrp="1"/>
          </p:cNvSpPr>
          <p:nvPr>
            <p:ph type="body" idx="1"/>
          </p:nvPr>
        </p:nvSpPr>
        <p:spPr>
          <a:xfrm>
            <a:off x="311700" y="1153675"/>
            <a:ext cx="8520600" cy="14181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1000"/>
              </a:spcBef>
              <a:spcAft>
                <a:spcPts val="0"/>
              </a:spcAft>
              <a:buSzPts val="2400"/>
              <a:buChar char="➢"/>
            </a:pPr>
            <a:r>
              <a:rPr lang="en" b="1">
                <a:solidFill>
                  <a:srgbClr val="38761D"/>
                </a:solidFill>
              </a:rPr>
              <a:t>Convert </a:t>
            </a:r>
            <a:r>
              <a:rPr lang="en"/>
              <a:t>one data standard into another </a:t>
            </a:r>
            <a:endParaRPr dirty="0"/>
          </a:p>
          <a:p>
            <a:pPr marL="914400" lvl="1" indent="-355600" algn="l" rtl="0">
              <a:lnSpc>
                <a:spcPct val="115000"/>
              </a:lnSpc>
              <a:spcBef>
                <a:spcPts val="1000"/>
              </a:spcBef>
              <a:spcAft>
                <a:spcPts val="0"/>
              </a:spcAft>
              <a:buSzPts val="2000"/>
              <a:buChar char="○"/>
            </a:pPr>
            <a:r>
              <a:rPr lang="en" b="1">
                <a:solidFill>
                  <a:schemeClr val="accent3"/>
                </a:solidFill>
              </a:rPr>
              <a:t>IFC</a:t>
            </a:r>
            <a:r>
              <a:rPr lang="en">
                <a:solidFill>
                  <a:schemeClr val="accent3"/>
                </a:solidFill>
              </a:rPr>
              <a:t> </a:t>
            </a:r>
            <a:r>
              <a:rPr lang="en"/>
              <a:t>&amp; </a:t>
            </a:r>
            <a:r>
              <a:rPr lang="en" b="1">
                <a:solidFill>
                  <a:schemeClr val="accent3"/>
                </a:solidFill>
              </a:rPr>
              <a:t>CityGML</a:t>
            </a:r>
            <a:endParaRPr dirty="0"/>
          </a:p>
        </p:txBody>
      </p:sp>
      <p:grpSp>
        <p:nvGrpSpPr>
          <p:cNvPr id="300" name="Google Shape;300;p43"/>
          <p:cNvGrpSpPr/>
          <p:nvPr/>
        </p:nvGrpSpPr>
        <p:grpSpPr>
          <a:xfrm>
            <a:off x="2113146" y="2649775"/>
            <a:ext cx="4917709" cy="910200"/>
            <a:chOff x="2113150" y="2725975"/>
            <a:chExt cx="4917709" cy="910200"/>
          </a:xfrm>
        </p:grpSpPr>
        <p:sp>
          <p:nvSpPr>
            <p:cNvPr id="301" name="Google Shape;301;p43"/>
            <p:cNvSpPr/>
            <p:nvPr/>
          </p:nvSpPr>
          <p:spPr>
            <a:xfrm>
              <a:off x="2113150" y="2725975"/>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IFC</a:t>
              </a:r>
              <a:endParaRPr sz="2400" dirty="0">
                <a:solidFill>
                  <a:schemeClr val="lt1"/>
                </a:solidFill>
                <a:latin typeface="Open Sans"/>
                <a:ea typeface="Open Sans"/>
                <a:cs typeface="Open Sans"/>
                <a:sym typeface="Open Sans"/>
              </a:endParaRPr>
            </a:p>
          </p:txBody>
        </p:sp>
        <p:sp>
          <p:nvSpPr>
            <p:cNvPr id="302" name="Google Shape;302;p43"/>
            <p:cNvSpPr/>
            <p:nvPr/>
          </p:nvSpPr>
          <p:spPr>
            <a:xfrm>
              <a:off x="5437859" y="2725975"/>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CityGML</a:t>
              </a:r>
              <a:endParaRPr sz="2400" dirty="0">
                <a:solidFill>
                  <a:schemeClr val="lt1"/>
                </a:solidFill>
              </a:endParaRPr>
            </a:p>
          </p:txBody>
        </p:sp>
        <p:cxnSp>
          <p:nvCxnSpPr>
            <p:cNvPr id="303" name="Google Shape;303;p43"/>
            <p:cNvCxnSpPr>
              <a:stCxn id="301" idx="3"/>
              <a:endCxn id="302" idx="1"/>
            </p:cNvCxnSpPr>
            <p:nvPr/>
          </p:nvCxnSpPr>
          <p:spPr>
            <a:xfrm>
              <a:off x="3706150" y="3181075"/>
              <a:ext cx="1731600" cy="0"/>
            </a:xfrm>
            <a:prstGeom prst="straightConnector1">
              <a:avLst/>
            </a:prstGeom>
            <a:noFill/>
            <a:ln w="28575" cap="flat" cmpd="sng">
              <a:solidFill>
                <a:schemeClr val="dk2"/>
              </a:solidFill>
              <a:prstDash val="solid"/>
              <a:round/>
              <a:headEnd type="triangle" w="med" len="med"/>
              <a:tailEnd type="triangl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en"/>
              <a:t>Data Standard Conversion</a:t>
            </a:r>
            <a:endParaRPr dirty="0"/>
          </a:p>
        </p:txBody>
      </p:sp>
      <p:sp>
        <p:nvSpPr>
          <p:cNvPr id="309" name="Google Shape;309;p44"/>
          <p:cNvSpPr txBox="1">
            <a:spLocks noGrp="1"/>
          </p:cNvSpPr>
          <p:nvPr>
            <p:ph type="body" idx="1"/>
          </p:nvPr>
        </p:nvSpPr>
        <p:spPr>
          <a:xfrm>
            <a:off x="311700" y="1153675"/>
            <a:ext cx="8520600" cy="3390900"/>
          </a:xfrm>
          <a:prstGeom prst="rect">
            <a:avLst/>
          </a:prstGeom>
        </p:spPr>
        <p:txBody>
          <a:bodyPr spcFirstLastPara="1" wrap="square" lIns="91425" tIns="91425" rIns="91425" bIns="91425" anchor="t" anchorCtr="0">
            <a:normAutofit fontScale="85000" lnSpcReduction="20000"/>
          </a:bodyPr>
          <a:lstStyle/>
          <a:p>
            <a:pPr marL="457200" lvl="0" indent="-369570" algn="l" rtl="0">
              <a:lnSpc>
                <a:spcPct val="115000"/>
              </a:lnSpc>
              <a:spcBef>
                <a:spcPts val="1000"/>
              </a:spcBef>
              <a:spcAft>
                <a:spcPts val="0"/>
              </a:spcAft>
              <a:buSzPct val="100000"/>
              <a:buChar char="➢"/>
            </a:pPr>
            <a:r>
              <a:rPr lang="en" b="1" dirty="0">
                <a:solidFill>
                  <a:srgbClr val="38761D"/>
                </a:solidFill>
              </a:rPr>
              <a:t>de Laat &amp; van Berlo (2011)</a:t>
            </a:r>
            <a:endParaRPr b="1" dirty="0">
              <a:solidFill>
                <a:srgbClr val="38761D"/>
              </a:solidFill>
            </a:endParaRPr>
          </a:p>
          <a:p>
            <a:pPr marL="914400" marR="0" lvl="1" indent="-346075" algn="l" rtl="0">
              <a:lnSpc>
                <a:spcPct val="115000"/>
              </a:lnSpc>
              <a:spcBef>
                <a:spcPts val="1000"/>
              </a:spcBef>
              <a:spcAft>
                <a:spcPts val="0"/>
              </a:spcAft>
              <a:buSzPct val="100000"/>
              <a:buChar char="○"/>
            </a:pPr>
            <a:r>
              <a:rPr lang="en" dirty="0">
                <a:solidFill>
                  <a:srgbClr val="363545"/>
                </a:solidFill>
              </a:rPr>
              <a:t>Unidirectional conversion of geometry and semantic information from </a:t>
            </a:r>
            <a:r>
              <a:rPr lang="en" b="1" dirty="0">
                <a:solidFill>
                  <a:schemeClr val="accent3"/>
                </a:solidFill>
              </a:rPr>
              <a:t>IFC</a:t>
            </a:r>
            <a:r>
              <a:rPr lang="en" b="1" dirty="0">
                <a:solidFill>
                  <a:srgbClr val="38761D"/>
                </a:solidFill>
              </a:rPr>
              <a:t> </a:t>
            </a:r>
            <a:r>
              <a:rPr lang="en" dirty="0">
                <a:solidFill>
                  <a:srgbClr val="363545"/>
                </a:solidFill>
              </a:rPr>
              <a:t>to </a:t>
            </a:r>
            <a:r>
              <a:rPr lang="en" b="1" dirty="0">
                <a:solidFill>
                  <a:schemeClr val="accent3"/>
                </a:solidFill>
              </a:rPr>
              <a:t>CityGML</a:t>
            </a:r>
            <a:endParaRPr dirty="0">
              <a:solidFill>
                <a:srgbClr val="363545"/>
              </a:solidFill>
            </a:endParaRPr>
          </a:p>
          <a:p>
            <a:pPr marL="457200" lvl="0" indent="-369570" algn="l" rtl="0">
              <a:lnSpc>
                <a:spcPct val="115000"/>
              </a:lnSpc>
              <a:spcBef>
                <a:spcPts val="1000"/>
              </a:spcBef>
              <a:spcAft>
                <a:spcPts val="0"/>
              </a:spcAft>
              <a:buClr>
                <a:srgbClr val="38761D"/>
              </a:buClr>
              <a:buSzPct val="100000"/>
              <a:buChar char="➢"/>
            </a:pPr>
            <a:r>
              <a:rPr lang="en" b="1" dirty="0">
                <a:solidFill>
                  <a:srgbClr val="38761D"/>
                </a:solidFill>
              </a:rPr>
              <a:t>Deng et al. (2016)</a:t>
            </a:r>
            <a:endParaRPr b="1" dirty="0">
              <a:solidFill>
                <a:srgbClr val="38761D"/>
              </a:solidFill>
            </a:endParaRPr>
          </a:p>
          <a:p>
            <a:pPr marL="914400" marR="0" lvl="1" indent="-346075" algn="l" rtl="0">
              <a:lnSpc>
                <a:spcPct val="115000"/>
              </a:lnSpc>
              <a:spcBef>
                <a:spcPts val="1000"/>
              </a:spcBef>
              <a:spcAft>
                <a:spcPts val="0"/>
              </a:spcAft>
              <a:buSzPct val="100000"/>
              <a:buChar char="○"/>
            </a:pPr>
            <a:r>
              <a:rPr lang="en" dirty="0">
                <a:solidFill>
                  <a:srgbClr val="363545"/>
                </a:solidFill>
              </a:rPr>
              <a:t>Bidirectional exchange of geometrical information between </a:t>
            </a:r>
            <a:r>
              <a:rPr lang="en" b="1" dirty="0">
                <a:solidFill>
                  <a:schemeClr val="accent3"/>
                </a:solidFill>
              </a:rPr>
              <a:t>IFC</a:t>
            </a:r>
            <a:r>
              <a:rPr lang="en" dirty="0">
                <a:solidFill>
                  <a:srgbClr val="363545"/>
                </a:solidFill>
              </a:rPr>
              <a:t> and </a:t>
            </a:r>
            <a:r>
              <a:rPr lang="en" b="1" dirty="0">
                <a:solidFill>
                  <a:schemeClr val="accent3"/>
                </a:solidFill>
              </a:rPr>
              <a:t>CityGML</a:t>
            </a:r>
            <a:r>
              <a:rPr lang="en" dirty="0">
                <a:solidFill>
                  <a:srgbClr val="363545"/>
                </a:solidFill>
              </a:rPr>
              <a:t> </a:t>
            </a:r>
            <a:endParaRPr dirty="0">
              <a:solidFill>
                <a:srgbClr val="363545"/>
              </a:solidFill>
            </a:endParaRPr>
          </a:p>
          <a:p>
            <a:pPr marL="914400" marR="0" lvl="1" indent="-346075" algn="l" rtl="0">
              <a:lnSpc>
                <a:spcPct val="115000"/>
              </a:lnSpc>
              <a:spcBef>
                <a:spcPts val="1000"/>
              </a:spcBef>
              <a:spcAft>
                <a:spcPts val="0"/>
              </a:spcAft>
              <a:buClr>
                <a:srgbClr val="363545"/>
              </a:buClr>
              <a:buSzPct val="100000"/>
              <a:buChar char="○"/>
            </a:pPr>
            <a:r>
              <a:rPr lang="en" dirty="0">
                <a:solidFill>
                  <a:srgbClr val="363545"/>
                </a:solidFill>
              </a:rPr>
              <a:t>Unidirectional transformation of semantic information from </a:t>
            </a:r>
            <a:r>
              <a:rPr lang="en" b="1" dirty="0">
                <a:solidFill>
                  <a:schemeClr val="accent3"/>
                </a:solidFill>
              </a:rPr>
              <a:t>IFC</a:t>
            </a:r>
            <a:r>
              <a:rPr lang="en" dirty="0">
                <a:solidFill>
                  <a:srgbClr val="363545"/>
                </a:solidFill>
              </a:rPr>
              <a:t> to </a:t>
            </a:r>
            <a:r>
              <a:rPr lang="en" b="1" dirty="0">
                <a:solidFill>
                  <a:schemeClr val="accent3"/>
                </a:solidFill>
              </a:rPr>
              <a:t>CityGML</a:t>
            </a:r>
            <a:endParaRPr dirty="0">
              <a:solidFill>
                <a:srgbClr val="363545"/>
              </a:solidFill>
            </a:endParaRPr>
          </a:p>
          <a:p>
            <a:pPr marL="457200" marR="0" lvl="0" indent="-369570" algn="l" rtl="0">
              <a:lnSpc>
                <a:spcPct val="115000"/>
              </a:lnSpc>
              <a:spcBef>
                <a:spcPts val="1000"/>
              </a:spcBef>
              <a:spcAft>
                <a:spcPts val="0"/>
              </a:spcAft>
              <a:buClr>
                <a:srgbClr val="363545"/>
              </a:buClr>
              <a:buSzPct val="100000"/>
              <a:buChar char="➢"/>
            </a:pPr>
            <a:r>
              <a:rPr lang="en" dirty="0">
                <a:solidFill>
                  <a:srgbClr val="363545"/>
                </a:solidFill>
              </a:rPr>
              <a:t>Both studies created new </a:t>
            </a:r>
            <a:r>
              <a:rPr lang="en" sz="2000" b="1" dirty="0">
                <a:solidFill>
                  <a:schemeClr val="accent3"/>
                </a:solidFill>
              </a:rPr>
              <a:t>CityGML</a:t>
            </a:r>
            <a:r>
              <a:rPr lang="en" dirty="0">
                <a:solidFill>
                  <a:srgbClr val="363545"/>
                </a:solidFill>
              </a:rPr>
              <a:t> extensions (ADEs)</a:t>
            </a:r>
            <a:endParaRPr dirty="0">
              <a:solidFill>
                <a:srgbClr val="36354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2" end="2"/>
                                            </p:txEl>
                                          </p:spTgt>
                                        </p:tgtEl>
                                        <p:attrNameLst>
                                          <p:attrName>style.visibility</p:attrName>
                                        </p:attrNameLst>
                                      </p:cBhvr>
                                      <p:to>
                                        <p:strVal val="visible"/>
                                      </p:to>
                                    </p:set>
                                    <p:animEffect transition="in" filter="fade">
                                      <p:cBhvr>
                                        <p:cTn id="7" dur="500"/>
                                        <p:tgtEl>
                                          <p:spTgt spid="30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9">
                                            <p:txEl>
                                              <p:pRg st="3" end="3"/>
                                            </p:txEl>
                                          </p:spTgt>
                                        </p:tgtEl>
                                        <p:attrNameLst>
                                          <p:attrName>style.visibility</p:attrName>
                                        </p:attrNameLst>
                                      </p:cBhvr>
                                      <p:to>
                                        <p:strVal val="visible"/>
                                      </p:to>
                                    </p:set>
                                    <p:animEffect transition="in" filter="fade">
                                      <p:cBhvr>
                                        <p:cTn id="10" dur="500"/>
                                        <p:tgtEl>
                                          <p:spTgt spid="30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9">
                                            <p:txEl>
                                              <p:pRg st="4" end="4"/>
                                            </p:txEl>
                                          </p:spTgt>
                                        </p:tgtEl>
                                        <p:attrNameLst>
                                          <p:attrName>style.visibility</p:attrName>
                                        </p:attrNameLst>
                                      </p:cBhvr>
                                      <p:to>
                                        <p:strVal val="visible"/>
                                      </p:to>
                                    </p:set>
                                    <p:animEffect transition="in" filter="fade">
                                      <p:cBhvr>
                                        <p:cTn id="13" dur="500"/>
                                        <p:tgtEl>
                                          <p:spTgt spid="30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9">
                                            <p:txEl>
                                              <p:pRg st="5" end="5"/>
                                            </p:txEl>
                                          </p:spTgt>
                                        </p:tgtEl>
                                        <p:attrNameLst>
                                          <p:attrName>style.visibility</p:attrName>
                                        </p:attrNameLst>
                                      </p:cBhvr>
                                      <p:to>
                                        <p:strVal val="visible"/>
                                      </p:to>
                                    </p:set>
                                    <p:animEffect transition="in" filter="fade">
                                      <p:cBhvr>
                                        <p:cTn id="18" dur="500"/>
                                        <p:tgtEl>
                                          <p:spTgt spid="3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en"/>
              <a:t>Data Standard Conversion</a:t>
            </a:r>
            <a:endParaRPr dirty="0"/>
          </a:p>
        </p:txBody>
      </p:sp>
      <p:sp>
        <p:nvSpPr>
          <p:cNvPr id="315" name="Google Shape;315;p45"/>
          <p:cNvSpPr txBox="1">
            <a:spLocks noGrp="1"/>
          </p:cNvSpPr>
          <p:nvPr>
            <p:ph type="body" idx="1"/>
          </p:nvPr>
        </p:nvSpPr>
        <p:spPr>
          <a:xfrm>
            <a:off x="311700" y="1153675"/>
            <a:ext cx="8520600" cy="33909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1000"/>
              </a:spcBef>
              <a:spcAft>
                <a:spcPts val="0"/>
              </a:spcAft>
              <a:buSzPts val="2400"/>
              <a:buChar char="➢"/>
            </a:pPr>
            <a:r>
              <a:rPr lang="en" b="1" dirty="0">
                <a:solidFill>
                  <a:srgbClr val="38761D"/>
                </a:solidFill>
              </a:rPr>
              <a:t>Donkers et al. (2016)</a:t>
            </a:r>
            <a:endParaRPr b="1" dirty="0">
              <a:solidFill>
                <a:srgbClr val="38761D"/>
              </a:solidFill>
            </a:endParaRPr>
          </a:p>
          <a:p>
            <a:pPr marL="914400" lvl="1" indent="-355600" algn="l" rtl="0">
              <a:lnSpc>
                <a:spcPct val="115000"/>
              </a:lnSpc>
              <a:spcBef>
                <a:spcPts val="1000"/>
              </a:spcBef>
              <a:spcAft>
                <a:spcPts val="0"/>
              </a:spcAft>
              <a:buClr>
                <a:srgbClr val="363545"/>
              </a:buClr>
              <a:buSzPts val="2000"/>
              <a:buChar char="○"/>
            </a:pPr>
            <a:r>
              <a:rPr lang="en" dirty="0">
                <a:solidFill>
                  <a:srgbClr val="363545"/>
                </a:solidFill>
              </a:rPr>
              <a:t>Unidirectional conversion to convert geometric and semantic information from </a:t>
            </a:r>
            <a:r>
              <a:rPr lang="en" b="1" dirty="0">
                <a:solidFill>
                  <a:schemeClr val="accent3"/>
                </a:solidFill>
              </a:rPr>
              <a:t>IFC </a:t>
            </a:r>
            <a:r>
              <a:rPr lang="en" dirty="0">
                <a:solidFill>
                  <a:srgbClr val="363545"/>
                </a:solidFill>
              </a:rPr>
              <a:t>to </a:t>
            </a:r>
            <a:r>
              <a:rPr lang="en" b="1" dirty="0">
                <a:solidFill>
                  <a:schemeClr val="accent3"/>
                </a:solidFill>
              </a:rPr>
              <a:t>CityGML LOD3</a:t>
            </a:r>
            <a:endParaRPr b="1" dirty="0">
              <a:solidFill>
                <a:schemeClr val="accent4"/>
              </a:solidFill>
            </a:endParaRPr>
          </a:p>
          <a:p>
            <a:pPr marL="457200" lvl="0" indent="-381000" algn="l" rtl="0">
              <a:lnSpc>
                <a:spcPct val="115000"/>
              </a:lnSpc>
              <a:spcBef>
                <a:spcPts val="1000"/>
              </a:spcBef>
              <a:spcAft>
                <a:spcPts val="0"/>
              </a:spcAft>
              <a:buSzPts val="2400"/>
              <a:buChar char="➢"/>
            </a:pPr>
            <a:r>
              <a:rPr lang="en" b="1" dirty="0">
                <a:solidFill>
                  <a:srgbClr val="38761D"/>
                </a:solidFill>
              </a:rPr>
              <a:t>Teo &amp; Yu (2017)</a:t>
            </a:r>
            <a:endParaRPr b="1" dirty="0">
              <a:solidFill>
                <a:srgbClr val="38761D"/>
              </a:solidFill>
            </a:endParaRPr>
          </a:p>
          <a:p>
            <a:pPr marL="914400" marR="0" lvl="1" indent="-355600" algn="l" rtl="0">
              <a:lnSpc>
                <a:spcPct val="115000"/>
              </a:lnSpc>
              <a:spcBef>
                <a:spcPts val="1000"/>
              </a:spcBef>
              <a:spcAft>
                <a:spcPts val="0"/>
              </a:spcAft>
              <a:buClr>
                <a:srgbClr val="363545"/>
              </a:buClr>
              <a:buSzPts val="2000"/>
              <a:buChar char="○"/>
            </a:pPr>
            <a:r>
              <a:rPr lang="en" dirty="0">
                <a:solidFill>
                  <a:srgbClr val="363545"/>
                </a:solidFill>
              </a:rPr>
              <a:t>Extract indoor building information from </a:t>
            </a:r>
            <a:r>
              <a:rPr lang="en" b="1" dirty="0">
                <a:solidFill>
                  <a:schemeClr val="accent3"/>
                </a:solidFill>
              </a:rPr>
              <a:t>IFC</a:t>
            </a:r>
            <a:r>
              <a:rPr lang="en" dirty="0">
                <a:solidFill>
                  <a:srgbClr val="363545"/>
                </a:solidFill>
              </a:rPr>
              <a:t> into </a:t>
            </a:r>
            <a:r>
              <a:rPr lang="en" b="1" dirty="0">
                <a:solidFill>
                  <a:schemeClr val="accent3"/>
                </a:solidFill>
              </a:rPr>
              <a:t>IndoorGML</a:t>
            </a:r>
            <a:endParaRPr dirty="0">
              <a:solidFill>
                <a:srgbClr val="36354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en"/>
              <a:t>Data Standard Conversion</a:t>
            </a:r>
            <a:endParaRPr dirty="0"/>
          </a:p>
        </p:txBody>
      </p:sp>
      <p:sp>
        <p:nvSpPr>
          <p:cNvPr id="321" name="Google Shape;321;p46"/>
          <p:cNvSpPr txBox="1">
            <a:spLocks noGrp="1"/>
          </p:cNvSpPr>
          <p:nvPr>
            <p:ph type="body" idx="1"/>
          </p:nvPr>
        </p:nvSpPr>
        <p:spPr>
          <a:xfrm>
            <a:off x="311700" y="1153675"/>
            <a:ext cx="8520600" cy="33909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1000"/>
              </a:spcBef>
              <a:spcAft>
                <a:spcPts val="0"/>
              </a:spcAft>
              <a:buSzPts val="2400"/>
              <a:buChar char="➢"/>
            </a:pPr>
            <a:r>
              <a:rPr lang="en" dirty="0">
                <a:solidFill>
                  <a:srgbClr val="363545"/>
                </a:solidFill>
              </a:rPr>
              <a:t>Some commercial software tools provide data conversion services. </a:t>
            </a:r>
            <a:endParaRPr dirty="0">
              <a:solidFill>
                <a:srgbClr val="363545"/>
              </a:solidFill>
            </a:endParaRPr>
          </a:p>
          <a:p>
            <a:pPr marL="457200" lvl="0" indent="-381000" algn="l" rtl="0">
              <a:lnSpc>
                <a:spcPct val="115000"/>
              </a:lnSpc>
              <a:spcBef>
                <a:spcPts val="1000"/>
              </a:spcBef>
              <a:spcAft>
                <a:spcPts val="0"/>
              </a:spcAft>
              <a:buSzPts val="2400"/>
              <a:buChar char="➢"/>
            </a:pPr>
            <a:r>
              <a:rPr lang="en" b="1" dirty="0">
                <a:solidFill>
                  <a:srgbClr val="38761D"/>
                </a:solidFill>
              </a:rPr>
              <a:t>Feature Manipulation Engine (FME) </a:t>
            </a:r>
            <a:endParaRPr dirty="0">
              <a:solidFill>
                <a:srgbClr val="363545"/>
              </a:solidFill>
            </a:endParaRPr>
          </a:p>
          <a:p>
            <a:pPr marL="914400" lvl="1" indent="-355600" algn="l" rtl="0">
              <a:lnSpc>
                <a:spcPct val="115000"/>
              </a:lnSpc>
              <a:spcBef>
                <a:spcPts val="1000"/>
              </a:spcBef>
              <a:spcAft>
                <a:spcPts val="0"/>
              </a:spcAft>
              <a:buSzPts val="2000"/>
              <a:buChar char="○"/>
            </a:pPr>
            <a:r>
              <a:rPr lang="en" dirty="0">
                <a:solidFill>
                  <a:srgbClr val="363545"/>
                </a:solidFill>
              </a:rPr>
              <a:t>Yu &amp; Teo (2014) and Jusuf et al. (2017)</a:t>
            </a:r>
            <a:endParaRPr dirty="0">
              <a:solidFill>
                <a:srgbClr val="363545"/>
              </a:solidFill>
            </a:endParaRPr>
          </a:p>
          <a:p>
            <a:pPr marL="457200" lvl="0" indent="-381000" algn="l" rtl="0">
              <a:lnSpc>
                <a:spcPct val="115000"/>
              </a:lnSpc>
              <a:spcBef>
                <a:spcPts val="1000"/>
              </a:spcBef>
              <a:spcAft>
                <a:spcPts val="0"/>
              </a:spcAft>
              <a:buSzPts val="2400"/>
              <a:buChar char="➢"/>
            </a:pPr>
            <a:r>
              <a:rPr lang="en" b="1" dirty="0">
                <a:solidFill>
                  <a:srgbClr val="38761D"/>
                </a:solidFill>
              </a:rPr>
              <a:t>ArcGIS </a:t>
            </a:r>
            <a:r>
              <a:rPr lang="en" dirty="0">
                <a:solidFill>
                  <a:srgbClr val="363545"/>
                </a:solidFill>
              </a:rPr>
              <a:t>and its data interoperability extension </a:t>
            </a:r>
            <a:endParaRPr dirty="0">
              <a:solidFill>
                <a:srgbClr val="363545"/>
              </a:solidFill>
            </a:endParaRPr>
          </a:p>
          <a:p>
            <a:pPr marL="914400" lvl="1" indent="-355600" algn="l" rtl="0">
              <a:lnSpc>
                <a:spcPct val="115000"/>
              </a:lnSpc>
              <a:spcBef>
                <a:spcPts val="1000"/>
              </a:spcBef>
              <a:spcAft>
                <a:spcPts val="0"/>
              </a:spcAft>
              <a:buSzPts val="2000"/>
              <a:buChar char="○"/>
            </a:pPr>
            <a:r>
              <a:rPr lang="en" dirty="0">
                <a:solidFill>
                  <a:srgbClr val="363545"/>
                </a:solidFill>
              </a:rPr>
              <a:t>Amirebrahimi et al. (2015) and Tashakkori et al., (2015)</a:t>
            </a:r>
            <a:endParaRPr dirty="0">
              <a:solidFill>
                <a:srgbClr val="36354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en"/>
              <a:t>Data Standard Conversion</a:t>
            </a:r>
            <a:endParaRPr dirty="0"/>
          </a:p>
        </p:txBody>
      </p:sp>
      <p:sp>
        <p:nvSpPr>
          <p:cNvPr id="327" name="Google Shape;327;p47"/>
          <p:cNvSpPr txBox="1">
            <a:spLocks noGrp="1"/>
          </p:cNvSpPr>
          <p:nvPr>
            <p:ph type="body" idx="1"/>
          </p:nvPr>
        </p:nvSpPr>
        <p:spPr>
          <a:xfrm>
            <a:off x="311700" y="1153675"/>
            <a:ext cx="8520600" cy="3390900"/>
          </a:xfrm>
          <a:prstGeom prst="rect">
            <a:avLst/>
          </a:prstGeom>
        </p:spPr>
        <p:txBody>
          <a:bodyPr spcFirstLastPara="1" wrap="square" lIns="91425" tIns="91425" rIns="91425" bIns="91425" anchor="t" anchorCtr="0">
            <a:normAutofit fontScale="92500"/>
          </a:bodyPr>
          <a:lstStyle/>
          <a:p>
            <a:pPr marL="457200" lvl="0" indent="-381000" algn="l" rtl="0">
              <a:lnSpc>
                <a:spcPct val="115000"/>
              </a:lnSpc>
              <a:spcBef>
                <a:spcPts val="1000"/>
              </a:spcBef>
              <a:spcAft>
                <a:spcPts val="0"/>
              </a:spcAft>
              <a:buSzPts val="2400"/>
              <a:buChar char="➢"/>
            </a:pPr>
            <a:r>
              <a:rPr lang="en" b="1">
                <a:solidFill>
                  <a:srgbClr val="38761D"/>
                </a:solidFill>
              </a:rPr>
              <a:t>Unidirectional </a:t>
            </a:r>
            <a:r>
              <a:rPr lang="en">
                <a:solidFill>
                  <a:srgbClr val="363545"/>
                </a:solidFill>
              </a:rPr>
              <a:t>conversion neglects the other half of the information exchange</a:t>
            </a:r>
            <a:endParaRPr dirty="0">
              <a:solidFill>
                <a:srgbClr val="363545"/>
              </a:solidFill>
            </a:endParaRPr>
          </a:p>
          <a:p>
            <a:pPr marL="457200" marR="0" lvl="0" indent="-381000" algn="l" rtl="0">
              <a:lnSpc>
                <a:spcPct val="115000"/>
              </a:lnSpc>
              <a:spcBef>
                <a:spcPts val="1000"/>
              </a:spcBef>
              <a:spcAft>
                <a:spcPts val="0"/>
              </a:spcAft>
              <a:buSzPts val="2400"/>
              <a:buChar char="➢"/>
            </a:pPr>
            <a:r>
              <a:rPr lang="en">
                <a:solidFill>
                  <a:srgbClr val="363545"/>
                </a:solidFill>
              </a:rPr>
              <a:t>The process </a:t>
            </a:r>
            <a:r>
              <a:rPr lang="en" b="1">
                <a:solidFill>
                  <a:srgbClr val="38761D"/>
                </a:solidFill>
              </a:rPr>
              <a:t>alters</a:t>
            </a:r>
            <a:r>
              <a:rPr lang="en">
                <a:solidFill>
                  <a:srgbClr val="363545"/>
                </a:solidFill>
              </a:rPr>
              <a:t> and </a:t>
            </a:r>
            <a:r>
              <a:rPr lang="en" b="1">
                <a:solidFill>
                  <a:srgbClr val="38761D"/>
                </a:solidFill>
              </a:rPr>
              <a:t>modifies</a:t>
            </a:r>
            <a:r>
              <a:rPr lang="en">
                <a:solidFill>
                  <a:srgbClr val="363545"/>
                </a:solidFill>
              </a:rPr>
              <a:t> the original data model. </a:t>
            </a:r>
            <a:endParaRPr dirty="0">
              <a:solidFill>
                <a:srgbClr val="363545"/>
              </a:solidFill>
            </a:endParaRPr>
          </a:p>
          <a:p>
            <a:pPr marL="457200" marR="0" lvl="0" indent="-381000" algn="l" rtl="0">
              <a:lnSpc>
                <a:spcPct val="115000"/>
              </a:lnSpc>
              <a:spcBef>
                <a:spcPts val="1000"/>
              </a:spcBef>
              <a:spcAft>
                <a:spcPts val="0"/>
              </a:spcAft>
              <a:buSzPts val="2400"/>
              <a:buChar char="➢"/>
            </a:pPr>
            <a:r>
              <a:rPr lang="en" b="1">
                <a:solidFill>
                  <a:srgbClr val="38761D"/>
                </a:solidFill>
              </a:rPr>
              <a:t>Outputs</a:t>
            </a:r>
            <a:r>
              <a:rPr lang="en">
                <a:solidFill>
                  <a:srgbClr val="363545"/>
                </a:solidFill>
              </a:rPr>
              <a:t> are not always supported by the target software tools. </a:t>
            </a:r>
            <a:endParaRPr dirty="0">
              <a:solidFill>
                <a:srgbClr val="363545"/>
              </a:solidFill>
            </a:endParaRPr>
          </a:p>
          <a:p>
            <a:pPr marL="457200" lvl="0" indent="-381000" algn="l" rtl="0">
              <a:lnSpc>
                <a:spcPct val="115000"/>
              </a:lnSpc>
              <a:spcBef>
                <a:spcPts val="1000"/>
              </a:spcBef>
              <a:spcAft>
                <a:spcPts val="0"/>
              </a:spcAft>
              <a:buSzPts val="2400"/>
              <a:buChar char="➢"/>
            </a:pPr>
            <a:r>
              <a:rPr lang="en">
                <a:solidFill>
                  <a:srgbClr val="363545"/>
                </a:solidFill>
              </a:rPr>
              <a:t>Therefore, these studies fall short of meeting the requirements of interoperability.</a:t>
            </a:r>
            <a:endParaRPr dirty="0">
              <a:solidFill>
                <a:srgbClr val="36354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xEl>
                                              <p:pRg st="1" end="1"/>
                                            </p:txEl>
                                          </p:spTgt>
                                        </p:tgtEl>
                                        <p:attrNameLst>
                                          <p:attrName>style.visibility</p:attrName>
                                        </p:attrNameLst>
                                      </p:cBhvr>
                                      <p:to>
                                        <p:strVal val="visible"/>
                                      </p:to>
                                    </p:set>
                                    <p:animEffect transition="in" filter="fade">
                                      <p:cBhvr>
                                        <p:cTn id="7" dur="1"/>
                                        <p:tgtEl>
                                          <p:spTgt spid="3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2" end="2"/>
                                            </p:txEl>
                                          </p:spTgt>
                                        </p:tgtEl>
                                        <p:attrNameLst>
                                          <p:attrName>style.visibility</p:attrName>
                                        </p:attrNameLst>
                                      </p:cBhvr>
                                      <p:to>
                                        <p:strVal val="visible"/>
                                      </p:to>
                                    </p:set>
                                    <p:animEffect transition="in" filter="fade">
                                      <p:cBhvr>
                                        <p:cTn id="12" dur="1"/>
                                        <p:tgtEl>
                                          <p:spTgt spid="3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xEl>
                                              <p:pRg st="3" end="3"/>
                                            </p:txEl>
                                          </p:spTgt>
                                        </p:tgtEl>
                                        <p:attrNameLst>
                                          <p:attrName>style.visibility</p:attrName>
                                        </p:attrNameLst>
                                      </p:cBhvr>
                                      <p:to>
                                        <p:strVal val="visible"/>
                                      </p:to>
                                    </p:set>
                                    <p:animEffect transition="in" filter="fade">
                                      <p:cBhvr>
                                        <p:cTn id="17" dur="1"/>
                                        <p:tgtEl>
                                          <p:spTgt spid="3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165" name="Google Shape;165;p27"/>
          <p:cNvSpPr txBox="1">
            <a:spLocks noGrp="1"/>
          </p:cNvSpPr>
          <p:nvPr>
            <p:ph type="body" idx="1"/>
          </p:nvPr>
        </p:nvSpPr>
        <p:spPr>
          <a:xfrm>
            <a:off x="311700" y="869459"/>
            <a:ext cx="8520600" cy="1227600"/>
          </a:xfrm>
          <a:prstGeom prst="rect">
            <a:avLst/>
          </a:prstGeom>
        </p:spPr>
        <p:txBody>
          <a:bodyPr spcFirstLastPara="1" wrap="square" lIns="91425" tIns="91425" rIns="91425" bIns="91425" anchor="t" anchorCtr="0">
            <a:noAutofit/>
          </a:bodyPr>
          <a:lstStyle/>
          <a:p>
            <a:pPr marL="457200" lvl="0" indent="-346710" algn="l" rtl="0">
              <a:lnSpc>
                <a:spcPct val="115000"/>
              </a:lnSpc>
              <a:spcBef>
                <a:spcPts val="1000"/>
              </a:spcBef>
              <a:spcAft>
                <a:spcPts val="0"/>
              </a:spcAft>
              <a:buSzPct val="100000"/>
              <a:buChar char="➢"/>
            </a:pPr>
            <a:r>
              <a:rPr lang="en" sz="1800" dirty="0">
                <a:solidFill>
                  <a:srgbClr val="000000"/>
                </a:solidFill>
              </a:rPr>
              <a:t>Construction and operation of </a:t>
            </a:r>
            <a:r>
              <a:rPr lang="en" sz="1800" b="1" dirty="0">
                <a:solidFill>
                  <a:srgbClr val="38761D"/>
                </a:solidFill>
              </a:rPr>
              <a:t>buildings</a:t>
            </a:r>
            <a:r>
              <a:rPr lang="en" sz="1800" dirty="0">
                <a:solidFill>
                  <a:srgbClr val="000000"/>
                </a:solidFill>
              </a:rPr>
              <a:t> influence their </a:t>
            </a:r>
            <a:r>
              <a:rPr lang="en" sz="1800" b="1" dirty="0">
                <a:solidFill>
                  <a:srgbClr val="38761D"/>
                </a:solidFill>
              </a:rPr>
              <a:t>environment</a:t>
            </a:r>
            <a:endParaRPr sz="1800" b="1" dirty="0">
              <a:solidFill>
                <a:srgbClr val="38761D"/>
              </a:solidFill>
            </a:endParaRPr>
          </a:p>
          <a:p>
            <a:pPr marL="457200" lvl="0" indent="-346710" algn="l" rtl="0">
              <a:lnSpc>
                <a:spcPct val="115000"/>
              </a:lnSpc>
              <a:spcBef>
                <a:spcPts val="1000"/>
              </a:spcBef>
              <a:spcAft>
                <a:spcPts val="1000"/>
              </a:spcAft>
              <a:buSzPct val="100000"/>
              <a:buChar char="➢"/>
            </a:pPr>
            <a:r>
              <a:rPr lang="en" sz="1800" b="1" dirty="0">
                <a:solidFill>
                  <a:srgbClr val="38761D"/>
                </a:solidFill>
              </a:rPr>
              <a:t>Environmental </a:t>
            </a:r>
            <a:r>
              <a:rPr lang="en" sz="1800" dirty="0">
                <a:solidFill>
                  <a:srgbClr val="000000"/>
                </a:solidFill>
              </a:rPr>
              <a:t>aspects affect the planning, construction and operation of </a:t>
            </a:r>
            <a:r>
              <a:rPr lang="en" sz="1800" b="1" dirty="0">
                <a:solidFill>
                  <a:srgbClr val="38761D"/>
                </a:solidFill>
              </a:rPr>
              <a:t>buildings</a:t>
            </a:r>
            <a:r>
              <a:rPr lang="en" sz="1800" dirty="0">
                <a:solidFill>
                  <a:srgbClr val="000000"/>
                </a:solidFill>
              </a:rPr>
              <a:t>.</a:t>
            </a:r>
            <a:endParaRPr sz="1800" dirty="0">
              <a:solidFill>
                <a:srgbClr val="000000"/>
              </a:solidFill>
            </a:endParaRPr>
          </a:p>
        </p:txBody>
      </p:sp>
      <p:pic>
        <p:nvPicPr>
          <p:cNvPr id="166" name="Google Shape;166;p27"/>
          <p:cNvPicPr preferRelativeResize="0"/>
          <p:nvPr/>
        </p:nvPicPr>
        <p:blipFill>
          <a:blip r:embed="rId3">
            <a:alphaModFix/>
          </a:blip>
          <a:stretch>
            <a:fillRect/>
          </a:stretch>
        </p:blipFill>
        <p:spPr>
          <a:xfrm>
            <a:off x="3593891" y="2135514"/>
            <a:ext cx="1148175" cy="1148175"/>
          </a:xfrm>
          <a:prstGeom prst="rect">
            <a:avLst/>
          </a:prstGeom>
          <a:noFill/>
          <a:ln>
            <a:noFill/>
          </a:ln>
        </p:spPr>
      </p:pic>
      <p:pic>
        <p:nvPicPr>
          <p:cNvPr id="167" name="Google Shape;167;p27"/>
          <p:cNvPicPr preferRelativeResize="0"/>
          <p:nvPr/>
        </p:nvPicPr>
        <p:blipFill>
          <a:blip r:embed="rId4">
            <a:alphaModFix/>
          </a:blip>
          <a:stretch>
            <a:fillRect/>
          </a:stretch>
        </p:blipFill>
        <p:spPr>
          <a:xfrm>
            <a:off x="5436900" y="2887014"/>
            <a:ext cx="962251" cy="1089349"/>
          </a:xfrm>
          <a:prstGeom prst="rect">
            <a:avLst/>
          </a:prstGeom>
          <a:noFill/>
          <a:ln>
            <a:noFill/>
          </a:ln>
        </p:spPr>
      </p:pic>
      <p:pic>
        <p:nvPicPr>
          <p:cNvPr id="168" name="Google Shape;168;p27"/>
          <p:cNvPicPr preferRelativeResize="0"/>
          <p:nvPr/>
        </p:nvPicPr>
        <p:blipFill>
          <a:blip r:embed="rId5">
            <a:alphaModFix/>
          </a:blip>
          <a:stretch>
            <a:fillRect/>
          </a:stretch>
        </p:blipFill>
        <p:spPr>
          <a:xfrm>
            <a:off x="3676919" y="3803914"/>
            <a:ext cx="1089349" cy="1089349"/>
          </a:xfrm>
          <a:prstGeom prst="rect">
            <a:avLst/>
          </a:prstGeom>
          <a:noFill/>
          <a:ln>
            <a:noFill/>
          </a:ln>
        </p:spPr>
      </p:pic>
      <p:pic>
        <p:nvPicPr>
          <p:cNvPr id="169" name="Google Shape;169;p27"/>
          <p:cNvPicPr preferRelativeResize="0"/>
          <p:nvPr/>
        </p:nvPicPr>
        <p:blipFill>
          <a:blip r:embed="rId6">
            <a:alphaModFix/>
          </a:blip>
          <a:stretch>
            <a:fillRect/>
          </a:stretch>
        </p:blipFill>
        <p:spPr>
          <a:xfrm>
            <a:off x="1610175" y="2887014"/>
            <a:ext cx="1531150" cy="1089351"/>
          </a:xfrm>
          <a:prstGeom prst="rect">
            <a:avLst/>
          </a:prstGeom>
          <a:noFill/>
          <a:ln>
            <a:noFill/>
          </a:ln>
        </p:spPr>
      </p:pic>
      <p:pic>
        <p:nvPicPr>
          <p:cNvPr id="170" name="Google Shape;170;p27"/>
          <p:cNvPicPr preferRelativeResize="0"/>
          <p:nvPr/>
        </p:nvPicPr>
        <p:blipFill>
          <a:blip r:embed="rId7">
            <a:alphaModFix/>
          </a:blip>
          <a:stretch>
            <a:fillRect/>
          </a:stretch>
        </p:blipFill>
        <p:spPr>
          <a:xfrm>
            <a:off x="4948686" y="2467814"/>
            <a:ext cx="467986" cy="494700"/>
          </a:xfrm>
          <a:prstGeom prst="rect">
            <a:avLst/>
          </a:prstGeom>
          <a:noFill/>
          <a:ln>
            <a:noFill/>
          </a:ln>
        </p:spPr>
      </p:pic>
      <p:pic>
        <p:nvPicPr>
          <p:cNvPr id="171" name="Google Shape;171;p27"/>
          <p:cNvPicPr preferRelativeResize="0"/>
          <p:nvPr/>
        </p:nvPicPr>
        <p:blipFill>
          <a:blip r:embed="rId7">
            <a:alphaModFix/>
          </a:blip>
          <a:stretch>
            <a:fillRect/>
          </a:stretch>
        </p:blipFill>
        <p:spPr>
          <a:xfrm flipH="1">
            <a:off x="2919286" y="2467814"/>
            <a:ext cx="467986" cy="494700"/>
          </a:xfrm>
          <a:prstGeom prst="rect">
            <a:avLst/>
          </a:prstGeom>
          <a:noFill/>
          <a:ln>
            <a:noFill/>
          </a:ln>
        </p:spPr>
      </p:pic>
      <p:pic>
        <p:nvPicPr>
          <p:cNvPr id="172" name="Google Shape;172;p27"/>
          <p:cNvPicPr preferRelativeResize="0"/>
          <p:nvPr/>
        </p:nvPicPr>
        <p:blipFill>
          <a:blip r:embed="rId8">
            <a:alphaModFix/>
          </a:blip>
          <a:stretch>
            <a:fillRect/>
          </a:stretch>
        </p:blipFill>
        <p:spPr>
          <a:xfrm rot="-2029475">
            <a:off x="3027550" y="2957476"/>
            <a:ext cx="468000" cy="324925"/>
          </a:xfrm>
          <a:prstGeom prst="rect">
            <a:avLst/>
          </a:prstGeom>
          <a:noFill/>
          <a:ln>
            <a:noFill/>
          </a:ln>
        </p:spPr>
      </p:pic>
      <p:pic>
        <p:nvPicPr>
          <p:cNvPr id="173" name="Google Shape;173;p27"/>
          <p:cNvPicPr preferRelativeResize="0"/>
          <p:nvPr/>
        </p:nvPicPr>
        <p:blipFill>
          <a:blip r:embed="rId8">
            <a:alphaModFix/>
          </a:blip>
          <a:stretch>
            <a:fillRect/>
          </a:stretch>
        </p:blipFill>
        <p:spPr>
          <a:xfrm rot="2029475" flipH="1">
            <a:off x="4792900" y="2957476"/>
            <a:ext cx="468000" cy="324925"/>
          </a:xfrm>
          <a:prstGeom prst="rect">
            <a:avLst/>
          </a:prstGeom>
          <a:noFill/>
          <a:ln>
            <a:noFill/>
          </a:ln>
        </p:spPr>
      </p:pic>
      <p:pic>
        <p:nvPicPr>
          <p:cNvPr id="174" name="Google Shape;174;p27"/>
          <p:cNvPicPr preferRelativeResize="0"/>
          <p:nvPr/>
        </p:nvPicPr>
        <p:blipFill>
          <a:blip r:embed="rId8">
            <a:alphaModFix/>
          </a:blip>
          <a:stretch>
            <a:fillRect/>
          </a:stretch>
        </p:blipFill>
        <p:spPr>
          <a:xfrm rot="5399995" flipH="1">
            <a:off x="3986425" y="3411726"/>
            <a:ext cx="468000" cy="324925"/>
          </a:xfrm>
          <a:prstGeom prst="rect">
            <a:avLst/>
          </a:prstGeom>
          <a:noFill/>
          <a:ln>
            <a:noFill/>
          </a:ln>
        </p:spPr>
      </p:pic>
      <p:pic>
        <p:nvPicPr>
          <p:cNvPr id="175" name="Google Shape;175;p27"/>
          <p:cNvPicPr preferRelativeResize="0"/>
          <p:nvPr/>
        </p:nvPicPr>
        <p:blipFill>
          <a:blip r:embed="rId7">
            <a:alphaModFix/>
          </a:blip>
          <a:stretch>
            <a:fillRect/>
          </a:stretch>
        </p:blipFill>
        <p:spPr>
          <a:xfrm rot="2013704">
            <a:off x="4338011" y="3283689"/>
            <a:ext cx="467986" cy="49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300"/>
                                        <p:tgtEl>
                                          <p:spTgt spid="1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500"/>
                                        <p:tgtEl>
                                          <p:spTgt spid="169"/>
                                        </p:tgtEl>
                                      </p:cBhvr>
                                    </p:animEffect>
                                  </p:childTnLst>
                                </p:cTn>
                              </p:par>
                              <p:par>
                                <p:cTn id="11" presetID="10"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par>
                                <p:cTn id="14" presetID="10" presetClass="entr" presetSubtype="0" fill="hold" nodeType="with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fade">
                                      <p:cBhvr>
                                        <p:cTn id="16" dur="500"/>
                                        <p:tgtEl>
                                          <p:spTgt spid="166"/>
                                        </p:tgtEl>
                                      </p:cBhvr>
                                    </p:animEffect>
                                  </p:childTnLst>
                                </p:cTn>
                              </p:par>
                              <p:par>
                                <p:cTn id="17" presetID="10" presetClass="entr" presetSubtype="0"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500"/>
                                        <p:tgtEl>
                                          <p:spTgt spid="174"/>
                                        </p:tgtEl>
                                      </p:cBhvr>
                                    </p:animEffect>
                                  </p:childTnLst>
                                </p:cTn>
                              </p:par>
                              <p:par>
                                <p:cTn id="20" presetID="10" presetClass="entr" presetSubtype="0" fill="hold" nodeType="with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500"/>
                                        <p:tgtEl>
                                          <p:spTgt spid="168"/>
                                        </p:tgtEl>
                                      </p:cBhvr>
                                    </p:animEffect>
                                  </p:childTnLst>
                                </p:cTn>
                              </p:par>
                              <p:par>
                                <p:cTn id="23" presetID="10" presetClass="entr" presetSubtype="0" fill="hold" nodeType="withEffect">
                                  <p:stCondLst>
                                    <p:cond delay="0"/>
                                  </p:stCondLst>
                                  <p:childTnLst>
                                    <p:set>
                                      <p:cBhvr>
                                        <p:cTn id="24" dur="1" fill="hold">
                                          <p:stCondLst>
                                            <p:cond delay="0"/>
                                          </p:stCondLst>
                                        </p:cTn>
                                        <p:tgtEl>
                                          <p:spTgt spid="173"/>
                                        </p:tgtEl>
                                        <p:attrNameLst>
                                          <p:attrName>style.visibility</p:attrName>
                                        </p:attrNameLst>
                                      </p:cBhvr>
                                      <p:to>
                                        <p:strVal val="visible"/>
                                      </p:to>
                                    </p:set>
                                    <p:animEffect transition="in" filter="fade">
                                      <p:cBhvr>
                                        <p:cTn id="25" dur="500"/>
                                        <p:tgtEl>
                                          <p:spTgt spid="173"/>
                                        </p:tgtEl>
                                      </p:cBhvr>
                                    </p:animEffect>
                                  </p:childTnLst>
                                </p:cTn>
                              </p:par>
                              <p:par>
                                <p:cTn id="26" presetID="10" presetClass="entr" presetSubtype="0" fill="hold"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5">
                                            <p:txEl>
                                              <p:pRg st="1" end="1"/>
                                            </p:txEl>
                                          </p:spTgt>
                                        </p:tgtEl>
                                        <p:attrNameLst>
                                          <p:attrName>style.visibility</p:attrName>
                                        </p:attrNameLst>
                                      </p:cBhvr>
                                      <p:to>
                                        <p:strVal val="visible"/>
                                      </p:to>
                                    </p:set>
                                    <p:animEffect transition="in" filter="fade">
                                      <p:cBhvr>
                                        <p:cTn id="33" dur="300"/>
                                        <p:tgtEl>
                                          <p:spTgt spid="16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fade">
                                      <p:cBhvr>
                                        <p:cTn id="36" dur="500"/>
                                        <p:tgtEl>
                                          <p:spTgt spid="171"/>
                                        </p:tgtEl>
                                      </p:cBhvr>
                                    </p:animEffect>
                                  </p:childTnLst>
                                </p:cTn>
                              </p:par>
                              <p:par>
                                <p:cTn id="37" presetID="10" presetClass="entr" presetSubtype="0" fill="hold" nodeType="with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fade">
                                      <p:cBhvr>
                                        <p:cTn id="39" dur="500"/>
                                        <p:tgtEl>
                                          <p:spTgt spid="175"/>
                                        </p:tgtEl>
                                      </p:cBhvr>
                                    </p:animEffect>
                                  </p:childTnLst>
                                </p:cTn>
                              </p:par>
                              <p:par>
                                <p:cTn id="40" presetID="10" presetClass="entr" presetSubtype="0" fill="hold" nodeType="with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fade">
                                      <p:cBhvr>
                                        <p:cTn id="4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Data Standard Integration</a:t>
            </a:r>
            <a:endParaRPr dirty="0"/>
          </a:p>
        </p:txBody>
      </p:sp>
      <p:sp>
        <p:nvSpPr>
          <p:cNvPr id="333" name="Google Shape;333;p48"/>
          <p:cNvSpPr txBox="1">
            <a:spLocks noGrp="1"/>
          </p:cNvSpPr>
          <p:nvPr>
            <p:ph type="body" idx="1"/>
          </p:nvPr>
        </p:nvSpPr>
        <p:spPr>
          <a:xfrm>
            <a:off x="311700" y="1153675"/>
            <a:ext cx="8520600" cy="1418100"/>
          </a:xfrm>
          <a:prstGeom prst="rect">
            <a:avLst/>
          </a:prstGeom>
        </p:spPr>
        <p:txBody>
          <a:bodyPr spcFirstLastPara="1" wrap="square" lIns="91425" tIns="91425" rIns="91425" bIns="91425" anchor="t" anchorCtr="0">
            <a:normAutofit fontScale="92500" lnSpcReduction="20000"/>
          </a:bodyPr>
          <a:lstStyle/>
          <a:p>
            <a:pPr marL="457200" lvl="0" indent="-381000" algn="l" rtl="0">
              <a:lnSpc>
                <a:spcPct val="115000"/>
              </a:lnSpc>
              <a:spcBef>
                <a:spcPts val="1000"/>
              </a:spcBef>
              <a:spcAft>
                <a:spcPts val="0"/>
              </a:spcAft>
              <a:buSzPts val="2400"/>
              <a:buChar char="➢"/>
            </a:pPr>
            <a:r>
              <a:rPr lang="en" b="1">
                <a:solidFill>
                  <a:srgbClr val="38761D"/>
                </a:solidFill>
              </a:rPr>
              <a:t>Integrate </a:t>
            </a:r>
            <a:r>
              <a:rPr lang="en"/>
              <a:t>both BIM and GIS data into a </a:t>
            </a:r>
            <a:r>
              <a:rPr lang="en" b="1">
                <a:solidFill>
                  <a:srgbClr val="38761D"/>
                </a:solidFill>
              </a:rPr>
              <a:t>single </a:t>
            </a:r>
            <a:r>
              <a:rPr lang="en"/>
              <a:t>unified model or database. </a:t>
            </a:r>
            <a:endParaRPr dirty="0"/>
          </a:p>
          <a:p>
            <a:pPr marL="914400" lvl="1" indent="-355600" algn="l" rtl="0">
              <a:lnSpc>
                <a:spcPct val="115000"/>
              </a:lnSpc>
              <a:spcBef>
                <a:spcPts val="1000"/>
              </a:spcBef>
              <a:spcAft>
                <a:spcPts val="0"/>
              </a:spcAft>
              <a:buSzPts val="2000"/>
              <a:buChar char="○"/>
            </a:pPr>
            <a:r>
              <a:rPr lang="en" b="1">
                <a:solidFill>
                  <a:schemeClr val="accent3"/>
                </a:solidFill>
              </a:rPr>
              <a:t>IFC</a:t>
            </a:r>
            <a:r>
              <a:rPr lang="en">
                <a:solidFill>
                  <a:schemeClr val="accent3"/>
                </a:solidFill>
              </a:rPr>
              <a:t> </a:t>
            </a:r>
            <a:r>
              <a:rPr lang="en"/>
              <a:t>&amp; </a:t>
            </a:r>
            <a:r>
              <a:rPr lang="en" b="1">
                <a:solidFill>
                  <a:schemeClr val="accent3"/>
                </a:solidFill>
              </a:rPr>
              <a:t>CityGML</a:t>
            </a:r>
            <a:endParaRPr dirty="0"/>
          </a:p>
        </p:txBody>
      </p:sp>
      <p:sp>
        <p:nvSpPr>
          <p:cNvPr id="334" name="Google Shape;334;p48"/>
          <p:cNvSpPr/>
          <p:nvPr/>
        </p:nvSpPr>
        <p:spPr>
          <a:xfrm>
            <a:off x="2113146" y="2497375"/>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IFC</a:t>
            </a:r>
            <a:endParaRPr sz="2400" dirty="0">
              <a:solidFill>
                <a:schemeClr val="lt1"/>
              </a:solidFill>
              <a:latin typeface="Open Sans"/>
              <a:ea typeface="Open Sans"/>
              <a:cs typeface="Open Sans"/>
              <a:sym typeface="Open Sans"/>
            </a:endParaRPr>
          </a:p>
        </p:txBody>
      </p:sp>
      <p:sp>
        <p:nvSpPr>
          <p:cNvPr id="335" name="Google Shape;335;p48"/>
          <p:cNvSpPr/>
          <p:nvPr/>
        </p:nvSpPr>
        <p:spPr>
          <a:xfrm>
            <a:off x="5437854" y="2497375"/>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CityGML</a:t>
            </a:r>
            <a:endParaRPr sz="2400" dirty="0">
              <a:solidFill>
                <a:schemeClr val="lt1"/>
              </a:solidFill>
            </a:endParaRPr>
          </a:p>
        </p:txBody>
      </p:sp>
      <p:cxnSp>
        <p:nvCxnSpPr>
          <p:cNvPr id="336" name="Google Shape;336;p48"/>
          <p:cNvCxnSpPr>
            <a:stCxn id="334" idx="3"/>
            <a:endCxn id="337" idx="0"/>
          </p:cNvCxnSpPr>
          <p:nvPr/>
        </p:nvCxnSpPr>
        <p:spPr>
          <a:xfrm>
            <a:off x="3706146" y="2952475"/>
            <a:ext cx="865800" cy="849300"/>
          </a:xfrm>
          <a:prstGeom prst="straightConnector1">
            <a:avLst/>
          </a:prstGeom>
          <a:noFill/>
          <a:ln w="28575" cap="flat" cmpd="sng">
            <a:solidFill>
              <a:schemeClr val="dk2"/>
            </a:solidFill>
            <a:prstDash val="solid"/>
            <a:round/>
            <a:headEnd type="triangle" w="med" len="med"/>
            <a:tailEnd type="triangle" w="med" len="med"/>
          </a:ln>
        </p:spPr>
      </p:cxnSp>
      <p:sp>
        <p:nvSpPr>
          <p:cNvPr id="337" name="Google Shape;337;p48"/>
          <p:cNvSpPr/>
          <p:nvPr/>
        </p:nvSpPr>
        <p:spPr>
          <a:xfrm>
            <a:off x="3306150" y="3801725"/>
            <a:ext cx="2531700" cy="910200"/>
          </a:xfrm>
          <a:prstGeom prst="flowChartAlternateProcess">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IFC + CityGML</a:t>
            </a:r>
            <a:endParaRPr sz="2400" dirty="0">
              <a:solidFill>
                <a:schemeClr val="lt1"/>
              </a:solidFill>
              <a:latin typeface="Open Sans"/>
              <a:ea typeface="Open Sans"/>
              <a:cs typeface="Open Sans"/>
              <a:sym typeface="Open Sans"/>
            </a:endParaRPr>
          </a:p>
        </p:txBody>
      </p:sp>
      <p:cxnSp>
        <p:nvCxnSpPr>
          <p:cNvPr id="338" name="Google Shape;338;p48"/>
          <p:cNvCxnSpPr>
            <a:stCxn id="335" idx="1"/>
            <a:endCxn id="337" idx="0"/>
          </p:cNvCxnSpPr>
          <p:nvPr/>
        </p:nvCxnSpPr>
        <p:spPr>
          <a:xfrm flipH="1">
            <a:off x="4572054" y="2952475"/>
            <a:ext cx="865800" cy="84930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Data Standard Integration</a:t>
            </a:r>
            <a:endParaRPr dirty="0"/>
          </a:p>
        </p:txBody>
      </p:sp>
      <p:sp>
        <p:nvSpPr>
          <p:cNvPr id="344" name="Google Shape;344;p49"/>
          <p:cNvSpPr txBox="1">
            <a:spLocks noGrp="1"/>
          </p:cNvSpPr>
          <p:nvPr>
            <p:ph type="body" idx="1"/>
          </p:nvPr>
        </p:nvSpPr>
        <p:spPr>
          <a:xfrm>
            <a:off x="311700" y="1153675"/>
            <a:ext cx="8520600" cy="34197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b="1" dirty="0">
                <a:solidFill>
                  <a:srgbClr val="38761D"/>
                </a:solidFill>
              </a:rPr>
              <a:t>El-Mekawy et al. (2012)</a:t>
            </a:r>
            <a:endParaRPr b="1" dirty="0">
              <a:solidFill>
                <a:srgbClr val="38761D"/>
              </a:solidFill>
            </a:endParaRPr>
          </a:p>
          <a:p>
            <a:pPr marL="914400" marR="0" lvl="1" indent="-355600" algn="l" rtl="0">
              <a:lnSpc>
                <a:spcPct val="115000"/>
              </a:lnSpc>
              <a:spcBef>
                <a:spcPts val="1000"/>
              </a:spcBef>
              <a:spcAft>
                <a:spcPts val="0"/>
              </a:spcAft>
              <a:buSzPts val="2000"/>
              <a:buChar char="○"/>
            </a:pPr>
            <a:r>
              <a:rPr lang="en" dirty="0">
                <a:solidFill>
                  <a:srgbClr val="363545"/>
                </a:solidFill>
              </a:rPr>
              <a:t>Unified building model (</a:t>
            </a:r>
            <a:r>
              <a:rPr lang="en" b="1" dirty="0">
                <a:solidFill>
                  <a:srgbClr val="38761D"/>
                </a:solidFill>
              </a:rPr>
              <a:t>UBM</a:t>
            </a:r>
            <a:r>
              <a:rPr lang="en" dirty="0">
                <a:solidFill>
                  <a:srgbClr val="363545"/>
                </a:solidFill>
              </a:rPr>
              <a:t>) where all classes and concepts from </a:t>
            </a:r>
            <a:r>
              <a:rPr lang="en" b="1" dirty="0">
                <a:solidFill>
                  <a:schemeClr val="accent3"/>
                </a:solidFill>
              </a:rPr>
              <a:t>IFC</a:t>
            </a:r>
            <a:r>
              <a:rPr lang="en" dirty="0">
                <a:solidFill>
                  <a:srgbClr val="363545"/>
                </a:solidFill>
              </a:rPr>
              <a:t> and </a:t>
            </a:r>
            <a:r>
              <a:rPr lang="en" b="1" dirty="0">
                <a:solidFill>
                  <a:schemeClr val="accent3"/>
                </a:solidFill>
              </a:rPr>
              <a:t>CityGML</a:t>
            </a:r>
            <a:r>
              <a:rPr lang="en" dirty="0">
                <a:solidFill>
                  <a:srgbClr val="363545"/>
                </a:solidFill>
              </a:rPr>
              <a:t> would be aggregated.</a:t>
            </a:r>
            <a:endParaRPr dirty="0">
              <a:solidFill>
                <a:srgbClr val="363545"/>
              </a:solidFill>
            </a:endParaRPr>
          </a:p>
          <a:p>
            <a:pPr marL="914400" marR="0" lvl="1" indent="-355600" algn="l" rtl="0">
              <a:lnSpc>
                <a:spcPct val="115000"/>
              </a:lnSpc>
              <a:spcBef>
                <a:spcPts val="1000"/>
              </a:spcBef>
              <a:spcAft>
                <a:spcPts val="0"/>
              </a:spcAft>
              <a:buSzPts val="2000"/>
              <a:buChar char="○"/>
            </a:pPr>
            <a:r>
              <a:rPr lang="en" dirty="0">
                <a:solidFill>
                  <a:srgbClr val="363545"/>
                </a:solidFill>
              </a:rPr>
              <a:t>Implement using ArcGIS</a:t>
            </a:r>
            <a:endParaRPr dirty="0">
              <a:solidFill>
                <a:srgbClr val="363545"/>
              </a:solidFill>
            </a:endParaRPr>
          </a:p>
          <a:p>
            <a:pPr marL="457200" lvl="0" indent="-381000" algn="l" rtl="0">
              <a:spcBef>
                <a:spcPts val="1000"/>
              </a:spcBef>
              <a:spcAft>
                <a:spcPts val="0"/>
              </a:spcAft>
              <a:buSzPts val="2400"/>
              <a:buChar char="➢"/>
            </a:pPr>
            <a:r>
              <a:rPr lang="en" b="1" dirty="0">
                <a:solidFill>
                  <a:srgbClr val="38761D"/>
                </a:solidFill>
              </a:rPr>
              <a:t>Wyszomirski &amp; Gotlib (2020)</a:t>
            </a:r>
            <a:endParaRPr b="1" dirty="0">
              <a:solidFill>
                <a:srgbClr val="38761D"/>
              </a:solidFill>
            </a:endParaRPr>
          </a:p>
          <a:p>
            <a:pPr marL="914400" marR="0" lvl="1" indent="-355600" algn="l" rtl="0">
              <a:lnSpc>
                <a:spcPct val="115000"/>
              </a:lnSpc>
              <a:spcBef>
                <a:spcPts val="1000"/>
              </a:spcBef>
              <a:spcAft>
                <a:spcPts val="0"/>
              </a:spcAft>
              <a:buSzPts val="2000"/>
              <a:buChar char="○"/>
            </a:pPr>
            <a:r>
              <a:rPr lang="en" dirty="0"/>
              <a:t>Combine data from </a:t>
            </a:r>
            <a:r>
              <a:rPr lang="en" b="1" dirty="0">
                <a:solidFill>
                  <a:schemeClr val="accent3"/>
                </a:solidFill>
              </a:rPr>
              <a:t>IFC</a:t>
            </a:r>
            <a:r>
              <a:rPr lang="en" dirty="0"/>
              <a:t> and </a:t>
            </a:r>
            <a:r>
              <a:rPr lang="en" b="1" dirty="0">
                <a:solidFill>
                  <a:schemeClr val="accent3"/>
                </a:solidFill>
              </a:rPr>
              <a:t>CityGML</a:t>
            </a:r>
            <a:r>
              <a:rPr lang="en" dirty="0"/>
              <a:t> models and store it in a single </a:t>
            </a:r>
            <a:r>
              <a:rPr lang="en" b="1" dirty="0">
                <a:solidFill>
                  <a:srgbClr val="38761D"/>
                </a:solidFill>
              </a:rPr>
              <a:t>database</a:t>
            </a:r>
            <a:r>
              <a:rPr lang="en"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3" end="3"/>
                                            </p:txEl>
                                          </p:spTgt>
                                        </p:tgtEl>
                                        <p:attrNameLst>
                                          <p:attrName>style.visibility</p:attrName>
                                        </p:attrNameLst>
                                      </p:cBhvr>
                                      <p:to>
                                        <p:strVal val="visible"/>
                                      </p:to>
                                    </p:set>
                                    <p:animEffect transition="in" filter="fade">
                                      <p:cBhvr>
                                        <p:cTn id="7" dur="500"/>
                                        <p:tgtEl>
                                          <p:spTgt spid="34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4">
                                            <p:txEl>
                                              <p:pRg st="4" end="4"/>
                                            </p:txEl>
                                          </p:spTgt>
                                        </p:tgtEl>
                                        <p:attrNameLst>
                                          <p:attrName>style.visibility</p:attrName>
                                        </p:attrNameLst>
                                      </p:cBhvr>
                                      <p:to>
                                        <p:strVal val="visible"/>
                                      </p:to>
                                    </p:set>
                                    <p:animEffect transition="in" filter="fade">
                                      <p:cBhvr>
                                        <p:cTn id="10" dur="500"/>
                                        <p:tgtEl>
                                          <p:spTgt spid="3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Data Standard Integration</a:t>
            </a:r>
            <a:endParaRPr dirty="0"/>
          </a:p>
        </p:txBody>
      </p:sp>
      <p:sp>
        <p:nvSpPr>
          <p:cNvPr id="350" name="Google Shape;350;p50"/>
          <p:cNvSpPr txBox="1">
            <a:spLocks noGrp="1"/>
          </p:cNvSpPr>
          <p:nvPr>
            <p:ph type="body" idx="1"/>
          </p:nvPr>
        </p:nvSpPr>
        <p:spPr>
          <a:xfrm>
            <a:off x="311700" y="1153675"/>
            <a:ext cx="8520600" cy="3419700"/>
          </a:xfrm>
          <a:prstGeom prst="rect">
            <a:avLst/>
          </a:prstGeom>
        </p:spPr>
        <p:txBody>
          <a:bodyPr spcFirstLastPara="1" wrap="square" lIns="91425" tIns="91425" rIns="91425" bIns="91425" anchor="t" anchorCtr="0">
            <a:normAutofit lnSpcReduction="10000"/>
          </a:bodyPr>
          <a:lstStyle/>
          <a:p>
            <a:pPr marL="457200" lvl="0" indent="-381000" algn="l" rtl="0">
              <a:spcBef>
                <a:spcPts val="1000"/>
              </a:spcBef>
              <a:spcAft>
                <a:spcPts val="0"/>
              </a:spcAft>
              <a:buSzPts val="2400"/>
              <a:buChar char="➢"/>
            </a:pPr>
            <a:r>
              <a:rPr lang="en" b="1" dirty="0">
                <a:solidFill>
                  <a:srgbClr val="38761D"/>
                </a:solidFill>
              </a:rPr>
              <a:t>Reduce </a:t>
            </a:r>
            <a:r>
              <a:rPr lang="en" dirty="0"/>
              <a:t>data loss by integrating </a:t>
            </a:r>
            <a:r>
              <a:rPr lang="en" b="1" dirty="0">
                <a:solidFill>
                  <a:schemeClr val="accent3"/>
                </a:solidFill>
              </a:rPr>
              <a:t>IFC </a:t>
            </a:r>
            <a:r>
              <a:rPr lang="en" dirty="0"/>
              <a:t>and </a:t>
            </a:r>
            <a:r>
              <a:rPr lang="en" b="1" dirty="0">
                <a:solidFill>
                  <a:schemeClr val="accent3"/>
                </a:solidFill>
              </a:rPr>
              <a:t>CityGML</a:t>
            </a:r>
            <a:r>
              <a:rPr lang="en" dirty="0"/>
              <a:t> data standards together instead of converting.</a:t>
            </a:r>
            <a:endParaRPr dirty="0"/>
          </a:p>
          <a:p>
            <a:pPr marL="457200" marR="0" lvl="0" indent="-381000" algn="l" rtl="0">
              <a:lnSpc>
                <a:spcPct val="115000"/>
              </a:lnSpc>
              <a:spcBef>
                <a:spcPts val="1000"/>
              </a:spcBef>
              <a:spcAft>
                <a:spcPts val="0"/>
              </a:spcAft>
              <a:buSzPts val="2400"/>
              <a:buChar char="➢"/>
            </a:pPr>
            <a:r>
              <a:rPr lang="en" b="1" dirty="0">
                <a:solidFill>
                  <a:srgbClr val="38761D"/>
                </a:solidFill>
              </a:rPr>
              <a:t>Data</a:t>
            </a:r>
            <a:r>
              <a:rPr lang="en" dirty="0"/>
              <a:t> </a:t>
            </a:r>
            <a:r>
              <a:rPr lang="en" b="1" dirty="0">
                <a:solidFill>
                  <a:srgbClr val="38761D"/>
                </a:solidFill>
              </a:rPr>
              <a:t>ownership</a:t>
            </a:r>
            <a:r>
              <a:rPr lang="en" dirty="0"/>
              <a:t> and </a:t>
            </a:r>
            <a:r>
              <a:rPr lang="en" b="1" dirty="0">
                <a:solidFill>
                  <a:srgbClr val="38761D"/>
                </a:solidFill>
              </a:rPr>
              <a:t>intellectual property</a:t>
            </a:r>
            <a:r>
              <a:rPr lang="en" dirty="0"/>
              <a:t> rights issues.</a:t>
            </a:r>
            <a:endParaRPr dirty="0"/>
          </a:p>
          <a:p>
            <a:pPr marL="457200" marR="0" lvl="0" indent="-381000" algn="l" rtl="0">
              <a:lnSpc>
                <a:spcPct val="115000"/>
              </a:lnSpc>
              <a:spcBef>
                <a:spcPts val="1000"/>
              </a:spcBef>
              <a:spcAft>
                <a:spcPts val="0"/>
              </a:spcAft>
              <a:buSzPts val="2400"/>
              <a:buChar char="➢"/>
            </a:pPr>
            <a:r>
              <a:rPr lang="en" dirty="0"/>
              <a:t>The proposed methods </a:t>
            </a:r>
            <a:r>
              <a:rPr lang="en" b="1" dirty="0">
                <a:solidFill>
                  <a:srgbClr val="38761D"/>
                </a:solidFill>
              </a:rPr>
              <a:t>favor</a:t>
            </a:r>
            <a:r>
              <a:rPr lang="en" dirty="0"/>
              <a:t> GIS tools.</a:t>
            </a:r>
            <a:endParaRPr dirty="0"/>
          </a:p>
          <a:p>
            <a:pPr marL="457200" marR="0" lvl="0" indent="-381000" algn="l" rtl="0">
              <a:lnSpc>
                <a:spcPct val="115000"/>
              </a:lnSpc>
              <a:spcBef>
                <a:spcPts val="1000"/>
              </a:spcBef>
              <a:spcAft>
                <a:spcPts val="0"/>
              </a:spcAft>
              <a:buSzPts val="2400"/>
              <a:buChar char="➢"/>
            </a:pPr>
            <a:r>
              <a:rPr lang="en" dirty="0"/>
              <a:t>Therefore, do not sufficiently satisfy the requirements of interoperability.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1" end="1"/>
                                            </p:txEl>
                                          </p:spTgt>
                                        </p:tgtEl>
                                        <p:attrNameLst>
                                          <p:attrName>style.visibility</p:attrName>
                                        </p:attrNameLst>
                                      </p:cBhvr>
                                      <p:to>
                                        <p:strVal val="visible"/>
                                      </p:to>
                                    </p:set>
                                    <p:animEffect transition="in" filter="fade">
                                      <p:cBhvr>
                                        <p:cTn id="7" dur="500"/>
                                        <p:tgtEl>
                                          <p:spTgt spid="3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2" end="2"/>
                                            </p:txEl>
                                          </p:spTgt>
                                        </p:tgtEl>
                                        <p:attrNameLst>
                                          <p:attrName>style.visibility</p:attrName>
                                        </p:attrNameLst>
                                      </p:cBhvr>
                                      <p:to>
                                        <p:strVal val="visible"/>
                                      </p:to>
                                    </p:set>
                                    <p:animEffect transition="in" filter="fade">
                                      <p:cBhvr>
                                        <p:cTn id="12" dur="500"/>
                                        <p:tgtEl>
                                          <p:spTgt spid="3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3" end="3"/>
                                            </p:txEl>
                                          </p:spTgt>
                                        </p:tgtEl>
                                        <p:attrNameLst>
                                          <p:attrName>style.visibility</p:attrName>
                                        </p:attrNameLst>
                                      </p:cBhvr>
                                      <p:to>
                                        <p:strVal val="visible"/>
                                      </p:to>
                                    </p:set>
                                    <p:animEffect transition="in" filter="fade">
                                      <p:cBhvr>
                                        <p:cTn id="17" dur="500"/>
                                        <p:tgtEl>
                                          <p:spTgt spid="3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56" name="Google Shape;356;p51"/>
          <p:cNvSpPr txBox="1">
            <a:spLocks noGrp="1"/>
          </p:cNvSpPr>
          <p:nvPr>
            <p:ph type="body" idx="1"/>
          </p:nvPr>
        </p:nvSpPr>
        <p:spPr>
          <a:xfrm>
            <a:off x="311700" y="1153675"/>
            <a:ext cx="8520600" cy="1570800"/>
          </a:xfrm>
          <a:prstGeom prst="rect">
            <a:avLst/>
          </a:prstGeom>
        </p:spPr>
        <p:txBody>
          <a:bodyPr spcFirstLastPara="1" wrap="square" lIns="91425" tIns="91425" rIns="91425" bIns="91425" anchor="t" anchorCtr="0">
            <a:normAutofit lnSpcReduction="10000"/>
          </a:bodyPr>
          <a:lstStyle/>
          <a:p>
            <a:pPr marL="457200" marR="0" lvl="0" indent="-381000" algn="l" rtl="0">
              <a:lnSpc>
                <a:spcPct val="115000"/>
              </a:lnSpc>
              <a:spcBef>
                <a:spcPts val="1000"/>
              </a:spcBef>
              <a:spcAft>
                <a:spcPts val="0"/>
              </a:spcAft>
              <a:buSzPts val="2400"/>
              <a:buChar char="➢"/>
            </a:pPr>
            <a:r>
              <a:rPr lang="en" b="1">
                <a:solidFill>
                  <a:srgbClr val="38761D"/>
                </a:solidFill>
              </a:rPr>
              <a:t>Linked data </a:t>
            </a:r>
            <a:r>
              <a:rPr lang="en"/>
              <a:t>approaches to link BIM and GIS data standards.</a:t>
            </a:r>
            <a:endParaRPr dirty="0"/>
          </a:p>
          <a:p>
            <a:pPr marL="914400" lvl="1" indent="-355600" algn="l" rtl="0">
              <a:spcBef>
                <a:spcPts val="1000"/>
              </a:spcBef>
              <a:spcAft>
                <a:spcPts val="0"/>
              </a:spcAft>
              <a:buSzPts val="2000"/>
              <a:buChar char="○"/>
            </a:pPr>
            <a:r>
              <a:rPr lang="en" b="1">
                <a:solidFill>
                  <a:schemeClr val="accent3"/>
                </a:solidFill>
              </a:rPr>
              <a:t>IFC</a:t>
            </a:r>
            <a:r>
              <a:rPr lang="en">
                <a:solidFill>
                  <a:schemeClr val="accent3"/>
                </a:solidFill>
              </a:rPr>
              <a:t> </a:t>
            </a:r>
            <a:r>
              <a:rPr lang="en"/>
              <a:t>&amp; </a:t>
            </a:r>
            <a:r>
              <a:rPr lang="en" b="1">
                <a:solidFill>
                  <a:schemeClr val="accent3"/>
                </a:solidFill>
              </a:rPr>
              <a:t>CityGML</a:t>
            </a:r>
            <a:endParaRPr dirty="0"/>
          </a:p>
        </p:txBody>
      </p:sp>
      <p:sp>
        <p:nvSpPr>
          <p:cNvPr id="357" name="Google Shape;357;p51"/>
          <p:cNvSpPr/>
          <p:nvPr/>
        </p:nvSpPr>
        <p:spPr>
          <a:xfrm>
            <a:off x="2115896" y="3208950"/>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IFC</a:t>
            </a:r>
            <a:endParaRPr sz="2400" dirty="0">
              <a:solidFill>
                <a:schemeClr val="lt1"/>
              </a:solidFill>
              <a:latin typeface="Open Sans"/>
              <a:ea typeface="Open Sans"/>
              <a:cs typeface="Open Sans"/>
              <a:sym typeface="Open Sans"/>
            </a:endParaRPr>
          </a:p>
        </p:txBody>
      </p:sp>
      <p:sp>
        <p:nvSpPr>
          <p:cNvPr id="358" name="Google Shape;358;p51"/>
          <p:cNvSpPr/>
          <p:nvPr/>
        </p:nvSpPr>
        <p:spPr>
          <a:xfrm>
            <a:off x="5435104" y="3208950"/>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CityGML</a:t>
            </a:r>
            <a:endParaRPr sz="2400" dirty="0">
              <a:solidFill>
                <a:schemeClr val="lt1"/>
              </a:solidFill>
            </a:endParaRPr>
          </a:p>
        </p:txBody>
      </p:sp>
      <p:cxnSp>
        <p:nvCxnSpPr>
          <p:cNvPr id="359" name="Google Shape;359;p51"/>
          <p:cNvCxnSpPr>
            <a:stCxn id="357" idx="3"/>
            <a:endCxn id="358" idx="1"/>
          </p:cNvCxnSpPr>
          <p:nvPr/>
        </p:nvCxnSpPr>
        <p:spPr>
          <a:xfrm>
            <a:off x="3708896" y="3664050"/>
            <a:ext cx="1726200" cy="0"/>
          </a:xfrm>
          <a:prstGeom prst="straightConnector1">
            <a:avLst/>
          </a:prstGeom>
          <a:noFill/>
          <a:ln w="9525" cap="flat" cmpd="sng">
            <a:solidFill>
              <a:schemeClr val="dk2"/>
            </a:solidFill>
            <a:prstDash val="dash"/>
            <a:round/>
            <a:headEnd type="diamond" w="med" len="med"/>
            <a:tailEnd type="diamond"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65" name="Google Shape;365;p52"/>
          <p:cNvSpPr txBox="1">
            <a:spLocks noGrp="1"/>
          </p:cNvSpPr>
          <p:nvPr>
            <p:ph type="body" idx="1"/>
          </p:nvPr>
        </p:nvSpPr>
        <p:spPr>
          <a:xfrm>
            <a:off x="311700" y="1153675"/>
            <a:ext cx="8520600" cy="2071200"/>
          </a:xfrm>
          <a:prstGeom prst="rect">
            <a:avLst/>
          </a:prstGeom>
        </p:spPr>
        <p:txBody>
          <a:bodyPr spcFirstLastPara="1" wrap="square" lIns="91425" tIns="91425" rIns="91425" bIns="91425" anchor="t" anchorCtr="0">
            <a:normAutofit lnSpcReduction="10000"/>
          </a:bodyPr>
          <a:lstStyle/>
          <a:p>
            <a:pPr marL="457200" marR="0" lvl="0" indent="-381000" algn="l" rtl="0">
              <a:lnSpc>
                <a:spcPct val="115000"/>
              </a:lnSpc>
              <a:spcBef>
                <a:spcPts val="1000"/>
              </a:spcBef>
              <a:spcAft>
                <a:spcPts val="0"/>
              </a:spcAft>
              <a:buSzPts val="2400"/>
              <a:buChar char="➢"/>
            </a:pPr>
            <a:r>
              <a:rPr lang="en" b="1">
                <a:solidFill>
                  <a:srgbClr val="38761D"/>
                </a:solidFill>
              </a:rPr>
              <a:t>Linked data </a:t>
            </a:r>
            <a:r>
              <a:rPr lang="en"/>
              <a:t>approaches to link BIM and GIS data standards.</a:t>
            </a:r>
            <a:endParaRPr dirty="0"/>
          </a:p>
          <a:p>
            <a:pPr marL="914400" lvl="1" indent="-355600" algn="l" rtl="0">
              <a:spcBef>
                <a:spcPts val="1000"/>
              </a:spcBef>
              <a:spcAft>
                <a:spcPts val="0"/>
              </a:spcAft>
              <a:buSzPts val="2000"/>
              <a:buChar char="○"/>
            </a:pPr>
            <a:r>
              <a:rPr lang="en" b="1">
                <a:solidFill>
                  <a:schemeClr val="accent3"/>
                </a:solidFill>
              </a:rPr>
              <a:t>IFC</a:t>
            </a:r>
            <a:r>
              <a:rPr lang="en">
                <a:solidFill>
                  <a:schemeClr val="accent3"/>
                </a:solidFill>
              </a:rPr>
              <a:t> </a:t>
            </a:r>
            <a:r>
              <a:rPr lang="en"/>
              <a:t>&amp; </a:t>
            </a:r>
            <a:r>
              <a:rPr lang="en" b="1">
                <a:solidFill>
                  <a:schemeClr val="accent3"/>
                </a:solidFill>
              </a:rPr>
              <a:t>CityGML</a:t>
            </a:r>
            <a:endParaRPr b="1" dirty="0">
              <a:solidFill>
                <a:schemeClr val="accent3"/>
              </a:solidFill>
            </a:endParaRPr>
          </a:p>
          <a:p>
            <a:pPr marL="457200" lvl="0" indent="-381000" algn="l" rtl="0">
              <a:spcBef>
                <a:spcPts val="1000"/>
              </a:spcBef>
              <a:spcAft>
                <a:spcPts val="0"/>
              </a:spcAft>
              <a:buClr>
                <a:srgbClr val="38761D"/>
              </a:buClr>
              <a:buSzPts val="2400"/>
              <a:buChar char="➢"/>
            </a:pPr>
            <a:r>
              <a:rPr lang="en" b="1">
                <a:solidFill>
                  <a:srgbClr val="38761D"/>
                </a:solidFill>
              </a:rPr>
              <a:t>Semantic web technologies</a:t>
            </a:r>
            <a:endParaRPr b="1" dirty="0">
              <a:solidFill>
                <a:srgbClr val="38761D"/>
              </a:solidFill>
            </a:endParaRPr>
          </a:p>
        </p:txBody>
      </p:sp>
      <p:sp>
        <p:nvSpPr>
          <p:cNvPr id="366" name="Google Shape;366;p52"/>
          <p:cNvSpPr/>
          <p:nvPr/>
        </p:nvSpPr>
        <p:spPr>
          <a:xfrm>
            <a:off x="311696" y="3589950"/>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IFC</a:t>
            </a:r>
            <a:endParaRPr sz="2400" dirty="0">
              <a:solidFill>
                <a:schemeClr val="lt1"/>
              </a:solidFill>
              <a:latin typeface="Open Sans"/>
              <a:ea typeface="Open Sans"/>
              <a:cs typeface="Open Sans"/>
              <a:sym typeface="Open Sans"/>
            </a:endParaRPr>
          </a:p>
        </p:txBody>
      </p:sp>
      <p:sp>
        <p:nvSpPr>
          <p:cNvPr id="367" name="Google Shape;367;p52"/>
          <p:cNvSpPr/>
          <p:nvPr/>
        </p:nvSpPr>
        <p:spPr>
          <a:xfrm>
            <a:off x="7419754" y="3589950"/>
            <a:ext cx="1593000" cy="9102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CityGML</a:t>
            </a:r>
            <a:endParaRPr sz="2400" dirty="0">
              <a:solidFill>
                <a:schemeClr val="lt1"/>
              </a:solidFill>
            </a:endParaRPr>
          </a:p>
        </p:txBody>
      </p:sp>
      <p:cxnSp>
        <p:nvCxnSpPr>
          <p:cNvPr id="368" name="Google Shape;368;p52"/>
          <p:cNvCxnSpPr>
            <a:stCxn id="366" idx="3"/>
            <a:endCxn id="369" idx="1"/>
          </p:cNvCxnSpPr>
          <p:nvPr/>
        </p:nvCxnSpPr>
        <p:spPr>
          <a:xfrm>
            <a:off x="1904696" y="4045050"/>
            <a:ext cx="474900" cy="0"/>
          </a:xfrm>
          <a:prstGeom prst="straightConnector1">
            <a:avLst/>
          </a:prstGeom>
          <a:noFill/>
          <a:ln w="28575" cap="flat" cmpd="sng">
            <a:solidFill>
              <a:schemeClr val="dk2"/>
            </a:solidFill>
            <a:prstDash val="solid"/>
            <a:round/>
            <a:headEnd type="none" w="med" len="med"/>
            <a:tailEnd type="triangle" w="med" len="med"/>
          </a:ln>
        </p:spPr>
      </p:cxnSp>
      <p:sp>
        <p:nvSpPr>
          <p:cNvPr id="369" name="Google Shape;369;p52"/>
          <p:cNvSpPr/>
          <p:nvPr/>
        </p:nvSpPr>
        <p:spPr>
          <a:xfrm>
            <a:off x="2379513" y="3589950"/>
            <a:ext cx="1591200" cy="910200"/>
          </a:xfrm>
          <a:prstGeom prst="flowChartAlternateProcess">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(OWL)</a:t>
            </a:r>
            <a:endParaRPr sz="2400" dirty="0">
              <a:solidFill>
                <a:schemeClr val="lt1"/>
              </a:solidFill>
              <a:latin typeface="Open Sans"/>
              <a:ea typeface="Open Sans"/>
              <a:cs typeface="Open Sans"/>
              <a:sym typeface="Open Sans"/>
            </a:endParaRPr>
          </a:p>
        </p:txBody>
      </p:sp>
      <p:cxnSp>
        <p:nvCxnSpPr>
          <p:cNvPr id="370" name="Google Shape;370;p52"/>
          <p:cNvCxnSpPr>
            <a:stCxn id="367" idx="1"/>
            <a:endCxn id="371" idx="3"/>
          </p:cNvCxnSpPr>
          <p:nvPr/>
        </p:nvCxnSpPr>
        <p:spPr>
          <a:xfrm rot="10800000">
            <a:off x="6944854" y="4045050"/>
            <a:ext cx="474900" cy="0"/>
          </a:xfrm>
          <a:prstGeom prst="straightConnector1">
            <a:avLst/>
          </a:prstGeom>
          <a:noFill/>
          <a:ln w="28575" cap="flat" cmpd="sng">
            <a:solidFill>
              <a:schemeClr val="dk2"/>
            </a:solidFill>
            <a:prstDash val="solid"/>
            <a:round/>
            <a:headEnd type="triangle" w="med" len="med"/>
            <a:tailEnd type="none" w="med" len="med"/>
          </a:ln>
        </p:spPr>
      </p:cxnSp>
      <p:sp>
        <p:nvSpPr>
          <p:cNvPr id="371" name="Google Shape;371;p52"/>
          <p:cNvSpPr/>
          <p:nvPr/>
        </p:nvSpPr>
        <p:spPr>
          <a:xfrm>
            <a:off x="5353725" y="3589950"/>
            <a:ext cx="1591200" cy="910200"/>
          </a:xfrm>
          <a:prstGeom prst="flowChartAlternateProcess">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Open Sans"/>
                <a:ea typeface="Open Sans"/>
                <a:cs typeface="Open Sans"/>
                <a:sym typeface="Open Sans"/>
              </a:rPr>
              <a:t>(OWL)</a:t>
            </a:r>
            <a:endParaRPr sz="2400" dirty="0">
              <a:solidFill>
                <a:schemeClr val="lt1"/>
              </a:solidFill>
              <a:latin typeface="Open Sans"/>
              <a:ea typeface="Open Sans"/>
              <a:cs typeface="Open Sans"/>
              <a:sym typeface="Open Sans"/>
            </a:endParaRPr>
          </a:p>
        </p:txBody>
      </p:sp>
      <p:cxnSp>
        <p:nvCxnSpPr>
          <p:cNvPr id="372" name="Google Shape;372;p52"/>
          <p:cNvCxnSpPr>
            <a:stCxn id="369" idx="3"/>
            <a:endCxn id="371" idx="1"/>
          </p:cNvCxnSpPr>
          <p:nvPr/>
        </p:nvCxnSpPr>
        <p:spPr>
          <a:xfrm>
            <a:off x="3970713" y="4045050"/>
            <a:ext cx="1383000" cy="0"/>
          </a:xfrm>
          <a:prstGeom prst="straightConnector1">
            <a:avLst/>
          </a:prstGeom>
          <a:noFill/>
          <a:ln w="9525" cap="flat" cmpd="sng">
            <a:solidFill>
              <a:schemeClr val="dk2"/>
            </a:solidFill>
            <a:prstDash val="dash"/>
            <a:round/>
            <a:headEnd type="diamond" w="med" len="med"/>
            <a:tailEnd type="diamond"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78" name="Google Shape;378;p53"/>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lnSpcReduction="10000"/>
          </a:bodyPr>
          <a:lstStyle/>
          <a:p>
            <a:pPr marL="457200" lvl="0" indent="-381000" algn="l" rtl="0">
              <a:spcBef>
                <a:spcPts val="1000"/>
              </a:spcBef>
              <a:spcAft>
                <a:spcPts val="0"/>
              </a:spcAft>
              <a:buSzPts val="2400"/>
              <a:buChar char="➢"/>
            </a:pPr>
            <a:r>
              <a:rPr lang="en" b="1" dirty="0">
                <a:solidFill>
                  <a:srgbClr val="38761D"/>
                </a:solidFill>
              </a:rPr>
              <a:t>Karan et al. (2016)</a:t>
            </a:r>
            <a:endParaRPr b="1" dirty="0">
              <a:solidFill>
                <a:srgbClr val="38761D"/>
              </a:solidFill>
            </a:endParaRPr>
          </a:p>
          <a:p>
            <a:pPr marL="914400" marR="0" lvl="1" indent="-355600" algn="l" rtl="0">
              <a:lnSpc>
                <a:spcPct val="115000"/>
              </a:lnSpc>
              <a:spcBef>
                <a:spcPts val="1000"/>
              </a:spcBef>
              <a:spcAft>
                <a:spcPts val="0"/>
              </a:spcAft>
              <a:buSzPts val="2000"/>
              <a:buChar char="○"/>
            </a:pPr>
            <a:r>
              <a:rPr lang="en" dirty="0"/>
              <a:t>Developed an ontological representation of </a:t>
            </a:r>
            <a:r>
              <a:rPr lang="en" b="1" dirty="0">
                <a:solidFill>
                  <a:schemeClr val="accent3"/>
                </a:solidFill>
              </a:rPr>
              <a:t>IFC </a:t>
            </a:r>
            <a:r>
              <a:rPr lang="en" dirty="0"/>
              <a:t>and linked that to selected existing</a:t>
            </a:r>
            <a:r>
              <a:rPr lang="en" b="1" dirty="0">
                <a:solidFill>
                  <a:schemeClr val="accent3"/>
                </a:solidFill>
              </a:rPr>
              <a:t> GIS</a:t>
            </a:r>
            <a:r>
              <a:rPr lang="en" dirty="0"/>
              <a:t> ontologies. </a:t>
            </a:r>
            <a:endParaRPr lang="en-US" dirty="0"/>
          </a:p>
          <a:p>
            <a:pPr marL="914400" lvl="1" indent="-355600" algn="l" rtl="0">
              <a:spcBef>
                <a:spcPts val="1000"/>
              </a:spcBef>
              <a:spcAft>
                <a:spcPts val="0"/>
              </a:spcAft>
              <a:buSzPts val="2000"/>
              <a:buChar char="○"/>
            </a:pPr>
            <a:r>
              <a:rPr lang="en-US" dirty="0"/>
              <a:t>Using SPARQL, information could be retrieved from the combined dataset. </a:t>
            </a:r>
          </a:p>
          <a:p>
            <a:pPr marL="1371600" lvl="2" indent="-349250" algn="l" rtl="0">
              <a:spcBef>
                <a:spcPts val="1000"/>
              </a:spcBef>
              <a:spcAft>
                <a:spcPts val="0"/>
              </a:spcAft>
              <a:buSzPts val="1900"/>
              <a:buChar char="■"/>
            </a:pPr>
            <a:r>
              <a:rPr lang="en" dirty="0"/>
              <a:t>ifcXML - BIM tools. </a:t>
            </a:r>
            <a:endParaRPr dirty="0"/>
          </a:p>
          <a:p>
            <a:pPr marL="1371600" lvl="2" indent="-349250" algn="l" rtl="0">
              <a:spcBef>
                <a:spcPts val="1000"/>
              </a:spcBef>
              <a:spcAft>
                <a:spcPts val="0"/>
              </a:spcAft>
              <a:buSzPts val="1900"/>
              <a:buChar char="■"/>
            </a:pPr>
            <a:r>
              <a:rPr lang="en" dirty="0"/>
              <a:t>CSV - GIS tools.</a:t>
            </a:r>
          </a:p>
          <a:p>
            <a:pPr lvl="1">
              <a:spcBef>
                <a:spcPts val="1000"/>
              </a:spcBef>
            </a:pPr>
            <a:r>
              <a:rPr lang="en-US" dirty="0"/>
              <a:t>Use case: monitoring construction supply chain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84" name="Google Shape;384;p54"/>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fontScale="92500" lnSpcReduction="20000"/>
          </a:bodyPr>
          <a:lstStyle/>
          <a:p>
            <a:pPr marL="457200" lvl="0" indent="-369570" algn="l" rtl="0">
              <a:spcBef>
                <a:spcPts val="1000"/>
              </a:spcBef>
              <a:spcAft>
                <a:spcPts val="0"/>
              </a:spcAft>
              <a:buSzPct val="100000"/>
              <a:buChar char="➢"/>
            </a:pPr>
            <a:r>
              <a:rPr lang="en" b="1" dirty="0">
                <a:solidFill>
                  <a:srgbClr val="38761D"/>
                </a:solidFill>
              </a:rPr>
              <a:t>Vilgertshofer et al. (2017) </a:t>
            </a:r>
            <a:endParaRPr b="1" dirty="0">
              <a:solidFill>
                <a:srgbClr val="38761D"/>
              </a:solidFill>
            </a:endParaRPr>
          </a:p>
          <a:p>
            <a:pPr marL="914400" lvl="1" indent="-346075" algn="l" rtl="0">
              <a:spcBef>
                <a:spcPts val="1000"/>
              </a:spcBef>
              <a:spcAft>
                <a:spcPts val="0"/>
              </a:spcAft>
              <a:buSzPct val="100000"/>
              <a:buChar char="○"/>
            </a:pPr>
            <a:r>
              <a:rPr lang="en" dirty="0"/>
              <a:t>Converting </a:t>
            </a:r>
            <a:r>
              <a:rPr lang="en" sz="1900" b="1" dirty="0">
                <a:solidFill>
                  <a:schemeClr val="accent3"/>
                </a:solidFill>
              </a:rPr>
              <a:t>IFC</a:t>
            </a:r>
            <a:r>
              <a:rPr lang="en" dirty="0"/>
              <a:t> and </a:t>
            </a:r>
            <a:r>
              <a:rPr lang="en" sz="1900" b="1" dirty="0">
                <a:solidFill>
                  <a:schemeClr val="accent3"/>
                </a:solidFill>
              </a:rPr>
              <a:t>CityGML</a:t>
            </a:r>
            <a:r>
              <a:rPr lang="en" dirty="0"/>
              <a:t> into web ontology language (OWL) </a:t>
            </a:r>
            <a:endParaRPr dirty="0"/>
          </a:p>
          <a:p>
            <a:pPr marL="914400" lvl="1" indent="-346075" algn="l" rtl="0">
              <a:spcBef>
                <a:spcPts val="1000"/>
              </a:spcBef>
              <a:spcAft>
                <a:spcPts val="0"/>
              </a:spcAft>
              <a:buSzPct val="100000"/>
              <a:buChar char="○"/>
            </a:pPr>
            <a:r>
              <a:rPr lang="en" dirty="0"/>
              <a:t>Establishing a link between them. </a:t>
            </a:r>
            <a:endParaRPr dirty="0"/>
          </a:p>
          <a:p>
            <a:pPr marL="914400" lvl="1" indent="-346075" algn="l" rtl="0">
              <a:spcBef>
                <a:spcPts val="1000"/>
              </a:spcBef>
              <a:spcAft>
                <a:spcPts val="0"/>
              </a:spcAft>
              <a:buSzPct val="100000"/>
              <a:buChar char="○"/>
            </a:pPr>
            <a:r>
              <a:rPr lang="en" dirty="0"/>
              <a:t>Used </a:t>
            </a:r>
            <a:r>
              <a:rPr lang="en" b="1" dirty="0">
                <a:solidFill>
                  <a:srgbClr val="38761D"/>
                </a:solidFill>
              </a:rPr>
              <a:t>SPARQL</a:t>
            </a:r>
            <a:r>
              <a:rPr lang="en" dirty="0"/>
              <a:t> to query data from </a:t>
            </a:r>
            <a:r>
              <a:rPr lang="en" sz="1900" b="1" dirty="0">
                <a:solidFill>
                  <a:schemeClr val="accent3"/>
                </a:solidFill>
              </a:rPr>
              <a:t>IFC</a:t>
            </a:r>
            <a:r>
              <a:rPr lang="en" dirty="0"/>
              <a:t> and </a:t>
            </a:r>
            <a:r>
              <a:rPr lang="en" sz="1900" b="1" dirty="0">
                <a:solidFill>
                  <a:schemeClr val="accent3"/>
                </a:solidFill>
              </a:rPr>
              <a:t>CityGML</a:t>
            </a:r>
            <a:r>
              <a:rPr lang="en" dirty="0"/>
              <a:t>.</a:t>
            </a:r>
            <a:endParaRPr dirty="0"/>
          </a:p>
          <a:p>
            <a:pPr marL="914400" lvl="1" indent="-346075" algn="l" rtl="0">
              <a:spcBef>
                <a:spcPts val="1000"/>
              </a:spcBef>
              <a:spcAft>
                <a:spcPts val="0"/>
              </a:spcAft>
              <a:buSzPct val="100000"/>
              <a:buChar char="○"/>
            </a:pPr>
            <a:r>
              <a:rPr lang="en" dirty="0"/>
              <a:t>Use case: Tunnel model</a:t>
            </a:r>
            <a:endParaRPr b="1" dirty="0">
              <a:solidFill>
                <a:srgbClr val="38761D"/>
              </a:solidFill>
            </a:endParaRPr>
          </a:p>
          <a:p>
            <a:pPr marL="457200" lvl="0" indent="-369570" algn="l" rtl="0">
              <a:spcBef>
                <a:spcPts val="1000"/>
              </a:spcBef>
              <a:spcAft>
                <a:spcPts val="0"/>
              </a:spcAft>
              <a:buSzPct val="100000"/>
              <a:buChar char="➢"/>
            </a:pPr>
            <a:r>
              <a:rPr lang="en" b="1" dirty="0">
                <a:solidFill>
                  <a:srgbClr val="38761D"/>
                </a:solidFill>
              </a:rPr>
              <a:t>Hor et al. (2018) </a:t>
            </a:r>
            <a:endParaRPr b="1" dirty="0">
              <a:solidFill>
                <a:srgbClr val="38761D"/>
              </a:solidFill>
            </a:endParaRPr>
          </a:p>
          <a:p>
            <a:pPr marL="914400" marR="0" lvl="1" indent="-346075" algn="l" rtl="0">
              <a:lnSpc>
                <a:spcPct val="115000"/>
              </a:lnSpc>
              <a:spcBef>
                <a:spcPts val="1000"/>
              </a:spcBef>
              <a:spcAft>
                <a:spcPts val="0"/>
              </a:spcAft>
              <a:buSzPct val="100000"/>
              <a:buChar char="○"/>
            </a:pPr>
            <a:r>
              <a:rPr lang="en" dirty="0"/>
              <a:t>Developed a semantic graph database framework using </a:t>
            </a:r>
            <a:r>
              <a:rPr lang="en" sz="1900" b="1" dirty="0">
                <a:solidFill>
                  <a:schemeClr val="accent3"/>
                </a:solidFill>
              </a:rPr>
              <a:t>IFC</a:t>
            </a:r>
            <a:r>
              <a:rPr lang="en" sz="1900" dirty="0"/>
              <a:t> </a:t>
            </a:r>
            <a:r>
              <a:rPr lang="en" dirty="0"/>
              <a:t>and </a:t>
            </a:r>
            <a:r>
              <a:rPr lang="en" sz="1900" b="1" dirty="0">
                <a:solidFill>
                  <a:schemeClr val="accent3"/>
                </a:solidFill>
              </a:rPr>
              <a:t>CityGML</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90" name="Google Shape;390;p55"/>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lnSpcReduction="10000"/>
          </a:bodyPr>
          <a:lstStyle/>
          <a:p>
            <a:pPr marL="457200" lvl="0" indent="-381000" algn="l" rtl="0">
              <a:spcBef>
                <a:spcPts val="1000"/>
              </a:spcBef>
              <a:spcAft>
                <a:spcPts val="0"/>
              </a:spcAft>
              <a:buSzPts val="2400"/>
              <a:buChar char="➢"/>
            </a:pPr>
            <a:r>
              <a:rPr lang="en"/>
              <a:t>Original data remained </a:t>
            </a:r>
            <a:r>
              <a:rPr lang="en" b="1">
                <a:solidFill>
                  <a:srgbClr val="38761D"/>
                </a:solidFill>
              </a:rPr>
              <a:t>unchanged</a:t>
            </a:r>
            <a:r>
              <a:rPr lang="en"/>
              <a:t>. </a:t>
            </a:r>
            <a:endParaRPr dirty="0"/>
          </a:p>
          <a:p>
            <a:pPr marL="457200" lvl="0" indent="-381000" algn="l" rtl="0">
              <a:spcBef>
                <a:spcPts val="1000"/>
              </a:spcBef>
              <a:spcAft>
                <a:spcPts val="0"/>
              </a:spcAft>
              <a:buSzPts val="2400"/>
              <a:buChar char="➢"/>
            </a:pPr>
            <a:r>
              <a:rPr lang="en"/>
              <a:t>Only </a:t>
            </a:r>
            <a:r>
              <a:rPr lang="en" b="1">
                <a:solidFill>
                  <a:srgbClr val="38761D"/>
                </a:solidFill>
              </a:rPr>
              <a:t>selected data</a:t>
            </a:r>
            <a:r>
              <a:rPr lang="en"/>
              <a:t> was transferred instead of all the data. </a:t>
            </a:r>
            <a:endParaRPr dirty="0"/>
          </a:p>
          <a:p>
            <a:pPr marL="457200" lvl="0" indent="-381000" algn="l" rtl="0">
              <a:spcBef>
                <a:spcPts val="1000"/>
              </a:spcBef>
              <a:spcAft>
                <a:spcPts val="0"/>
              </a:spcAft>
              <a:buSzPts val="2400"/>
              <a:buChar char="➢"/>
            </a:pPr>
            <a:r>
              <a:rPr lang="en" b="1">
                <a:solidFill>
                  <a:srgbClr val="38761D"/>
                </a:solidFill>
              </a:rPr>
              <a:t>Results</a:t>
            </a:r>
            <a:r>
              <a:rPr lang="en"/>
              <a:t> could be created in formats that can be used by both </a:t>
            </a:r>
            <a:r>
              <a:rPr lang="en" b="1">
                <a:solidFill>
                  <a:schemeClr val="accent3"/>
                </a:solidFill>
              </a:rPr>
              <a:t>BIM </a:t>
            </a:r>
            <a:r>
              <a:rPr lang="en"/>
              <a:t>and </a:t>
            </a:r>
            <a:r>
              <a:rPr lang="en" b="1">
                <a:solidFill>
                  <a:schemeClr val="accent3"/>
                </a:solidFill>
              </a:rPr>
              <a:t>GIS</a:t>
            </a:r>
            <a:r>
              <a:rPr lang="en"/>
              <a:t> tools.</a:t>
            </a:r>
            <a:endParaRPr dirty="0"/>
          </a:p>
          <a:p>
            <a:pPr marL="457200" lvl="0" indent="-381000" algn="l" rtl="0">
              <a:spcBef>
                <a:spcPts val="1000"/>
              </a:spcBef>
              <a:spcAft>
                <a:spcPts val="0"/>
              </a:spcAft>
              <a:buSzPts val="2400"/>
              <a:buChar char="➢"/>
            </a:pPr>
            <a:r>
              <a:rPr lang="en"/>
              <a:t>These characteristics make the linked data approaches exceedingly favorable for interoperability.</a:t>
            </a:r>
            <a:endParaRPr b="1" dirty="0">
              <a:solidFill>
                <a:srgbClr val="387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xEl>
                                              <p:pRg st="1" end="1"/>
                                            </p:txEl>
                                          </p:spTgt>
                                        </p:tgtEl>
                                        <p:attrNameLst>
                                          <p:attrName>style.visibility</p:attrName>
                                        </p:attrNameLst>
                                      </p:cBhvr>
                                      <p:to>
                                        <p:strVal val="visible"/>
                                      </p:to>
                                    </p:set>
                                    <p:animEffect transition="in" filter="fade">
                                      <p:cBhvr>
                                        <p:cTn id="7" dur="1"/>
                                        <p:tgtEl>
                                          <p:spTgt spid="3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xEl>
                                              <p:pRg st="2" end="2"/>
                                            </p:txEl>
                                          </p:spTgt>
                                        </p:tgtEl>
                                        <p:attrNameLst>
                                          <p:attrName>style.visibility</p:attrName>
                                        </p:attrNameLst>
                                      </p:cBhvr>
                                      <p:to>
                                        <p:strVal val="visible"/>
                                      </p:to>
                                    </p:set>
                                    <p:animEffect transition="in" filter="fade">
                                      <p:cBhvr>
                                        <p:cTn id="12" dur="1"/>
                                        <p:tgtEl>
                                          <p:spTgt spid="3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xEl>
                                              <p:pRg st="3" end="3"/>
                                            </p:txEl>
                                          </p:spTgt>
                                        </p:tgtEl>
                                        <p:attrNameLst>
                                          <p:attrName>style.visibility</p:attrName>
                                        </p:attrNameLst>
                                      </p:cBhvr>
                                      <p:to>
                                        <p:strVal val="visible"/>
                                      </p:to>
                                    </p:set>
                                    <p:animEffect transition="in" filter="fade">
                                      <p:cBhvr>
                                        <p:cTn id="17" dur="1"/>
                                        <p:tgtEl>
                                          <p:spTgt spid="3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396" name="Google Shape;396;p56"/>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dirty="0"/>
              <a:t>The technologies </a:t>
            </a:r>
            <a:r>
              <a:rPr lang="en" b="1" dirty="0">
                <a:solidFill>
                  <a:srgbClr val="38761D"/>
                </a:solidFill>
              </a:rPr>
              <a:t>require</a:t>
            </a:r>
            <a:r>
              <a:rPr lang="en" dirty="0"/>
              <a:t> some understanding of graph mathematics, graph databases structure and related tools </a:t>
            </a:r>
          </a:p>
          <a:p>
            <a:pPr marL="457200" lvl="0" indent="-381000" algn="l" rtl="0">
              <a:spcBef>
                <a:spcPts val="1000"/>
              </a:spcBef>
              <a:spcAft>
                <a:spcPts val="0"/>
              </a:spcAft>
              <a:buSzPts val="2400"/>
              <a:buChar char="➢"/>
            </a:pPr>
            <a:r>
              <a:rPr lang="en" dirty="0"/>
              <a:t>Ontologies developed by multidisciplinary professionals may lead to </a:t>
            </a:r>
            <a:r>
              <a:rPr lang="en" b="1" dirty="0">
                <a:solidFill>
                  <a:srgbClr val="38761D"/>
                </a:solidFill>
              </a:rPr>
              <a:t>inconsistency</a:t>
            </a:r>
            <a:r>
              <a:rPr lang="en" dirty="0"/>
              <a:t>.  </a:t>
            </a:r>
            <a:endParaRPr b="1" dirty="0">
              <a:solidFill>
                <a:srgbClr val="387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1" end="1"/>
                                            </p:txEl>
                                          </p:spTgt>
                                        </p:tgtEl>
                                        <p:attrNameLst>
                                          <p:attrName>style.visibility</p:attrName>
                                        </p:attrNameLst>
                                      </p:cBhvr>
                                      <p:to>
                                        <p:strVal val="visible"/>
                                      </p:to>
                                    </p:set>
                                    <p:animEffect transition="in" filter="fade">
                                      <p:cBhvr>
                                        <p:cTn id="7" dur="500"/>
                                        <p:tgtEl>
                                          <p:spTgt spid="3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Linked data approach</a:t>
            </a:r>
            <a:endParaRPr dirty="0"/>
          </a:p>
        </p:txBody>
      </p:sp>
      <p:sp>
        <p:nvSpPr>
          <p:cNvPr id="402" name="Google Shape;402;p57"/>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a:bodyPr>
          <a:lstStyle/>
          <a:p>
            <a:pPr marL="457200" marR="0" lvl="0" indent="-381000" algn="l" rtl="0">
              <a:lnSpc>
                <a:spcPct val="115000"/>
              </a:lnSpc>
              <a:spcBef>
                <a:spcPts val="1000"/>
              </a:spcBef>
              <a:spcAft>
                <a:spcPts val="0"/>
              </a:spcAft>
              <a:buSzPts val="2400"/>
              <a:buChar char="➢"/>
            </a:pPr>
            <a:r>
              <a:rPr lang="en" b="1">
                <a:solidFill>
                  <a:schemeClr val="accent3"/>
                </a:solidFill>
              </a:rPr>
              <a:t>IFC</a:t>
            </a:r>
            <a:r>
              <a:rPr lang="en"/>
              <a:t> schema is available in OWL ontology (</a:t>
            </a:r>
            <a:r>
              <a:rPr lang="en" b="1">
                <a:solidFill>
                  <a:srgbClr val="38761D"/>
                </a:solidFill>
              </a:rPr>
              <a:t>ifcOWL</a:t>
            </a:r>
            <a:r>
              <a:rPr lang="en"/>
              <a:t>) </a:t>
            </a:r>
            <a:endParaRPr dirty="0"/>
          </a:p>
          <a:p>
            <a:pPr marL="457200" marR="0" lvl="0" indent="-381000" algn="l" rtl="0">
              <a:lnSpc>
                <a:spcPct val="115000"/>
              </a:lnSpc>
              <a:spcBef>
                <a:spcPts val="1000"/>
              </a:spcBef>
              <a:spcAft>
                <a:spcPts val="0"/>
              </a:spcAft>
              <a:buSzPts val="2400"/>
              <a:buChar char="➢"/>
            </a:pPr>
            <a:r>
              <a:rPr lang="en"/>
              <a:t>Geospatial data can also be represented in the semantic web using standards such as </a:t>
            </a:r>
            <a:r>
              <a:rPr lang="en" b="1">
                <a:solidFill>
                  <a:srgbClr val="38761D"/>
                </a:solidFill>
              </a:rPr>
              <a:t>GeoSPARQL</a:t>
            </a:r>
            <a:r>
              <a:rPr lang="en"/>
              <a:t> and </a:t>
            </a:r>
            <a:r>
              <a:rPr lang="en" b="1">
                <a:solidFill>
                  <a:srgbClr val="38761D"/>
                </a:solidFill>
              </a:rPr>
              <a:t>stRDF</a:t>
            </a:r>
            <a:r>
              <a:rPr lang="en"/>
              <a:t>. </a:t>
            </a:r>
            <a:endParaRPr b="1" dirty="0">
              <a:solidFill>
                <a:srgbClr val="387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1" end="1"/>
                                            </p:txEl>
                                          </p:spTgt>
                                        </p:tgtEl>
                                        <p:attrNameLst>
                                          <p:attrName>style.visibility</p:attrName>
                                        </p:attrNameLst>
                                      </p:cBhvr>
                                      <p:to>
                                        <p:strVal val="visible"/>
                                      </p:to>
                                    </p:set>
                                    <p:animEffect transition="in" filter="fade">
                                      <p:cBhvr>
                                        <p:cTn id="7" dur="1"/>
                                        <p:tgtEl>
                                          <p:spTgt spid="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155" name="Google Shape;155;p26"/>
          <p:cNvSpPr txBox="1">
            <a:spLocks noGrp="1"/>
          </p:cNvSpPr>
          <p:nvPr>
            <p:ph type="body" idx="1"/>
          </p:nvPr>
        </p:nvSpPr>
        <p:spPr>
          <a:xfrm>
            <a:off x="311700" y="869452"/>
            <a:ext cx="8520600" cy="3401100"/>
          </a:xfrm>
          <a:prstGeom prst="rect">
            <a:avLst/>
          </a:prstGeom>
        </p:spPr>
        <p:txBody>
          <a:bodyPr spcFirstLastPara="1" wrap="square" lIns="91425" tIns="91425" rIns="91425" bIns="91425" anchor="t" anchorCtr="0">
            <a:noAutofit/>
          </a:bodyPr>
          <a:lstStyle/>
          <a:p>
            <a:pPr marL="457200" lvl="0" indent="-353060" algn="l" rtl="0">
              <a:lnSpc>
                <a:spcPct val="105000"/>
              </a:lnSpc>
              <a:spcBef>
                <a:spcPts val="0"/>
              </a:spcBef>
              <a:spcAft>
                <a:spcPts val="0"/>
              </a:spcAft>
              <a:buSzPts val="1960"/>
              <a:buChar char="➢"/>
            </a:pPr>
            <a:r>
              <a:rPr lang="en" sz="2000" b="1" dirty="0">
                <a:solidFill>
                  <a:schemeClr val="accent3"/>
                </a:solidFill>
              </a:rPr>
              <a:t>BIM </a:t>
            </a:r>
            <a:r>
              <a:rPr lang="en" sz="2000" dirty="0"/>
              <a:t>allows representation of data regarding all </a:t>
            </a:r>
            <a:r>
              <a:rPr lang="en" sz="2000" b="1" dirty="0">
                <a:solidFill>
                  <a:srgbClr val="38761D"/>
                </a:solidFill>
              </a:rPr>
              <a:t>building </a:t>
            </a:r>
            <a:r>
              <a:rPr lang="en" sz="2000" dirty="0"/>
              <a:t>elements.</a:t>
            </a:r>
            <a:endParaRPr sz="2000" dirty="0"/>
          </a:p>
          <a:p>
            <a:pPr marL="457200" lvl="0" indent="-353060" algn="l" rtl="0">
              <a:lnSpc>
                <a:spcPct val="105000"/>
              </a:lnSpc>
              <a:spcBef>
                <a:spcPts val="1000"/>
              </a:spcBef>
              <a:spcAft>
                <a:spcPts val="1000"/>
              </a:spcAft>
              <a:buSzPts val="1960"/>
              <a:buChar char="➢"/>
            </a:pPr>
            <a:r>
              <a:rPr lang="en" sz="2000" b="1" dirty="0">
                <a:solidFill>
                  <a:schemeClr val="accent3"/>
                </a:solidFill>
              </a:rPr>
              <a:t>GIS </a:t>
            </a:r>
            <a:r>
              <a:rPr lang="en" sz="2000" dirty="0"/>
              <a:t>allows representation of spatial data regarding a certain </a:t>
            </a:r>
            <a:r>
              <a:rPr lang="en" sz="2000" b="1" dirty="0">
                <a:solidFill>
                  <a:srgbClr val="38761D"/>
                </a:solidFill>
              </a:rPr>
              <a:t>environment</a:t>
            </a:r>
            <a:r>
              <a:rPr lang="en" sz="2000" dirty="0"/>
              <a:t> including </a:t>
            </a:r>
            <a:r>
              <a:rPr lang="en" sz="2000" b="1" dirty="0">
                <a:solidFill>
                  <a:srgbClr val="38761D"/>
                </a:solidFill>
              </a:rPr>
              <a:t>buildings</a:t>
            </a:r>
            <a:endParaRPr sz="2000" b="1" dirty="0">
              <a:solidFill>
                <a:srgbClr val="38761D"/>
              </a:solidFill>
            </a:endParaRPr>
          </a:p>
        </p:txBody>
      </p:sp>
      <p:pic>
        <p:nvPicPr>
          <p:cNvPr id="156" name="Google Shape;156;p26"/>
          <p:cNvPicPr preferRelativeResize="0"/>
          <p:nvPr/>
        </p:nvPicPr>
        <p:blipFill>
          <a:blip r:embed="rId3">
            <a:alphaModFix/>
          </a:blip>
          <a:stretch>
            <a:fillRect/>
          </a:stretch>
        </p:blipFill>
        <p:spPr>
          <a:xfrm>
            <a:off x="5638975" y="2944837"/>
            <a:ext cx="1933132" cy="1759575"/>
          </a:xfrm>
          <a:prstGeom prst="rect">
            <a:avLst/>
          </a:prstGeom>
          <a:noFill/>
          <a:ln>
            <a:noFill/>
          </a:ln>
        </p:spPr>
      </p:pic>
      <p:pic>
        <p:nvPicPr>
          <p:cNvPr id="157" name="Google Shape;157;p26"/>
          <p:cNvPicPr preferRelativeResize="0"/>
          <p:nvPr/>
        </p:nvPicPr>
        <p:blipFill>
          <a:blip r:embed="rId4">
            <a:alphaModFix/>
          </a:blip>
          <a:stretch>
            <a:fillRect/>
          </a:stretch>
        </p:blipFill>
        <p:spPr>
          <a:xfrm>
            <a:off x="1737250" y="2944837"/>
            <a:ext cx="1759575" cy="1759575"/>
          </a:xfrm>
          <a:prstGeom prst="rect">
            <a:avLst/>
          </a:prstGeom>
          <a:noFill/>
          <a:ln>
            <a:noFill/>
          </a:ln>
        </p:spPr>
      </p:pic>
      <p:sp>
        <p:nvSpPr>
          <p:cNvPr id="158" name="Google Shape;158;p26"/>
          <p:cNvSpPr txBox="1"/>
          <p:nvPr/>
        </p:nvSpPr>
        <p:spPr>
          <a:xfrm>
            <a:off x="2409650" y="2571750"/>
            <a:ext cx="55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980000"/>
                </a:solidFill>
                <a:latin typeface="Open Sans"/>
                <a:ea typeface="Open Sans"/>
                <a:cs typeface="Open Sans"/>
                <a:sym typeface="Open Sans"/>
              </a:rPr>
              <a:t>BIM</a:t>
            </a:r>
            <a:endParaRPr b="1" dirty="0">
              <a:solidFill>
                <a:srgbClr val="980000"/>
              </a:solidFill>
              <a:latin typeface="Open Sans"/>
              <a:ea typeface="Open Sans"/>
              <a:cs typeface="Open Sans"/>
              <a:sym typeface="Open Sans"/>
            </a:endParaRPr>
          </a:p>
        </p:txBody>
      </p:sp>
      <p:sp>
        <p:nvSpPr>
          <p:cNvPr id="159" name="Google Shape;159;p26"/>
          <p:cNvSpPr txBox="1"/>
          <p:nvPr/>
        </p:nvSpPr>
        <p:spPr>
          <a:xfrm>
            <a:off x="6326238" y="2571750"/>
            <a:ext cx="55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3"/>
                </a:solidFill>
                <a:latin typeface="Open Sans"/>
                <a:ea typeface="Open Sans"/>
                <a:cs typeface="Open Sans"/>
                <a:sym typeface="Open Sans"/>
              </a:rPr>
              <a:t>GIS</a:t>
            </a:r>
            <a:endParaRPr b="1" dirty="0">
              <a:solidFill>
                <a:schemeClr val="accent3"/>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500"/>
                                        <p:tgtEl>
                                          <p:spTgt spid="1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par>
                                <p:cTn id="11" presetID="10" presetClass="entr" presetSubtype="0"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p:cTn id="13" dur="500"/>
                                        <p:tgtEl>
                                          <p:spTgt spid="1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xEl>
                                              <p:pRg st="1" end="1"/>
                                            </p:txEl>
                                          </p:spTgt>
                                        </p:tgtEl>
                                        <p:attrNameLst>
                                          <p:attrName>style.visibility</p:attrName>
                                        </p:attrNameLst>
                                      </p:cBhvr>
                                      <p:to>
                                        <p:strVal val="visible"/>
                                      </p:to>
                                    </p:set>
                                    <p:animEffect transition="in" filter="fade">
                                      <p:cBhvr>
                                        <p:cTn id="18" dur="500"/>
                                        <p:tgtEl>
                                          <p:spTgt spid="15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nodeType="withEffect">
                                  <p:stCondLst>
                                    <p:cond delay="0"/>
                                  </p:stCondLst>
                                  <p:childTnLst>
                                    <p:set>
                                      <p:cBhvr>
                                        <p:cTn id="23" dur="1" fill="hold">
                                          <p:stCondLst>
                                            <p:cond delay="0"/>
                                          </p:stCondLst>
                                        </p:cTn>
                                        <p:tgtEl>
                                          <p:spTgt spid="156"/>
                                        </p:tgtEl>
                                        <p:attrNameLst>
                                          <p:attrName>style.visibility</p:attrName>
                                        </p:attrNameLst>
                                      </p:cBhvr>
                                      <p:to>
                                        <p:strVal val="visible"/>
                                      </p:to>
                                    </p:set>
                                    <p:animEffect transition="in" filter="fade">
                                      <p:cBhvr>
                                        <p:cTn id="2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P spid="158" grpId="0"/>
      <p:bldP spid="1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dirty="0"/>
          </a:p>
        </p:txBody>
      </p:sp>
      <p:sp>
        <p:nvSpPr>
          <p:cNvPr id="408" name="Google Shape;408;p58"/>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fontScale="92500" lnSpcReduction="20000"/>
          </a:bodyPr>
          <a:lstStyle/>
          <a:p>
            <a:pPr lvl="0">
              <a:spcBef>
                <a:spcPts val="1000"/>
              </a:spcBef>
            </a:pPr>
            <a:r>
              <a:rPr lang="fi-FI" dirty="0"/>
              <a:t>Definition</a:t>
            </a:r>
            <a:r>
              <a:rPr lang="en" dirty="0"/>
              <a:t> of </a:t>
            </a:r>
            <a:r>
              <a:rPr lang="en" b="1" dirty="0">
                <a:solidFill>
                  <a:srgbClr val="38761D"/>
                </a:solidFill>
              </a:rPr>
              <a:t>interoperability</a:t>
            </a:r>
          </a:p>
          <a:p>
            <a:pPr marL="457200" marR="0" lvl="0" indent="-381000" algn="l" rtl="0">
              <a:lnSpc>
                <a:spcPct val="115000"/>
              </a:lnSpc>
              <a:spcBef>
                <a:spcPts val="1000"/>
              </a:spcBef>
              <a:spcAft>
                <a:spcPts val="0"/>
              </a:spcAft>
              <a:buSzPts val="2400"/>
              <a:buChar char="➢"/>
            </a:pPr>
            <a:r>
              <a:rPr lang="en" dirty="0"/>
              <a:t>Open data standards from </a:t>
            </a:r>
            <a:r>
              <a:rPr lang="en" b="1" dirty="0">
                <a:solidFill>
                  <a:srgbClr val="38761D"/>
                </a:solidFill>
              </a:rPr>
              <a:t>BIM </a:t>
            </a:r>
            <a:r>
              <a:rPr lang="en" dirty="0"/>
              <a:t>and </a:t>
            </a:r>
            <a:r>
              <a:rPr lang="en" b="1" dirty="0">
                <a:solidFill>
                  <a:srgbClr val="38761D"/>
                </a:solidFill>
              </a:rPr>
              <a:t>GIS </a:t>
            </a:r>
            <a:endParaRPr dirty="0"/>
          </a:p>
          <a:p>
            <a:pPr marL="457200" marR="0" lvl="0" indent="-381000" algn="l" rtl="0">
              <a:lnSpc>
                <a:spcPct val="115000"/>
              </a:lnSpc>
              <a:spcBef>
                <a:spcPts val="1000"/>
              </a:spcBef>
              <a:spcAft>
                <a:spcPts val="0"/>
              </a:spcAft>
              <a:buSzPts val="2400"/>
              <a:buChar char="➢"/>
            </a:pPr>
            <a:r>
              <a:rPr lang="en" dirty="0"/>
              <a:t>Approaches to align open data standards </a:t>
            </a:r>
            <a:endParaRPr dirty="0"/>
          </a:p>
          <a:p>
            <a:pPr marL="914400" marR="0" lvl="1" indent="-355600" algn="l" rtl="0">
              <a:lnSpc>
                <a:spcPct val="115000"/>
              </a:lnSpc>
              <a:spcBef>
                <a:spcPts val="1000"/>
              </a:spcBef>
              <a:spcAft>
                <a:spcPts val="0"/>
              </a:spcAft>
              <a:buClr>
                <a:srgbClr val="38761D"/>
              </a:buClr>
              <a:buSzPts val="2000"/>
              <a:buChar char="○"/>
            </a:pPr>
            <a:r>
              <a:rPr lang="en" b="1" dirty="0">
                <a:solidFill>
                  <a:srgbClr val="38761D"/>
                </a:solidFill>
              </a:rPr>
              <a:t>Data standard conversion</a:t>
            </a:r>
            <a:endParaRPr b="1" dirty="0">
              <a:solidFill>
                <a:srgbClr val="38761D"/>
              </a:solidFill>
            </a:endParaRPr>
          </a:p>
          <a:p>
            <a:pPr marL="914400" marR="0" lvl="1" indent="-355600" algn="l" rtl="0">
              <a:lnSpc>
                <a:spcPct val="115000"/>
              </a:lnSpc>
              <a:spcBef>
                <a:spcPts val="1000"/>
              </a:spcBef>
              <a:spcAft>
                <a:spcPts val="0"/>
              </a:spcAft>
              <a:buClr>
                <a:srgbClr val="38761D"/>
              </a:buClr>
              <a:buSzPts val="2000"/>
              <a:buChar char="○"/>
            </a:pPr>
            <a:r>
              <a:rPr lang="en" b="1" dirty="0">
                <a:solidFill>
                  <a:srgbClr val="38761D"/>
                </a:solidFill>
              </a:rPr>
              <a:t>Data standard integration </a:t>
            </a:r>
            <a:endParaRPr b="1" dirty="0">
              <a:solidFill>
                <a:srgbClr val="38761D"/>
              </a:solidFill>
            </a:endParaRPr>
          </a:p>
          <a:p>
            <a:pPr marL="914400" marR="0" lvl="1" indent="-355600" algn="l" rtl="0">
              <a:lnSpc>
                <a:spcPct val="115000"/>
              </a:lnSpc>
              <a:spcBef>
                <a:spcPts val="1000"/>
              </a:spcBef>
              <a:spcAft>
                <a:spcPts val="0"/>
              </a:spcAft>
              <a:buClr>
                <a:srgbClr val="38761D"/>
              </a:buClr>
              <a:buSzPts val="2000"/>
              <a:buChar char="○"/>
            </a:pPr>
            <a:r>
              <a:rPr lang="en" b="1" dirty="0">
                <a:solidFill>
                  <a:srgbClr val="38761D"/>
                </a:solidFill>
              </a:rPr>
              <a:t>Linked data approach</a:t>
            </a:r>
            <a:endParaRPr b="1" dirty="0">
              <a:solidFill>
                <a:srgbClr val="38761D"/>
              </a:solidFill>
            </a:endParaRPr>
          </a:p>
          <a:p>
            <a:pPr marL="457200" marR="0" lvl="0" indent="-381000" algn="l" rtl="0">
              <a:lnSpc>
                <a:spcPct val="115000"/>
              </a:lnSpc>
              <a:spcBef>
                <a:spcPts val="1000"/>
              </a:spcBef>
              <a:spcAft>
                <a:spcPts val="0"/>
              </a:spcAft>
              <a:buSzPts val="2400"/>
              <a:buChar char="➢"/>
            </a:pPr>
            <a:r>
              <a:rPr lang="en" dirty="0"/>
              <a:t>The use of </a:t>
            </a:r>
            <a:r>
              <a:rPr lang="en" b="1" dirty="0">
                <a:solidFill>
                  <a:srgbClr val="38761D"/>
                </a:solidFill>
              </a:rPr>
              <a:t>linked data</a:t>
            </a:r>
            <a:r>
              <a:rPr lang="en" dirty="0"/>
              <a:t> methods was identified as a promising approach to improve interoperability.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xEl>
                                              <p:pRg st="1" end="1"/>
                                            </p:txEl>
                                          </p:spTgt>
                                        </p:tgtEl>
                                        <p:attrNameLst>
                                          <p:attrName>style.visibility</p:attrName>
                                        </p:attrNameLst>
                                      </p:cBhvr>
                                      <p:to>
                                        <p:strVal val="visible"/>
                                      </p:to>
                                    </p:set>
                                    <p:animEffect transition="in" filter="fade">
                                      <p:cBhvr>
                                        <p:cTn id="7" dur="500"/>
                                        <p:tgtEl>
                                          <p:spTgt spid="4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xEl>
                                              <p:pRg st="2" end="2"/>
                                            </p:txEl>
                                          </p:spTgt>
                                        </p:tgtEl>
                                        <p:attrNameLst>
                                          <p:attrName>style.visibility</p:attrName>
                                        </p:attrNameLst>
                                      </p:cBhvr>
                                      <p:to>
                                        <p:strVal val="visible"/>
                                      </p:to>
                                    </p:set>
                                    <p:animEffect transition="in" filter="fade">
                                      <p:cBhvr>
                                        <p:cTn id="12" dur="1"/>
                                        <p:tgtEl>
                                          <p:spTgt spid="40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8">
                                            <p:txEl>
                                              <p:pRg st="3" end="3"/>
                                            </p:txEl>
                                          </p:spTgt>
                                        </p:tgtEl>
                                        <p:attrNameLst>
                                          <p:attrName>style.visibility</p:attrName>
                                        </p:attrNameLst>
                                      </p:cBhvr>
                                      <p:to>
                                        <p:strVal val="visible"/>
                                      </p:to>
                                    </p:set>
                                    <p:animEffect transition="in" filter="fade">
                                      <p:cBhvr>
                                        <p:cTn id="15" dur="1"/>
                                        <p:tgtEl>
                                          <p:spTgt spid="40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8">
                                            <p:txEl>
                                              <p:pRg st="4" end="4"/>
                                            </p:txEl>
                                          </p:spTgt>
                                        </p:tgtEl>
                                        <p:attrNameLst>
                                          <p:attrName>style.visibility</p:attrName>
                                        </p:attrNameLst>
                                      </p:cBhvr>
                                      <p:to>
                                        <p:strVal val="visible"/>
                                      </p:to>
                                    </p:set>
                                    <p:animEffect transition="in" filter="fade">
                                      <p:cBhvr>
                                        <p:cTn id="18" dur="1"/>
                                        <p:tgtEl>
                                          <p:spTgt spid="40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8">
                                            <p:txEl>
                                              <p:pRg st="5" end="5"/>
                                            </p:txEl>
                                          </p:spTgt>
                                        </p:tgtEl>
                                        <p:attrNameLst>
                                          <p:attrName>style.visibility</p:attrName>
                                        </p:attrNameLst>
                                      </p:cBhvr>
                                      <p:to>
                                        <p:strVal val="visible"/>
                                      </p:to>
                                    </p:set>
                                    <p:animEffect transition="in" filter="fade">
                                      <p:cBhvr>
                                        <p:cTn id="21" dur="1"/>
                                        <p:tgtEl>
                                          <p:spTgt spid="40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8">
                                            <p:txEl>
                                              <p:pRg st="6" end="6"/>
                                            </p:txEl>
                                          </p:spTgt>
                                        </p:tgtEl>
                                        <p:attrNameLst>
                                          <p:attrName>style.visibility</p:attrName>
                                        </p:attrNameLst>
                                      </p:cBhvr>
                                      <p:to>
                                        <p:strVal val="visible"/>
                                      </p:to>
                                    </p:set>
                                    <p:animEffect transition="in" filter="fade">
                                      <p:cBhvr>
                                        <p:cTn id="26" dur="1"/>
                                        <p:tgtEl>
                                          <p:spTgt spid="4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Direction</a:t>
            </a:r>
            <a:endParaRPr dirty="0"/>
          </a:p>
        </p:txBody>
      </p:sp>
      <p:sp>
        <p:nvSpPr>
          <p:cNvPr id="414" name="Google Shape;414;p59"/>
          <p:cNvSpPr txBox="1">
            <a:spLocks noGrp="1"/>
          </p:cNvSpPr>
          <p:nvPr>
            <p:ph type="body" idx="1"/>
          </p:nvPr>
        </p:nvSpPr>
        <p:spPr>
          <a:xfrm>
            <a:off x="311700" y="1153675"/>
            <a:ext cx="8520600" cy="3552300"/>
          </a:xfrm>
          <a:prstGeom prst="rect">
            <a:avLst/>
          </a:prstGeom>
        </p:spPr>
        <p:txBody>
          <a:bodyPr spcFirstLastPara="1" wrap="square" lIns="91425" tIns="91425" rIns="91425" bIns="91425" anchor="t" anchorCtr="0">
            <a:normAutofit/>
          </a:bodyPr>
          <a:lstStyle/>
          <a:p>
            <a:pPr marL="457200" marR="0" lvl="0" indent="-381000" algn="l" rtl="0">
              <a:lnSpc>
                <a:spcPct val="115000"/>
              </a:lnSpc>
              <a:spcBef>
                <a:spcPts val="1000"/>
              </a:spcBef>
              <a:spcAft>
                <a:spcPts val="0"/>
              </a:spcAft>
              <a:buSzPts val="2400"/>
              <a:buChar char="➢"/>
            </a:pPr>
            <a:r>
              <a:rPr lang="en" dirty="0"/>
              <a:t>Wider discussion of </a:t>
            </a:r>
            <a:r>
              <a:rPr lang="en" b="1" dirty="0">
                <a:solidFill>
                  <a:srgbClr val="38761D"/>
                </a:solidFill>
              </a:rPr>
              <a:t>interoperability</a:t>
            </a:r>
            <a:r>
              <a:rPr lang="en" dirty="0"/>
              <a:t>.</a:t>
            </a:r>
          </a:p>
          <a:p>
            <a:pPr>
              <a:spcBef>
                <a:spcPts val="1000"/>
              </a:spcBef>
            </a:pPr>
            <a:r>
              <a:rPr lang="fi-FI" dirty="0"/>
              <a:t>Investigate more methods of </a:t>
            </a:r>
            <a:r>
              <a:rPr lang="fi-FI" b="1" dirty="0">
                <a:solidFill>
                  <a:srgbClr val="38761D"/>
                </a:solidFill>
              </a:rPr>
              <a:t>interoperability</a:t>
            </a:r>
            <a:r>
              <a:rPr lang="fi-FI" dirty="0"/>
              <a:t>.</a:t>
            </a:r>
            <a:endParaRPr b="1" dirty="0">
              <a:solidFill>
                <a:srgbClr val="387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xEl>
                                              <p:pRg st="1" end="1"/>
                                            </p:txEl>
                                          </p:spTgt>
                                        </p:tgtEl>
                                        <p:attrNameLst>
                                          <p:attrName>style.visibility</p:attrName>
                                        </p:attrNameLst>
                                      </p:cBhvr>
                                      <p:to>
                                        <p:strVal val="visible"/>
                                      </p:to>
                                    </p:set>
                                    <p:animEffect transition="in" filter="fade">
                                      <p:cBhvr>
                                        <p:cTn id="7" dur="500"/>
                                        <p:tgtEl>
                                          <p:spTgt spid="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dirty="0"/>
          </a:p>
        </p:txBody>
      </p:sp>
      <p:sp>
        <p:nvSpPr>
          <p:cNvPr id="420" name="Google Shape;420;p60"/>
          <p:cNvSpPr txBox="1"/>
          <p:nvPr/>
        </p:nvSpPr>
        <p:spPr>
          <a:xfrm>
            <a:off x="406925" y="982300"/>
            <a:ext cx="8520600" cy="4237027"/>
          </a:xfrm>
          <a:prstGeom prst="rect">
            <a:avLst/>
          </a:prstGeom>
          <a:noFill/>
          <a:ln>
            <a:noFill/>
          </a:ln>
        </p:spPr>
        <p:txBody>
          <a:bodyPr spcFirstLastPara="1" wrap="square" lIns="91425" tIns="91425" rIns="91425" bIns="91425" anchor="t" anchorCtr="0">
            <a:spAutoFit/>
          </a:bodyPr>
          <a:lstStyle/>
          <a:p>
            <a:pPr marL="0" lvl="0" indent="-215900" algn="l" rtl="0">
              <a:lnSpc>
                <a:spcPct val="100000"/>
              </a:lnSpc>
              <a:spcBef>
                <a:spcPts val="0"/>
              </a:spcBef>
              <a:spcAft>
                <a:spcPts val="0"/>
              </a:spcAft>
              <a:buNone/>
            </a:pPr>
            <a:r>
              <a:rPr lang="en" sz="900" dirty="0"/>
              <a:t>   1. Pauwels, P. and Terkaj, W., EXPRESS to OWL for construction industry: Towards a recommendable and usable ifcOWL ontology, Autom. Constr., vol. 63, pp. 100–133, (2016), doi: 10.1016/j.autcon.2015.12.003.</a:t>
            </a:r>
            <a:endParaRPr sz="900" dirty="0"/>
          </a:p>
          <a:p>
            <a:pPr marL="0" lvl="0" indent="-215900" algn="l" rtl="0">
              <a:lnSpc>
                <a:spcPct val="100000"/>
              </a:lnSpc>
              <a:spcBef>
                <a:spcPts val="1000"/>
              </a:spcBef>
              <a:spcAft>
                <a:spcPts val="0"/>
              </a:spcAft>
              <a:buNone/>
            </a:pPr>
            <a:r>
              <a:rPr lang="en" sz="900" dirty="0"/>
              <a:t>   2. Wyszomirski, M. and Gotlib, D., A Unified Database Solution to Process BIM and GIS Data, Appl. Sci., vol. 10, no. 23, (2020), doi: 10.3390/app10238518.</a:t>
            </a:r>
            <a:endParaRPr sz="900" dirty="0"/>
          </a:p>
          <a:p>
            <a:pPr marL="0" lvl="0" indent="-215900" algn="l" rtl="0">
              <a:lnSpc>
                <a:spcPct val="100000"/>
              </a:lnSpc>
              <a:spcBef>
                <a:spcPts val="1000"/>
              </a:spcBef>
              <a:spcAft>
                <a:spcPts val="0"/>
              </a:spcAft>
              <a:buNone/>
            </a:pPr>
            <a:r>
              <a:rPr lang="en" sz="900" dirty="0"/>
              <a:t>   3. Wang, H., Pan, Y., and Luo, X., Integration of BIM and GIS in sustainable built environment: A review and bibliometric analysis, Automation in Construction, vol. 103. Elsevier B.V., pp. 41–52, (Jul. 01, 2019), doi: 10.1016/j.autcon.2019.03.005.</a:t>
            </a:r>
            <a:endParaRPr sz="900" dirty="0"/>
          </a:p>
          <a:p>
            <a:pPr marL="0" lvl="0" indent="-215900" algn="l" rtl="0">
              <a:lnSpc>
                <a:spcPct val="100000"/>
              </a:lnSpc>
              <a:spcBef>
                <a:spcPts val="1000"/>
              </a:spcBef>
              <a:spcAft>
                <a:spcPts val="0"/>
              </a:spcAft>
              <a:buNone/>
            </a:pPr>
            <a:r>
              <a:rPr lang="en" sz="900" dirty="0"/>
              <a:t>   4. Zhu, J., Wright, G., Wang, J., and Wang, X., A Critical Review of the Integration of Geographic Information System and Building Information Modelling at the Data Level, ISPRS Int. J. Geo-Information, vol. 7, no. 2: 66, (2018), doi: 10.3390/ijgi7020066.</a:t>
            </a:r>
            <a:endParaRPr sz="900" dirty="0"/>
          </a:p>
          <a:p>
            <a:pPr marL="0" lvl="0" indent="-215900" algn="l" rtl="0">
              <a:lnSpc>
                <a:spcPct val="100000"/>
              </a:lnSpc>
              <a:spcBef>
                <a:spcPts val="1000"/>
              </a:spcBef>
              <a:spcAft>
                <a:spcPts val="0"/>
              </a:spcAft>
              <a:buNone/>
            </a:pPr>
            <a:r>
              <a:rPr lang="en" sz="900" dirty="0"/>
              <a:t>   5. Irizarry, J., Karan, E. P., and Jalaei, F., Integrating BIM and GIS to improve the visual monitoring of construction supply chain management, Autom. Constr., vol. 31, pp. 241–254, (2013), doi: 10.1016/j.autcon.2012.12.005.</a:t>
            </a:r>
            <a:endParaRPr sz="900" dirty="0"/>
          </a:p>
          <a:p>
            <a:pPr marL="0" lvl="0" indent="-215900" algn="l" rtl="0">
              <a:lnSpc>
                <a:spcPct val="100000"/>
              </a:lnSpc>
              <a:spcBef>
                <a:spcPts val="1000"/>
              </a:spcBef>
              <a:spcAft>
                <a:spcPts val="0"/>
              </a:spcAft>
              <a:buNone/>
            </a:pPr>
            <a:r>
              <a:rPr lang="en" sz="900" dirty="0"/>
              <a:t>   6. Amirebrahimi, S., Rajabifard, A., Mendis, P., and Ngo, T., A data model for integrating GIS and BIM for assessment and 3D visualisation of flood damage to building, in </a:t>
            </a:r>
            <a:r>
              <a:rPr lang="en" sz="900" i="1" dirty="0"/>
              <a:t>CEUR Workshop Proceedings</a:t>
            </a:r>
            <a:r>
              <a:rPr lang="en" sz="900" dirty="0"/>
              <a:t>, (2015), vol. 1323, pp. 78–89.</a:t>
            </a:r>
            <a:endParaRPr sz="900" dirty="0"/>
          </a:p>
          <a:p>
            <a:pPr marL="0" lvl="0" indent="-215900" algn="l" rtl="0">
              <a:lnSpc>
                <a:spcPct val="100000"/>
              </a:lnSpc>
              <a:spcBef>
                <a:spcPts val="1000"/>
              </a:spcBef>
              <a:spcAft>
                <a:spcPts val="0"/>
              </a:spcAft>
              <a:buNone/>
            </a:pPr>
            <a:r>
              <a:rPr lang="en" sz="900" dirty="0"/>
              <a:t>   7. Tashakkori, H., Rajabifard, A., and Kalantari, M., A new 3D indoor/outdoor spatial model for indoor emergency response facilitation, Build. Environ., vol. 89, pp. 170–182, (2015), doi: 10.1016/j.buildenv.2015.02.036.</a:t>
            </a:r>
            <a:endParaRPr sz="900" dirty="0"/>
          </a:p>
          <a:p>
            <a:pPr marL="0" lvl="0" indent="-215900" algn="l" rtl="0">
              <a:lnSpc>
                <a:spcPct val="100000"/>
              </a:lnSpc>
              <a:spcBef>
                <a:spcPts val="1000"/>
              </a:spcBef>
              <a:spcAft>
                <a:spcPts val="0"/>
              </a:spcAft>
              <a:buNone/>
            </a:pPr>
            <a:r>
              <a:rPr lang="en" sz="900" dirty="0"/>
              <a:t>   8. El-Mekawy, M., Östman, A., and Hijazi, I., A unified building model for 3D urban GIS, ISPRS Int. J. Geo-Information, vol. 1, no. 2, pp. 120–145, (2012), doi: 10.3390/ijgi1020120.</a:t>
            </a:r>
            <a:endParaRPr sz="900" dirty="0"/>
          </a:p>
          <a:p>
            <a:pPr marL="0" lvl="0" indent="-215900" algn="l" rtl="0">
              <a:lnSpc>
                <a:spcPct val="100000"/>
              </a:lnSpc>
              <a:spcBef>
                <a:spcPts val="1000"/>
              </a:spcBef>
              <a:spcAft>
                <a:spcPts val="0"/>
              </a:spcAft>
              <a:buNone/>
            </a:pPr>
            <a:r>
              <a:rPr lang="en" sz="900" dirty="0"/>
              <a:t>   9. Jusuf, S., Mousseau, B., Godfroid, G., and Soh, J., Path to an Integrated Modelling between IFC and CityGML for Neighborhood Scale Modelling, Urban Sci., vol. 1, no. 3: 25, (2017), doi: 10.3390/urbansci1030025.</a:t>
            </a:r>
            <a:endParaRPr sz="900" dirty="0"/>
          </a:p>
          <a:p>
            <a:pPr marL="0" lvl="0" indent="-215900" algn="l" rtl="0">
              <a:lnSpc>
                <a:spcPct val="100000"/>
              </a:lnSpc>
              <a:spcBef>
                <a:spcPts val="1000"/>
              </a:spcBef>
              <a:spcAft>
                <a:spcPts val="1000"/>
              </a:spcAft>
              <a:buNone/>
            </a:pPr>
            <a:r>
              <a:rPr lang="en" sz="900" dirty="0"/>
              <a:t>10. Karan, E. P., Irizarry, J., and Haymaker, J., BIM and GIS Integration and Interoperability Based on Semantic Web Technology, J. Comput. Civ. Eng., vol. 30, no. 3, (2016), doi: 10.1061/(asce)cp.1943-5487.0000519.</a:t>
            </a:r>
            <a:endParaRPr dirty="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dirty="0"/>
          </a:p>
        </p:txBody>
      </p:sp>
      <p:sp>
        <p:nvSpPr>
          <p:cNvPr id="426" name="Google Shape;426;p61"/>
          <p:cNvSpPr txBox="1"/>
          <p:nvPr/>
        </p:nvSpPr>
        <p:spPr>
          <a:xfrm>
            <a:off x="406925" y="982300"/>
            <a:ext cx="8520600" cy="4216509"/>
          </a:xfrm>
          <a:prstGeom prst="rect">
            <a:avLst/>
          </a:prstGeom>
          <a:noFill/>
          <a:ln>
            <a:noFill/>
          </a:ln>
        </p:spPr>
        <p:txBody>
          <a:bodyPr spcFirstLastPara="1" wrap="square" lIns="91425" tIns="91425" rIns="91425" bIns="91425" anchor="t" anchorCtr="0">
            <a:spAutoFit/>
          </a:bodyPr>
          <a:lstStyle/>
          <a:p>
            <a:pPr marL="0" marR="0" lvl="0" indent="-215900" algn="l" rtl="0">
              <a:lnSpc>
                <a:spcPct val="100000"/>
              </a:lnSpc>
              <a:spcBef>
                <a:spcPts val="0"/>
              </a:spcBef>
              <a:spcAft>
                <a:spcPts val="0"/>
              </a:spcAft>
              <a:buNone/>
            </a:pPr>
            <a:r>
              <a:rPr lang="en" sz="900" dirty="0"/>
              <a:t> 11. Herle, S., Becker, R., Wollenberg, R., and Blankenbach, J., GIM and BIM: How to Obtain Interoperability Between Geospatial and Building Information Modelling?, PFG - J. Photogramm. Remote Sens. Geoinf. Sci., vol. 88, no. 1, pp. 33–42, (2020), doi: 10.1007/s41064-020-00090-4.</a:t>
            </a:r>
            <a:endParaRPr sz="900" dirty="0"/>
          </a:p>
          <a:p>
            <a:pPr marL="0" marR="0" lvl="0" indent="-215900" algn="l" rtl="0">
              <a:lnSpc>
                <a:spcPct val="100000"/>
              </a:lnSpc>
              <a:spcBef>
                <a:spcPts val="1000"/>
              </a:spcBef>
              <a:spcAft>
                <a:spcPts val="0"/>
              </a:spcAft>
              <a:buNone/>
            </a:pPr>
            <a:r>
              <a:rPr lang="en" sz="900" dirty="0"/>
              <a:t> 12. International Organization for Standardization, Advanced automation technologies and their applications — Requirements for establishing manufacturing enterprise process interoperability — Part 1: Framework for enterprise interoperability (ISO 11354-1:2011). (2011).</a:t>
            </a:r>
            <a:endParaRPr sz="900" dirty="0"/>
          </a:p>
          <a:p>
            <a:pPr marL="0" lvl="0" indent="-215900" algn="l" rtl="0">
              <a:spcBef>
                <a:spcPts val="1000"/>
              </a:spcBef>
              <a:spcAft>
                <a:spcPts val="0"/>
              </a:spcAft>
              <a:buNone/>
            </a:pPr>
            <a:r>
              <a:rPr lang="en" sz="900" dirty="0"/>
              <a:t>13. The Institute of Electrical and Electronics Engineers (IEEE), IEEE Standard Glossary of Software Engineering Terminology. (1990).</a:t>
            </a:r>
            <a:endParaRPr sz="900" dirty="0"/>
          </a:p>
          <a:p>
            <a:pPr marL="0" lvl="0" indent="-215900" algn="l" rtl="0">
              <a:spcBef>
                <a:spcPts val="1000"/>
              </a:spcBef>
              <a:spcAft>
                <a:spcPts val="0"/>
              </a:spcAft>
              <a:buNone/>
            </a:pPr>
            <a:r>
              <a:rPr lang="en" sz="900" dirty="0"/>
              <a:t>14. International Organization for Standardization (ISO), ISO/IEC 2382:2015 Information technology — Vocabulary, 1st ed. (2015).</a:t>
            </a:r>
            <a:endParaRPr sz="900" dirty="0"/>
          </a:p>
          <a:p>
            <a:pPr marL="0" lvl="0" indent="-215900" algn="l" rtl="0">
              <a:spcBef>
                <a:spcPts val="1000"/>
              </a:spcBef>
              <a:spcAft>
                <a:spcPts val="0"/>
              </a:spcAft>
              <a:buNone/>
            </a:pPr>
            <a:r>
              <a:rPr lang="en" sz="900" dirty="0"/>
              <a:t>15. International Organization for Standardization (ISO), ISO/IEC 19941:2017 Information technology — Cloud computing — Interoperability and portability. (2017).</a:t>
            </a:r>
            <a:endParaRPr sz="900" dirty="0"/>
          </a:p>
          <a:p>
            <a:pPr marL="0" lvl="0" indent="-215900" algn="l" rtl="0">
              <a:spcBef>
                <a:spcPts val="1000"/>
              </a:spcBef>
              <a:spcAft>
                <a:spcPts val="0"/>
              </a:spcAft>
              <a:buNone/>
            </a:pPr>
            <a:r>
              <a:rPr lang="en" sz="900" dirty="0"/>
              <a:t>16. Laakso, M. and Kiviniemi, A., The IFC standard - A review of history, development, and standardization, J. Inf. Technol. Constr., vol. 17, pp. 134–161, (2012).</a:t>
            </a:r>
            <a:endParaRPr sz="900" dirty="0"/>
          </a:p>
          <a:p>
            <a:pPr marL="0" lvl="0" indent="-215900" algn="l" rtl="0">
              <a:spcBef>
                <a:spcPts val="1000"/>
              </a:spcBef>
              <a:spcAft>
                <a:spcPts val="0"/>
              </a:spcAft>
              <a:buNone/>
            </a:pPr>
            <a:r>
              <a:rPr lang="en" sz="900" dirty="0"/>
              <a:t>17. Vilgertshofer, S., Amann, J., Willenborg, B., Borrmann, A., and Kolbe, T. H., Linking BIM and GIS models in infrastructure by example of IFC and CityGML, in </a:t>
            </a:r>
            <a:r>
              <a:rPr lang="en" sz="900" i="1" dirty="0"/>
              <a:t>ASCE International Workshop on Computing in Civil Engineering 2017</a:t>
            </a:r>
            <a:r>
              <a:rPr lang="en" sz="900" dirty="0"/>
              <a:t>, (2017), pp. 133–140, doi: 10.1061/9780784480823.017.</a:t>
            </a:r>
            <a:endParaRPr sz="900" dirty="0"/>
          </a:p>
          <a:p>
            <a:pPr marL="0" lvl="0" indent="-215900" algn="l" rtl="0">
              <a:spcBef>
                <a:spcPts val="1000"/>
              </a:spcBef>
              <a:spcAft>
                <a:spcPts val="0"/>
              </a:spcAft>
              <a:buNone/>
            </a:pPr>
            <a:r>
              <a:rPr lang="en" sz="900" dirty="0"/>
              <a:t>18. Open Geospatial Consortium, OpenGIS City Geography Markup Language (CityGML) Encoding Standard, Version 2.0.0. (2012).</a:t>
            </a:r>
            <a:endParaRPr sz="900" dirty="0"/>
          </a:p>
          <a:p>
            <a:pPr marL="0" marR="0" lvl="0" indent="-215900" algn="l" rtl="0">
              <a:lnSpc>
                <a:spcPct val="100000"/>
              </a:lnSpc>
              <a:spcBef>
                <a:spcPts val="1000"/>
              </a:spcBef>
              <a:spcAft>
                <a:spcPts val="0"/>
              </a:spcAft>
              <a:buNone/>
            </a:pPr>
            <a:r>
              <a:rPr lang="en" sz="900" dirty="0"/>
              <a:t>19. Biljecki, F., Kumar, K., and Nagel, C., CityGML Application Domain Extension (ADE): overview of developments, Open Geospatial Data, Softw. Stand., vol. 3, no. 1: 13, (2018), doi: 10.1186/s40965-018-0055-6.</a:t>
            </a:r>
            <a:endParaRPr sz="900" dirty="0"/>
          </a:p>
          <a:p>
            <a:pPr marL="0" marR="0" lvl="0" indent="-215900" algn="l" rtl="0">
              <a:lnSpc>
                <a:spcPct val="100000"/>
              </a:lnSpc>
              <a:spcBef>
                <a:spcPts val="1000"/>
              </a:spcBef>
              <a:spcAft>
                <a:spcPts val="0"/>
              </a:spcAft>
              <a:buNone/>
            </a:pPr>
            <a:r>
              <a:rPr lang="en" sz="900" dirty="0"/>
              <a:t>20. de Laat, R. and van Berlo, L., Integration of BIM and GIS: The Development of the CityGML GeoBIM Extension, (2011), pp. 211–225.</a:t>
            </a:r>
            <a:endParaRPr sz="900" dirty="0"/>
          </a:p>
          <a:p>
            <a:pPr marL="0" marR="0" lvl="0" indent="-215900" algn="l" rtl="0">
              <a:lnSpc>
                <a:spcPct val="100000"/>
              </a:lnSpc>
              <a:spcBef>
                <a:spcPts val="1000"/>
              </a:spcBef>
              <a:spcAft>
                <a:spcPts val="0"/>
              </a:spcAft>
              <a:buNone/>
            </a:pPr>
            <a:r>
              <a:rPr lang="en" sz="900" dirty="0"/>
              <a:t>21. Deng, Y., Cheng, J. C. P., and Anumba, C., Mapping between BIM and 3D GIS in different levels of detail using schema mediation and instance comparison, Autom. Constr., vol. 67, pp. 1–21, (2016), doi: 10.1016/j.autcon.2016.03.006.</a:t>
            </a:r>
          </a:p>
          <a:p>
            <a:pPr marL="0" marR="0" lvl="0" indent="-215900" algn="l" rtl="0">
              <a:lnSpc>
                <a:spcPct val="100000"/>
              </a:lnSpc>
              <a:spcBef>
                <a:spcPts val="1000"/>
              </a:spcBef>
              <a:spcAft>
                <a:spcPts val="1000"/>
              </a:spcAft>
              <a:buNone/>
            </a:pPr>
            <a:r>
              <a:rPr lang="fi-FI" sz="900" dirty="0"/>
              <a:t>22. Gröger, G. and Plümer, L., CityGML - Interoperable semantic 3D city models, ISPRS Journal of Photogrammetry and Remote Sensing, vol. 71. pp. 12–33, (Jul. 2012), doi: 10.1016/j.isprsjprs.2012.04.004.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dirty="0"/>
          </a:p>
        </p:txBody>
      </p:sp>
      <p:sp>
        <p:nvSpPr>
          <p:cNvPr id="432" name="Google Shape;432;p62"/>
          <p:cNvSpPr txBox="1"/>
          <p:nvPr/>
        </p:nvSpPr>
        <p:spPr>
          <a:xfrm>
            <a:off x="406925" y="982300"/>
            <a:ext cx="8520600" cy="3960028"/>
          </a:xfrm>
          <a:prstGeom prst="rect">
            <a:avLst/>
          </a:prstGeom>
          <a:noFill/>
          <a:ln>
            <a:noFill/>
          </a:ln>
        </p:spPr>
        <p:txBody>
          <a:bodyPr spcFirstLastPara="1" wrap="square" lIns="91425" tIns="91425" rIns="91425" bIns="91425" anchor="t" anchorCtr="0">
            <a:spAutoFit/>
          </a:bodyPr>
          <a:lstStyle/>
          <a:p>
            <a:pPr marL="0" marR="0" lvl="0" indent="-215900" algn="l" rtl="0">
              <a:lnSpc>
                <a:spcPct val="100000"/>
              </a:lnSpc>
              <a:spcBef>
                <a:spcPts val="0"/>
              </a:spcBef>
              <a:spcAft>
                <a:spcPts val="0"/>
              </a:spcAft>
              <a:buNone/>
            </a:pPr>
            <a:r>
              <a:rPr lang="en-US" sz="900" dirty="0"/>
              <a:t>23. International Organization for Standardization (ISO), ISO 16739-1:2018 Industry Foundation Classes (IFC) for data sharing in the construction and facility management industries — Part 1: Data schema. (2018).</a:t>
            </a:r>
          </a:p>
          <a:p>
            <a:pPr marL="0" marR="0" lvl="0" indent="-215900" algn="l" rtl="0">
              <a:lnSpc>
                <a:spcPct val="100000"/>
              </a:lnSpc>
              <a:spcBef>
                <a:spcPts val="1000"/>
              </a:spcBef>
              <a:spcAft>
                <a:spcPts val="0"/>
              </a:spcAft>
              <a:buNone/>
            </a:pPr>
            <a:r>
              <a:rPr lang="en" sz="900" dirty="0"/>
              <a:t>24. Pauwels, P., Zhang, S., and Lee, Y.-C., Semantic web technologies in AEC industry: A literature overview, Autom. Constr., vol. 73, pp. 145–165, (2017), doi: 10.1016/j.autcon.2016.10.003.</a:t>
            </a:r>
            <a:endParaRPr sz="900" dirty="0"/>
          </a:p>
          <a:p>
            <a:pPr marL="0" marR="0" lvl="0" indent="-215900" algn="l" rtl="0">
              <a:lnSpc>
                <a:spcPct val="100000"/>
              </a:lnSpc>
              <a:spcBef>
                <a:spcPts val="1000"/>
              </a:spcBef>
              <a:spcAft>
                <a:spcPts val="0"/>
              </a:spcAft>
              <a:buNone/>
            </a:pPr>
            <a:r>
              <a:rPr lang="en" sz="900" dirty="0"/>
              <a:t>25. Open Geospatial Consortium, OGC ® IndoorGML 1.1. (2020).</a:t>
            </a:r>
            <a:endParaRPr sz="900" dirty="0"/>
          </a:p>
          <a:p>
            <a:pPr marL="0" marR="0" lvl="0" indent="-215900" algn="l" rtl="0">
              <a:lnSpc>
                <a:spcPct val="100000"/>
              </a:lnSpc>
              <a:spcBef>
                <a:spcPts val="1000"/>
              </a:spcBef>
              <a:spcAft>
                <a:spcPts val="0"/>
              </a:spcAft>
              <a:buNone/>
            </a:pPr>
            <a:r>
              <a:rPr lang="en" sz="900" dirty="0"/>
              <a:t>26. Kim, J. S., Yoo, S. J., and Li, K. J., Integrating IndoorGML and CityGML for indoor space, vol. 8470. Springer Verlag, (2014).</a:t>
            </a:r>
            <a:endParaRPr sz="900" dirty="0"/>
          </a:p>
          <a:p>
            <a:pPr marL="0" marR="0" lvl="0" indent="-215900" algn="l" rtl="0">
              <a:lnSpc>
                <a:spcPct val="100000"/>
              </a:lnSpc>
              <a:spcBef>
                <a:spcPts val="1000"/>
              </a:spcBef>
              <a:spcAft>
                <a:spcPts val="0"/>
              </a:spcAft>
              <a:buNone/>
            </a:pPr>
            <a:r>
              <a:rPr lang="en" sz="900" dirty="0"/>
              <a:t>27. Srivastava, S., Maheshwari, N., and Rajan, K. S., Towards generating semantically-rich indoorgml data from architectural plans, in International Archives of the Photogrammetry, Remote Sensing and Spatial Information Sciences - ISPRS Archives, (2018), vol. 42, no. 4, pp. 591–595, doi: 10.5194/isprs-archives-XLII-4-591-2018.</a:t>
            </a:r>
            <a:endParaRPr sz="900" dirty="0"/>
          </a:p>
          <a:p>
            <a:pPr marL="0" marR="0" lvl="0" indent="-215900" algn="l" rtl="0">
              <a:lnSpc>
                <a:spcPct val="100000"/>
              </a:lnSpc>
              <a:spcBef>
                <a:spcPts val="1000"/>
              </a:spcBef>
              <a:spcAft>
                <a:spcPts val="0"/>
              </a:spcAft>
              <a:buNone/>
            </a:pPr>
            <a:r>
              <a:rPr lang="en" sz="900" dirty="0"/>
              <a:t>28. Kang, H. K. and Li, K. J., A standard indoor spatial data model - OGC IndoorGML and implementation approaches, ISPRS Int. J. Geo-Information, vol. 6, no. 4, (2017), doi: 10.3390/ijgi6040116.</a:t>
            </a:r>
            <a:endParaRPr sz="900" dirty="0"/>
          </a:p>
          <a:p>
            <a:pPr marL="0" marR="0" lvl="0" indent="-215900" algn="l" rtl="0">
              <a:lnSpc>
                <a:spcPct val="100000"/>
              </a:lnSpc>
              <a:spcBef>
                <a:spcPts val="1000"/>
              </a:spcBef>
              <a:spcAft>
                <a:spcPts val="0"/>
              </a:spcAft>
              <a:buNone/>
            </a:pPr>
            <a:r>
              <a:rPr lang="en" sz="900" dirty="0"/>
              <a:t>29. Kumar, K., Labetski, A., Ohori, K. A., Ledoux, H., and Stoter, J., Harmonising the OGC standards for the built environment: A CityGML extension for Landinfra, ISPRS Int. J. Geo-Information, vol. 8, no. 6, (2019), doi: 10.3390/ijgi8060246.</a:t>
            </a:r>
            <a:endParaRPr sz="900" dirty="0"/>
          </a:p>
          <a:p>
            <a:pPr marL="0" marR="0" lvl="0" indent="-215900" algn="l" rtl="0">
              <a:lnSpc>
                <a:spcPct val="100000"/>
              </a:lnSpc>
              <a:spcBef>
                <a:spcPts val="1000"/>
              </a:spcBef>
              <a:spcAft>
                <a:spcPts val="0"/>
              </a:spcAft>
              <a:buNone/>
            </a:pPr>
            <a:r>
              <a:rPr lang="en" sz="900" dirty="0"/>
              <a:t>30. OGC, OGC ® Land and Infrastructure Conceptual Model Standard (LandInfra). Paul Scarponcini, (2016).</a:t>
            </a:r>
            <a:endParaRPr sz="900" dirty="0"/>
          </a:p>
          <a:p>
            <a:pPr marL="0" marR="0" lvl="0" indent="-215900" algn="l" rtl="0">
              <a:lnSpc>
                <a:spcPct val="100000"/>
              </a:lnSpc>
              <a:spcBef>
                <a:spcPts val="1000"/>
              </a:spcBef>
              <a:spcAft>
                <a:spcPts val="0"/>
              </a:spcAft>
              <a:buNone/>
            </a:pPr>
            <a:r>
              <a:rPr lang="en" sz="900" dirty="0"/>
              <a:t>31. Kumar, K., Labetski, A., Ohori, K. A., Ledoux, H., and Stoter, J., The LandInfra standard and its role in solving the BIM-GIS quagmire, Open Geospatial Data, Softw. Stand., vol. 4, no. 1, (2019), doi: 10.1186/s40965-019-0065-z.</a:t>
            </a:r>
          </a:p>
          <a:p>
            <a:pPr marL="0" marR="0" lvl="0" indent="-215900" algn="l" rtl="0">
              <a:lnSpc>
                <a:spcPct val="100000"/>
              </a:lnSpc>
              <a:spcBef>
                <a:spcPts val="1000"/>
              </a:spcBef>
              <a:spcAft>
                <a:spcPts val="1000"/>
              </a:spcAft>
              <a:buNone/>
            </a:pPr>
            <a:r>
              <a:rPr lang="en-US" sz="900" dirty="0"/>
              <a:t>32. Gilbert, T. et al., Built environment data standards and their integration: an analysis of IFC, CityGML and LandInfra, (2020). doi: https://www.buildingsmart.org/buildingsmart-international-bsi-and-open-geospatial-consortium-ogc-release-bim-and-gis-integration-paper/.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dirty="0"/>
          </a:p>
        </p:txBody>
      </p:sp>
      <p:sp>
        <p:nvSpPr>
          <p:cNvPr id="438" name="Google Shape;438;p63"/>
          <p:cNvSpPr txBox="1"/>
          <p:nvPr/>
        </p:nvSpPr>
        <p:spPr>
          <a:xfrm>
            <a:off x="406925" y="982300"/>
            <a:ext cx="8520600" cy="3960028"/>
          </a:xfrm>
          <a:prstGeom prst="rect">
            <a:avLst/>
          </a:prstGeom>
          <a:noFill/>
          <a:ln>
            <a:noFill/>
          </a:ln>
        </p:spPr>
        <p:txBody>
          <a:bodyPr spcFirstLastPara="1" wrap="square" lIns="91425" tIns="91425" rIns="91425" bIns="91425" anchor="t" anchorCtr="0">
            <a:spAutoFit/>
          </a:bodyPr>
          <a:lstStyle/>
          <a:p>
            <a:pPr marL="0" marR="0" lvl="0" indent="-215900" algn="l" rtl="0">
              <a:lnSpc>
                <a:spcPct val="100000"/>
              </a:lnSpc>
              <a:spcBef>
                <a:spcPts val="0"/>
              </a:spcBef>
              <a:spcAft>
                <a:spcPts val="0"/>
              </a:spcAft>
              <a:buNone/>
            </a:pPr>
            <a:r>
              <a:rPr lang="en" sz="900" dirty="0"/>
              <a:t>33. Donkers, S., Ledoux, H., Zhao, J., and Stoter, J., Automatic conversion of IFC datasets to geometrically and semantically correct CityGML LOD3 buildings, Trans. GIS, vol. 20, no. 4, pp. 547–569, (2016), doi: 10.1111/tgis.12162.</a:t>
            </a:r>
            <a:endParaRPr sz="900" dirty="0"/>
          </a:p>
          <a:p>
            <a:pPr marL="0" marR="0" lvl="0" indent="-215900" algn="l" rtl="0">
              <a:lnSpc>
                <a:spcPct val="100000"/>
              </a:lnSpc>
              <a:spcBef>
                <a:spcPts val="1000"/>
              </a:spcBef>
              <a:spcAft>
                <a:spcPts val="0"/>
              </a:spcAft>
              <a:buNone/>
            </a:pPr>
            <a:r>
              <a:rPr lang="en" sz="900" dirty="0"/>
              <a:t>34. Teo, T. A. and Yu, S. C., The extraction of indoor building information from bim to OGC indoorgml, in International Archives of the Photogrammetry, Remote Sensing and Spatial Information Sciences - ISPRS Archives, (2017), vol. 42, no. 4/W2, pp. 167–170, doi: 10.5194/isprs-archives-XLII-4-W2-167-2017.</a:t>
            </a:r>
            <a:endParaRPr sz="900" dirty="0"/>
          </a:p>
          <a:p>
            <a:pPr marL="0" marR="0" lvl="0" indent="-215900" algn="l" rtl="0">
              <a:lnSpc>
                <a:spcPct val="100000"/>
              </a:lnSpc>
              <a:spcBef>
                <a:spcPts val="1000"/>
              </a:spcBef>
              <a:spcAft>
                <a:spcPts val="0"/>
              </a:spcAft>
              <a:buNone/>
            </a:pPr>
            <a:r>
              <a:rPr lang="en" sz="900" dirty="0"/>
              <a:t>35. Yu, S.-C. and Teo, T.-A., The Generalization of Bim/Ifc Model for Multi-Scale 3D Gis/Citygml Models, in Proceedings of the 35th Asian Conference on Remote Sensing, Nay Pyi Taw, Myanmar, (2014), pp. 27–31.</a:t>
            </a:r>
            <a:endParaRPr sz="900" dirty="0"/>
          </a:p>
          <a:p>
            <a:pPr marL="0" marR="0" lvl="0" indent="-215900" algn="l" rtl="0">
              <a:lnSpc>
                <a:spcPct val="100000"/>
              </a:lnSpc>
              <a:spcBef>
                <a:spcPts val="1000"/>
              </a:spcBef>
              <a:spcAft>
                <a:spcPts val="0"/>
              </a:spcAft>
              <a:buNone/>
            </a:pPr>
            <a:r>
              <a:rPr lang="en" sz="900" dirty="0"/>
              <a:t>36. Granholm, L. and Törmä, S., Using Linked Data to facilitate smooth and effective workflow in a federated model environment, in Proceedings of the 2019 Workshop on Linked Building Data and Semantic Web Technologies (WLS2019), (2019), pp. 45–52.</a:t>
            </a:r>
            <a:endParaRPr sz="900" dirty="0"/>
          </a:p>
          <a:p>
            <a:pPr marL="0" marR="0" lvl="0" indent="-215900" algn="l" rtl="0">
              <a:lnSpc>
                <a:spcPct val="100000"/>
              </a:lnSpc>
              <a:spcBef>
                <a:spcPts val="1000"/>
              </a:spcBef>
              <a:spcAft>
                <a:spcPts val="0"/>
              </a:spcAft>
              <a:buNone/>
            </a:pPr>
            <a:r>
              <a:rPr lang="en" sz="900" dirty="0"/>
              <a:t>37. Hor, A. E. H., Sohn, G., Claudio, P., Jadidi, M., and Afnan, A., A semantic graph database for BIM-GIS integrated information model for an intelligent urban mobility web application, in ISPRS Annals of the Photogrammetry, Remote Sensing and Spatial Information Sciences, (2018), vol. 4, no. 4, pp. 89–96, doi: 10.5194/isprs-annals-IV-4-89-2018.</a:t>
            </a:r>
            <a:endParaRPr sz="900" dirty="0"/>
          </a:p>
          <a:p>
            <a:pPr marL="0" marR="0" lvl="0" indent="-215900" algn="l" rtl="0">
              <a:lnSpc>
                <a:spcPct val="100000"/>
              </a:lnSpc>
              <a:spcBef>
                <a:spcPts val="1000"/>
              </a:spcBef>
              <a:spcAft>
                <a:spcPts val="0"/>
              </a:spcAft>
              <a:buNone/>
            </a:pPr>
            <a:r>
              <a:rPr lang="en" sz="900" dirty="0"/>
              <a:t>38. Hitzler, P., Parsia, B., Patel-schneider, P. F., and Rudolph, S., OWL 2 Web Ontology Language Primer, W3C Recommendation, (2012). https://www.w3.org/TR/owl2-primer/.</a:t>
            </a:r>
            <a:endParaRPr sz="900" dirty="0"/>
          </a:p>
          <a:p>
            <a:pPr marL="0" marR="0" lvl="0" indent="-215900" algn="l" rtl="0">
              <a:lnSpc>
                <a:spcPct val="100000"/>
              </a:lnSpc>
              <a:spcBef>
                <a:spcPts val="1000"/>
              </a:spcBef>
              <a:spcAft>
                <a:spcPts val="0"/>
              </a:spcAft>
              <a:buNone/>
            </a:pPr>
            <a:r>
              <a:rPr lang="en" sz="900" dirty="0"/>
              <a:t>39. Schreiber, G. and Raimond, Y., RDF 1.1 Primer, W3C Working Group Note 24 June 2014, (2014). https://www.w3.org/TR/rdf11-primer/ (accessed Jul. 22, 2021).</a:t>
            </a:r>
            <a:endParaRPr sz="900" dirty="0"/>
          </a:p>
          <a:p>
            <a:pPr marL="0" marR="0" lvl="0" indent="-215900" algn="l" rtl="0">
              <a:lnSpc>
                <a:spcPct val="100000"/>
              </a:lnSpc>
              <a:spcBef>
                <a:spcPts val="1000"/>
              </a:spcBef>
              <a:spcAft>
                <a:spcPts val="0"/>
              </a:spcAft>
              <a:buNone/>
            </a:pPr>
            <a:r>
              <a:rPr lang="en" sz="900" dirty="0"/>
              <a:t>40. Open Geospatial Consortium, OGC GeoSPARQL-A geographic query language for RDF data. (2012).</a:t>
            </a:r>
            <a:endParaRPr sz="900" dirty="0"/>
          </a:p>
          <a:p>
            <a:pPr marL="0" marR="0" lvl="0" indent="-215900" algn="l" rtl="0">
              <a:lnSpc>
                <a:spcPct val="100000"/>
              </a:lnSpc>
              <a:spcBef>
                <a:spcPts val="1000"/>
              </a:spcBef>
              <a:spcAft>
                <a:spcPts val="0"/>
              </a:spcAft>
              <a:buNone/>
            </a:pPr>
            <a:r>
              <a:rPr lang="en" sz="900" dirty="0"/>
              <a:t>41. Koubarakis, M. and Kyzirakos, K., Modeling and Querying Metadata in the Semantic Sensor Web: The Model stRDF and the Query Language stSPARQL, in The Semantic Web: Research and Applications, (2010), pp. 425–439.</a:t>
            </a:r>
            <a:endParaRPr sz="900" dirty="0"/>
          </a:p>
          <a:p>
            <a:pPr marL="0" marR="0" lvl="0" indent="-215900" algn="l" rtl="0">
              <a:lnSpc>
                <a:spcPct val="100000"/>
              </a:lnSpc>
              <a:spcBef>
                <a:spcPts val="1000"/>
              </a:spcBef>
              <a:spcAft>
                <a:spcPts val="1000"/>
              </a:spcAft>
              <a:buNone/>
            </a:pPr>
            <a:endParaRPr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4"/>
          <p:cNvSpPr txBox="1">
            <a:spLocks noGrp="1"/>
          </p:cNvSpPr>
          <p:nvPr>
            <p:ph type="title" idx="4294967295"/>
          </p:nvPr>
        </p:nvSpPr>
        <p:spPr>
          <a:xfrm>
            <a:off x="743113" y="1641319"/>
            <a:ext cx="4302600" cy="1086300"/>
          </a:xfrm>
          <a:prstGeom prst="rect">
            <a:avLst/>
          </a:prstGeom>
        </p:spPr>
        <p:txBody>
          <a:bodyPr spcFirstLastPara="1" wrap="square" lIns="91425" tIns="91425" rIns="91425" bIns="91425" anchor="t" anchorCtr="0">
            <a:normAutofit fontScale="90000"/>
          </a:bodyPr>
          <a:lstStyle/>
          <a:p>
            <a:pPr marL="0" lvl="0" indent="0" algn="l" rtl="0">
              <a:spcBef>
                <a:spcPts val="1000"/>
              </a:spcBef>
              <a:spcAft>
                <a:spcPts val="1000"/>
              </a:spcAft>
              <a:buNone/>
            </a:pPr>
            <a:r>
              <a:rPr lang="en" sz="4800">
                <a:solidFill>
                  <a:schemeClr val="dk1"/>
                </a:solidFill>
              </a:rPr>
              <a:t>Thank you!</a:t>
            </a:r>
            <a:endParaRPr sz="4800" dirty="0">
              <a:solidFill>
                <a:schemeClr val="dk1"/>
              </a:solidFill>
            </a:endParaRPr>
          </a:p>
        </p:txBody>
      </p:sp>
      <p:sp>
        <p:nvSpPr>
          <p:cNvPr id="444" name="Google Shape;444;p64"/>
          <p:cNvSpPr txBox="1"/>
          <p:nvPr/>
        </p:nvSpPr>
        <p:spPr>
          <a:xfrm>
            <a:off x="5400888" y="1735819"/>
            <a:ext cx="3000000" cy="897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b="1">
                <a:solidFill>
                  <a:srgbClr val="363545"/>
                </a:solidFill>
                <a:highlight>
                  <a:srgbClr val="FFFFFF"/>
                </a:highlight>
              </a:rPr>
              <a:t>Eyosias Dawit Guyo</a:t>
            </a:r>
            <a:endParaRPr dirty="0">
              <a:solidFill>
                <a:srgbClr val="363545"/>
              </a:solidFill>
              <a:highlight>
                <a:srgbClr val="FFFFFF"/>
              </a:highlight>
            </a:endParaRPr>
          </a:p>
          <a:p>
            <a:pPr marL="0" lvl="0" indent="0" algn="l" rtl="0">
              <a:lnSpc>
                <a:spcPct val="150000"/>
              </a:lnSpc>
              <a:spcBef>
                <a:spcPts val="0"/>
              </a:spcBef>
              <a:spcAft>
                <a:spcPts val="0"/>
              </a:spcAft>
              <a:buNone/>
            </a:pPr>
            <a:r>
              <a:rPr lang="en">
                <a:solidFill>
                  <a:srgbClr val="363545"/>
                </a:solidFill>
                <a:highlight>
                  <a:srgbClr val="FFFFFF"/>
                </a:highlight>
              </a:rPr>
              <a:t>eyosias.guyo@trimble.com</a:t>
            </a:r>
            <a:endParaRPr sz="1800" dirty="0"/>
          </a:p>
        </p:txBody>
      </p:sp>
      <p:pic>
        <p:nvPicPr>
          <p:cNvPr id="445" name="Google Shape;445;p64"/>
          <p:cNvPicPr preferRelativeResize="0"/>
          <p:nvPr/>
        </p:nvPicPr>
        <p:blipFill>
          <a:blip r:embed="rId3">
            <a:alphaModFix/>
          </a:blip>
          <a:stretch>
            <a:fillRect/>
          </a:stretch>
        </p:blipFill>
        <p:spPr>
          <a:xfrm>
            <a:off x="928661" y="3730763"/>
            <a:ext cx="1590350" cy="1182675"/>
          </a:xfrm>
          <a:prstGeom prst="rect">
            <a:avLst/>
          </a:prstGeom>
          <a:noFill/>
          <a:ln>
            <a:noFill/>
          </a:ln>
        </p:spPr>
      </p:pic>
      <p:cxnSp>
        <p:nvCxnSpPr>
          <p:cNvPr id="446" name="Google Shape;446;p64"/>
          <p:cNvCxnSpPr/>
          <p:nvPr/>
        </p:nvCxnSpPr>
        <p:spPr>
          <a:xfrm>
            <a:off x="45900" y="3495325"/>
            <a:ext cx="9052200" cy="0"/>
          </a:xfrm>
          <a:prstGeom prst="straightConnector1">
            <a:avLst/>
          </a:prstGeom>
          <a:noFill/>
          <a:ln w="9525" cap="flat" cmpd="sng">
            <a:solidFill>
              <a:schemeClr val="dk1"/>
            </a:solidFill>
            <a:prstDash val="lgDash"/>
            <a:round/>
            <a:headEnd type="none" w="med" len="med"/>
            <a:tailEnd type="none" w="med" len="med"/>
          </a:ln>
        </p:spPr>
      </p:cxnSp>
      <p:sp>
        <p:nvSpPr>
          <p:cNvPr id="447" name="Google Shape;447;p64"/>
          <p:cNvSpPr/>
          <p:nvPr/>
        </p:nvSpPr>
        <p:spPr>
          <a:xfrm>
            <a:off x="0" y="0"/>
            <a:ext cx="9144000" cy="805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48" name="Google Shape;448;p64"/>
          <p:cNvPicPr preferRelativeResize="0"/>
          <p:nvPr/>
        </p:nvPicPr>
        <p:blipFill>
          <a:blip r:embed="rId4">
            <a:alphaModFix/>
          </a:blip>
          <a:stretch>
            <a:fillRect/>
          </a:stretch>
        </p:blipFill>
        <p:spPr>
          <a:xfrm>
            <a:off x="3147801" y="3866000"/>
            <a:ext cx="1614514" cy="912200"/>
          </a:xfrm>
          <a:prstGeom prst="rect">
            <a:avLst/>
          </a:prstGeom>
          <a:noFill/>
          <a:ln>
            <a:noFill/>
          </a:ln>
        </p:spPr>
      </p:pic>
      <p:pic>
        <p:nvPicPr>
          <p:cNvPr id="449" name="Google Shape;449;p64"/>
          <p:cNvPicPr preferRelativeResize="0"/>
          <p:nvPr/>
        </p:nvPicPr>
        <p:blipFill>
          <a:blip r:embed="rId5">
            <a:alphaModFix/>
          </a:blip>
          <a:stretch>
            <a:fillRect/>
          </a:stretch>
        </p:blipFill>
        <p:spPr>
          <a:xfrm>
            <a:off x="5391104" y="3866000"/>
            <a:ext cx="2824235" cy="91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181" name="Google Shape;181;p28"/>
          <p:cNvSpPr txBox="1">
            <a:spLocks noGrp="1"/>
          </p:cNvSpPr>
          <p:nvPr>
            <p:ph type="body" idx="1"/>
          </p:nvPr>
        </p:nvSpPr>
        <p:spPr>
          <a:xfrm>
            <a:off x="311700" y="936198"/>
            <a:ext cx="8520600" cy="879600"/>
          </a:xfrm>
          <a:prstGeom prst="rect">
            <a:avLst/>
          </a:prstGeom>
        </p:spPr>
        <p:txBody>
          <a:bodyPr spcFirstLastPara="1" wrap="square" lIns="91425" tIns="91425" rIns="91425" bIns="91425" anchor="t" anchorCtr="0">
            <a:noAutofit/>
          </a:bodyPr>
          <a:lstStyle/>
          <a:p>
            <a:pPr marL="457200" marR="0" lvl="0" indent="-381000" algn="l" rtl="0">
              <a:lnSpc>
                <a:spcPct val="115000"/>
              </a:lnSpc>
              <a:spcAft>
                <a:spcPts val="1000"/>
              </a:spcAft>
              <a:buSzPts val="2400"/>
              <a:buChar char="➢"/>
            </a:pPr>
            <a:r>
              <a:rPr lang="en" dirty="0">
                <a:solidFill>
                  <a:srgbClr val="000000"/>
                </a:solidFill>
              </a:rPr>
              <a:t>Cooperation between </a:t>
            </a:r>
            <a:r>
              <a:rPr lang="en" b="1" dirty="0">
                <a:solidFill>
                  <a:schemeClr val="accent3"/>
                </a:solidFill>
              </a:rPr>
              <a:t>BIM </a:t>
            </a:r>
            <a:r>
              <a:rPr lang="en" dirty="0">
                <a:solidFill>
                  <a:srgbClr val="000000"/>
                </a:solidFill>
              </a:rPr>
              <a:t>&amp; </a:t>
            </a:r>
            <a:r>
              <a:rPr lang="en" b="1" dirty="0">
                <a:solidFill>
                  <a:schemeClr val="accent3"/>
                </a:solidFill>
              </a:rPr>
              <a:t>GIS</a:t>
            </a:r>
            <a:r>
              <a:rPr lang="en" dirty="0">
                <a:solidFill>
                  <a:srgbClr val="000000"/>
                </a:solidFill>
              </a:rPr>
              <a:t> is important to manage the built environment.</a:t>
            </a:r>
            <a:endParaRPr dirty="0">
              <a:solidFill>
                <a:srgbClr val="000000"/>
              </a:solidFill>
            </a:endParaRPr>
          </a:p>
        </p:txBody>
      </p:sp>
      <p:pic>
        <p:nvPicPr>
          <p:cNvPr id="182" name="Google Shape;182;p28"/>
          <p:cNvPicPr preferRelativeResize="0"/>
          <p:nvPr/>
        </p:nvPicPr>
        <p:blipFill>
          <a:blip r:embed="rId3">
            <a:alphaModFix/>
          </a:blip>
          <a:stretch>
            <a:fillRect/>
          </a:stretch>
        </p:blipFill>
        <p:spPr>
          <a:xfrm>
            <a:off x="3593891" y="2228950"/>
            <a:ext cx="1148175" cy="1148175"/>
          </a:xfrm>
          <a:prstGeom prst="rect">
            <a:avLst/>
          </a:prstGeom>
          <a:noFill/>
          <a:ln>
            <a:noFill/>
          </a:ln>
        </p:spPr>
      </p:pic>
      <p:pic>
        <p:nvPicPr>
          <p:cNvPr id="183" name="Google Shape;183;p28"/>
          <p:cNvPicPr preferRelativeResize="0"/>
          <p:nvPr/>
        </p:nvPicPr>
        <p:blipFill>
          <a:blip r:embed="rId4">
            <a:alphaModFix/>
          </a:blip>
          <a:stretch>
            <a:fillRect/>
          </a:stretch>
        </p:blipFill>
        <p:spPr>
          <a:xfrm>
            <a:off x="5436900" y="2980450"/>
            <a:ext cx="962251" cy="1089349"/>
          </a:xfrm>
          <a:prstGeom prst="rect">
            <a:avLst/>
          </a:prstGeom>
          <a:noFill/>
          <a:ln>
            <a:noFill/>
          </a:ln>
        </p:spPr>
      </p:pic>
      <p:pic>
        <p:nvPicPr>
          <p:cNvPr id="184" name="Google Shape;184;p28"/>
          <p:cNvPicPr preferRelativeResize="0"/>
          <p:nvPr/>
        </p:nvPicPr>
        <p:blipFill>
          <a:blip r:embed="rId5">
            <a:alphaModFix/>
          </a:blip>
          <a:stretch>
            <a:fillRect/>
          </a:stretch>
        </p:blipFill>
        <p:spPr>
          <a:xfrm>
            <a:off x="3676919" y="3897350"/>
            <a:ext cx="1089349" cy="1089349"/>
          </a:xfrm>
          <a:prstGeom prst="rect">
            <a:avLst/>
          </a:prstGeom>
          <a:noFill/>
          <a:ln>
            <a:noFill/>
          </a:ln>
        </p:spPr>
      </p:pic>
      <p:pic>
        <p:nvPicPr>
          <p:cNvPr id="185" name="Google Shape;185;p28"/>
          <p:cNvPicPr preferRelativeResize="0"/>
          <p:nvPr/>
        </p:nvPicPr>
        <p:blipFill>
          <a:blip r:embed="rId6">
            <a:alphaModFix/>
          </a:blip>
          <a:stretch>
            <a:fillRect/>
          </a:stretch>
        </p:blipFill>
        <p:spPr>
          <a:xfrm>
            <a:off x="1610175" y="2980450"/>
            <a:ext cx="1531150" cy="1089351"/>
          </a:xfrm>
          <a:prstGeom prst="rect">
            <a:avLst/>
          </a:prstGeom>
          <a:noFill/>
          <a:ln>
            <a:noFill/>
          </a:ln>
        </p:spPr>
      </p:pic>
      <p:pic>
        <p:nvPicPr>
          <p:cNvPr id="186" name="Google Shape;186;p28"/>
          <p:cNvPicPr preferRelativeResize="0"/>
          <p:nvPr/>
        </p:nvPicPr>
        <p:blipFill>
          <a:blip r:embed="rId7">
            <a:alphaModFix/>
          </a:blip>
          <a:stretch>
            <a:fillRect/>
          </a:stretch>
        </p:blipFill>
        <p:spPr>
          <a:xfrm>
            <a:off x="4948686" y="2561250"/>
            <a:ext cx="467986" cy="494700"/>
          </a:xfrm>
          <a:prstGeom prst="rect">
            <a:avLst/>
          </a:prstGeom>
          <a:noFill/>
          <a:ln>
            <a:noFill/>
          </a:ln>
        </p:spPr>
      </p:pic>
      <p:pic>
        <p:nvPicPr>
          <p:cNvPr id="187" name="Google Shape;187;p28"/>
          <p:cNvPicPr preferRelativeResize="0"/>
          <p:nvPr/>
        </p:nvPicPr>
        <p:blipFill>
          <a:blip r:embed="rId7">
            <a:alphaModFix/>
          </a:blip>
          <a:stretch>
            <a:fillRect/>
          </a:stretch>
        </p:blipFill>
        <p:spPr>
          <a:xfrm flipH="1">
            <a:off x="2919286" y="2561250"/>
            <a:ext cx="467986" cy="494700"/>
          </a:xfrm>
          <a:prstGeom prst="rect">
            <a:avLst/>
          </a:prstGeom>
          <a:noFill/>
          <a:ln>
            <a:noFill/>
          </a:ln>
        </p:spPr>
      </p:pic>
      <p:pic>
        <p:nvPicPr>
          <p:cNvPr id="188" name="Google Shape;188;p28"/>
          <p:cNvPicPr preferRelativeResize="0"/>
          <p:nvPr/>
        </p:nvPicPr>
        <p:blipFill>
          <a:blip r:embed="rId8">
            <a:alphaModFix/>
          </a:blip>
          <a:stretch>
            <a:fillRect/>
          </a:stretch>
        </p:blipFill>
        <p:spPr>
          <a:xfrm rot="-2029475">
            <a:off x="3027550" y="3050912"/>
            <a:ext cx="468000" cy="324925"/>
          </a:xfrm>
          <a:prstGeom prst="rect">
            <a:avLst/>
          </a:prstGeom>
          <a:noFill/>
          <a:ln>
            <a:noFill/>
          </a:ln>
        </p:spPr>
      </p:pic>
      <p:pic>
        <p:nvPicPr>
          <p:cNvPr id="189" name="Google Shape;189;p28"/>
          <p:cNvPicPr preferRelativeResize="0"/>
          <p:nvPr/>
        </p:nvPicPr>
        <p:blipFill>
          <a:blip r:embed="rId8">
            <a:alphaModFix/>
          </a:blip>
          <a:stretch>
            <a:fillRect/>
          </a:stretch>
        </p:blipFill>
        <p:spPr>
          <a:xfrm rot="2029475" flipH="1">
            <a:off x="4792900" y="3050912"/>
            <a:ext cx="468000" cy="324925"/>
          </a:xfrm>
          <a:prstGeom prst="rect">
            <a:avLst/>
          </a:prstGeom>
          <a:noFill/>
          <a:ln>
            <a:noFill/>
          </a:ln>
        </p:spPr>
      </p:pic>
      <p:pic>
        <p:nvPicPr>
          <p:cNvPr id="190" name="Google Shape;190;p28"/>
          <p:cNvPicPr preferRelativeResize="0"/>
          <p:nvPr/>
        </p:nvPicPr>
        <p:blipFill>
          <a:blip r:embed="rId8">
            <a:alphaModFix/>
          </a:blip>
          <a:stretch>
            <a:fillRect/>
          </a:stretch>
        </p:blipFill>
        <p:spPr>
          <a:xfrm rot="5399995" flipH="1">
            <a:off x="3986425" y="3505162"/>
            <a:ext cx="468000" cy="324925"/>
          </a:xfrm>
          <a:prstGeom prst="rect">
            <a:avLst/>
          </a:prstGeom>
          <a:noFill/>
          <a:ln>
            <a:noFill/>
          </a:ln>
        </p:spPr>
      </p:pic>
      <p:pic>
        <p:nvPicPr>
          <p:cNvPr id="191" name="Google Shape;191;p28"/>
          <p:cNvPicPr preferRelativeResize="0"/>
          <p:nvPr/>
        </p:nvPicPr>
        <p:blipFill>
          <a:blip r:embed="rId7">
            <a:alphaModFix/>
          </a:blip>
          <a:stretch>
            <a:fillRect/>
          </a:stretch>
        </p:blipFill>
        <p:spPr>
          <a:xfrm rot="2013704">
            <a:off x="4338011" y="3377125"/>
            <a:ext cx="467986" cy="49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265500" y="0"/>
            <a:ext cx="4045200" cy="672000"/>
          </a:xfrm>
          <a:prstGeom prst="rect">
            <a:avLst/>
          </a:prstGeom>
        </p:spPr>
        <p:txBody>
          <a:bodyPr spcFirstLastPara="1" wrap="square" lIns="91425" tIns="91425" rIns="91425" bIns="91425" anchor="b" anchorCtr="0">
            <a:normAutofit fontScale="90000"/>
          </a:bodyPr>
          <a:lstStyle/>
          <a:p>
            <a:pPr marL="0" marR="0" lvl="0" indent="0" algn="l" rtl="0">
              <a:lnSpc>
                <a:spcPct val="100000"/>
              </a:lnSpc>
              <a:spcBef>
                <a:spcPts val="0"/>
              </a:spcBef>
              <a:spcAft>
                <a:spcPts val="0"/>
              </a:spcAft>
              <a:buNone/>
            </a:pPr>
            <a:r>
              <a:rPr lang="en" sz="3000"/>
              <a:t>Use</a:t>
            </a:r>
            <a:r>
              <a:rPr lang="en"/>
              <a:t> </a:t>
            </a:r>
            <a:r>
              <a:rPr lang="en" sz="3000"/>
              <a:t>Cases</a:t>
            </a:r>
            <a:endParaRPr dirty="0"/>
          </a:p>
        </p:txBody>
      </p:sp>
      <p:sp>
        <p:nvSpPr>
          <p:cNvPr id="197" name="Google Shape;197;p29"/>
          <p:cNvSpPr txBox="1">
            <a:spLocks noGrp="1"/>
          </p:cNvSpPr>
          <p:nvPr>
            <p:ph type="subTitle" idx="1"/>
          </p:nvPr>
        </p:nvSpPr>
        <p:spPr>
          <a:xfrm>
            <a:off x="94800" y="3592873"/>
            <a:ext cx="4215900" cy="1140300"/>
          </a:xfrm>
          <a:prstGeom prst="rect">
            <a:avLst/>
          </a:prstGeom>
        </p:spPr>
        <p:txBody>
          <a:bodyPr spcFirstLastPara="1" wrap="square" lIns="91425" tIns="91425" rIns="91425" bIns="91425" anchor="t" anchorCtr="0">
            <a:noAutofit/>
          </a:bodyPr>
          <a:lstStyle/>
          <a:p>
            <a:pPr marL="457200" lvl="0" indent="-323850" algn="l" rtl="0">
              <a:spcBef>
                <a:spcPts val="1000"/>
              </a:spcBef>
              <a:spcAft>
                <a:spcPts val="0"/>
              </a:spcAft>
              <a:buClr>
                <a:srgbClr val="38761D"/>
              </a:buClr>
              <a:buSzPts val="1500"/>
              <a:buChar char="➢"/>
            </a:pPr>
            <a:r>
              <a:rPr lang="en" sz="1500" b="1">
                <a:solidFill>
                  <a:srgbClr val="38761D"/>
                </a:solidFill>
              </a:rPr>
              <a:t>Monitoring construction activities</a:t>
            </a:r>
            <a:r>
              <a:rPr lang="en" sz="1500">
                <a:solidFill>
                  <a:srgbClr val="38761D"/>
                </a:solidFill>
              </a:rPr>
              <a:t> </a:t>
            </a:r>
            <a:endParaRPr sz="1500" dirty="0">
              <a:solidFill>
                <a:srgbClr val="38761D"/>
              </a:solidFill>
            </a:endParaRPr>
          </a:p>
          <a:p>
            <a:pPr marL="914400" lvl="1" indent="-323850" algn="l" rtl="0">
              <a:spcBef>
                <a:spcPts val="1000"/>
              </a:spcBef>
              <a:spcAft>
                <a:spcPts val="0"/>
              </a:spcAft>
              <a:buClr>
                <a:srgbClr val="000000"/>
              </a:buClr>
              <a:buSzPts val="1500"/>
              <a:buChar char="○"/>
            </a:pPr>
            <a:r>
              <a:rPr lang="en" sz="1500" i="1">
                <a:solidFill>
                  <a:srgbClr val="000000"/>
                </a:solidFill>
              </a:rPr>
              <a:t>(Irizarry et al., 2013) </a:t>
            </a:r>
            <a:endParaRPr sz="1500" i="1" dirty="0">
              <a:solidFill>
                <a:srgbClr val="000000"/>
              </a:solidFill>
            </a:endParaRPr>
          </a:p>
          <a:p>
            <a:pPr marL="914400" lvl="1" indent="-323850" algn="l" rtl="0">
              <a:spcBef>
                <a:spcPts val="1000"/>
              </a:spcBef>
              <a:spcAft>
                <a:spcPts val="0"/>
              </a:spcAft>
              <a:buClr>
                <a:srgbClr val="000000"/>
              </a:buClr>
              <a:buSzPts val="1500"/>
              <a:buChar char="○"/>
            </a:pPr>
            <a:r>
              <a:rPr lang="en" sz="1500" i="1">
                <a:solidFill>
                  <a:srgbClr val="000000"/>
                </a:solidFill>
              </a:rPr>
              <a:t>(Wang et al., 2019)</a:t>
            </a:r>
            <a:endParaRPr sz="1500" i="1" dirty="0"/>
          </a:p>
        </p:txBody>
      </p:sp>
      <p:sp>
        <p:nvSpPr>
          <p:cNvPr id="198" name="Google Shape;198;p29"/>
          <p:cNvSpPr txBox="1"/>
          <p:nvPr/>
        </p:nvSpPr>
        <p:spPr>
          <a:xfrm>
            <a:off x="94800" y="595875"/>
            <a:ext cx="4045200" cy="1493100"/>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Clr>
                <a:srgbClr val="38761D"/>
              </a:buClr>
              <a:buSzPts val="1500"/>
              <a:buFont typeface="Open Sans"/>
              <a:buChar char="➢"/>
            </a:pPr>
            <a:r>
              <a:rPr lang="en" sz="1500" b="1">
                <a:solidFill>
                  <a:srgbClr val="38761D"/>
                </a:solidFill>
                <a:latin typeface="Open Sans"/>
                <a:ea typeface="Open Sans"/>
                <a:cs typeface="Open Sans"/>
                <a:sym typeface="Open Sans"/>
              </a:rPr>
              <a:t>Building emergency management</a:t>
            </a:r>
            <a:r>
              <a:rPr lang="en" sz="1500">
                <a:solidFill>
                  <a:srgbClr val="38761D"/>
                </a:solidFill>
                <a:latin typeface="Open Sans"/>
                <a:ea typeface="Open Sans"/>
                <a:cs typeface="Open Sans"/>
                <a:sym typeface="Open Sans"/>
              </a:rPr>
              <a:t> </a:t>
            </a:r>
            <a:endParaRPr sz="1500" dirty="0">
              <a:solidFill>
                <a:srgbClr val="38761D"/>
              </a:solidFill>
              <a:latin typeface="Open Sans"/>
              <a:ea typeface="Open Sans"/>
              <a:cs typeface="Open Sans"/>
              <a:sym typeface="Open Sans"/>
            </a:endParaRPr>
          </a:p>
          <a:p>
            <a:pPr marL="914400" lvl="1" indent="-323850" algn="l" rtl="0">
              <a:spcBef>
                <a:spcPts val="1000"/>
              </a:spcBef>
              <a:spcAft>
                <a:spcPts val="0"/>
              </a:spcAft>
              <a:buClr>
                <a:srgbClr val="363545"/>
              </a:buClr>
              <a:buSzPts val="1500"/>
              <a:buFont typeface="Open Sans"/>
              <a:buChar char="○"/>
            </a:pPr>
            <a:r>
              <a:rPr lang="en" sz="1500" i="1">
                <a:solidFill>
                  <a:srgbClr val="363545"/>
                </a:solidFill>
                <a:latin typeface="Open Sans"/>
                <a:ea typeface="Open Sans"/>
                <a:cs typeface="Open Sans"/>
                <a:sym typeface="Open Sans"/>
              </a:rPr>
              <a:t>(Amirebrahimi et al., 2015) </a:t>
            </a:r>
            <a:endParaRPr sz="1500" i="1" dirty="0">
              <a:solidFill>
                <a:srgbClr val="363545"/>
              </a:solidFill>
              <a:latin typeface="Open Sans"/>
              <a:ea typeface="Open Sans"/>
              <a:cs typeface="Open Sans"/>
              <a:sym typeface="Open Sans"/>
            </a:endParaRPr>
          </a:p>
          <a:p>
            <a:pPr marL="914400" lvl="1" indent="-323850" algn="l" rtl="0">
              <a:spcBef>
                <a:spcPts val="1000"/>
              </a:spcBef>
              <a:spcAft>
                <a:spcPts val="0"/>
              </a:spcAft>
              <a:buClr>
                <a:srgbClr val="363545"/>
              </a:buClr>
              <a:buSzPts val="1500"/>
              <a:buFont typeface="Open Sans"/>
              <a:buChar char="○"/>
            </a:pPr>
            <a:r>
              <a:rPr lang="en" sz="1500" i="1">
                <a:solidFill>
                  <a:srgbClr val="363545"/>
                </a:solidFill>
                <a:latin typeface="Open Sans"/>
                <a:ea typeface="Open Sans"/>
                <a:cs typeface="Open Sans"/>
                <a:sym typeface="Open Sans"/>
              </a:rPr>
              <a:t>(Tashakkori et al., 2015) </a:t>
            </a:r>
            <a:endParaRPr sz="1500" i="1" dirty="0">
              <a:solidFill>
                <a:srgbClr val="363545"/>
              </a:solidFill>
              <a:latin typeface="Open Sans"/>
              <a:ea typeface="Open Sans"/>
              <a:cs typeface="Open Sans"/>
              <a:sym typeface="Open Sans"/>
            </a:endParaRPr>
          </a:p>
          <a:p>
            <a:pPr marL="914400" lvl="1" indent="-323850" algn="l" rtl="0">
              <a:spcBef>
                <a:spcPts val="1000"/>
              </a:spcBef>
              <a:spcAft>
                <a:spcPts val="0"/>
              </a:spcAft>
              <a:buClr>
                <a:srgbClr val="363545"/>
              </a:buClr>
              <a:buSzPts val="1500"/>
              <a:buFont typeface="Open Sans"/>
              <a:buChar char="○"/>
            </a:pPr>
            <a:r>
              <a:rPr lang="en" sz="1500" i="1">
                <a:solidFill>
                  <a:srgbClr val="363545"/>
                </a:solidFill>
                <a:latin typeface="Open Sans"/>
                <a:ea typeface="Open Sans"/>
                <a:cs typeface="Open Sans"/>
                <a:sym typeface="Open Sans"/>
              </a:rPr>
              <a:t>(El-Mekawy et al., 2012)</a:t>
            </a:r>
            <a:endParaRPr dirty="0">
              <a:latin typeface="Open Sans"/>
              <a:ea typeface="Open Sans"/>
              <a:cs typeface="Open Sans"/>
              <a:sym typeface="Open Sans"/>
            </a:endParaRPr>
          </a:p>
        </p:txBody>
      </p:sp>
      <p:sp>
        <p:nvSpPr>
          <p:cNvPr id="199" name="Google Shape;199;p29"/>
          <p:cNvSpPr txBox="1"/>
          <p:nvPr/>
        </p:nvSpPr>
        <p:spPr>
          <a:xfrm>
            <a:off x="94800" y="2094374"/>
            <a:ext cx="4215900" cy="1493100"/>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Clr>
                <a:srgbClr val="000000"/>
              </a:buClr>
              <a:buSzPts val="1500"/>
              <a:buFont typeface="Open Sans"/>
              <a:buChar char="➢"/>
            </a:pPr>
            <a:r>
              <a:rPr lang="en" sz="1500" b="1">
                <a:solidFill>
                  <a:srgbClr val="38761D"/>
                </a:solidFill>
                <a:latin typeface="Open Sans"/>
                <a:ea typeface="Open Sans"/>
                <a:cs typeface="Open Sans"/>
                <a:sym typeface="Open Sans"/>
              </a:rPr>
              <a:t>Urban design</a:t>
            </a:r>
            <a:r>
              <a:rPr lang="en" sz="1500" b="1">
                <a:latin typeface="Open Sans"/>
                <a:ea typeface="Open Sans"/>
                <a:cs typeface="Open Sans"/>
                <a:sym typeface="Open Sans"/>
              </a:rPr>
              <a:t> </a:t>
            </a:r>
            <a:endParaRPr sz="1500" b="1" dirty="0">
              <a:latin typeface="Open Sans"/>
              <a:ea typeface="Open Sans"/>
              <a:cs typeface="Open Sans"/>
              <a:sym typeface="Open Sans"/>
            </a:endParaRPr>
          </a:p>
          <a:p>
            <a:pPr marL="914400" lvl="1" indent="-323850" algn="l" rtl="0">
              <a:spcBef>
                <a:spcPts val="1000"/>
              </a:spcBef>
              <a:spcAft>
                <a:spcPts val="0"/>
              </a:spcAft>
              <a:buClr>
                <a:srgbClr val="000000"/>
              </a:buClr>
              <a:buSzPts val="1500"/>
              <a:buFont typeface="Open Sans"/>
              <a:buChar char="○"/>
            </a:pPr>
            <a:r>
              <a:rPr lang="en" sz="1500" i="1">
                <a:latin typeface="Open Sans"/>
                <a:ea typeface="Open Sans"/>
                <a:cs typeface="Open Sans"/>
                <a:sym typeface="Open Sans"/>
              </a:rPr>
              <a:t>(El-Mekawy et al., 2012)</a:t>
            </a:r>
            <a:endParaRPr sz="1500" i="1" dirty="0">
              <a:latin typeface="Open Sans"/>
              <a:ea typeface="Open Sans"/>
              <a:cs typeface="Open Sans"/>
              <a:sym typeface="Open Sans"/>
            </a:endParaRPr>
          </a:p>
          <a:p>
            <a:pPr marL="914400" lvl="1" indent="-323850" algn="l" rtl="0">
              <a:spcBef>
                <a:spcPts val="1000"/>
              </a:spcBef>
              <a:spcAft>
                <a:spcPts val="0"/>
              </a:spcAft>
              <a:buClr>
                <a:srgbClr val="000000"/>
              </a:buClr>
              <a:buSzPts val="1500"/>
              <a:buFont typeface="Open Sans"/>
              <a:buChar char="○"/>
            </a:pPr>
            <a:r>
              <a:rPr lang="en" sz="1500" i="1">
                <a:latin typeface="Open Sans"/>
                <a:ea typeface="Open Sans"/>
                <a:cs typeface="Open Sans"/>
                <a:sym typeface="Open Sans"/>
              </a:rPr>
              <a:t>(Jusuf et al., 2017)</a:t>
            </a:r>
            <a:endParaRPr sz="1500" i="1" dirty="0">
              <a:latin typeface="Open Sans"/>
              <a:ea typeface="Open Sans"/>
              <a:cs typeface="Open Sans"/>
              <a:sym typeface="Open Sans"/>
            </a:endParaRPr>
          </a:p>
          <a:p>
            <a:pPr marL="914400" lvl="1" indent="-323850" algn="l" rtl="0">
              <a:spcBef>
                <a:spcPts val="1000"/>
              </a:spcBef>
              <a:spcAft>
                <a:spcPts val="0"/>
              </a:spcAft>
              <a:buClr>
                <a:srgbClr val="000000"/>
              </a:buClr>
              <a:buSzPts val="1500"/>
              <a:buFont typeface="Open Sans"/>
              <a:buChar char="○"/>
            </a:pPr>
            <a:r>
              <a:rPr lang="en" sz="1500" i="1">
                <a:latin typeface="Open Sans"/>
                <a:ea typeface="Open Sans"/>
                <a:cs typeface="Open Sans"/>
                <a:sym typeface="Open Sans"/>
              </a:rPr>
              <a:t>(Wang et al., 2019)</a:t>
            </a:r>
            <a:endParaRPr dirty="0">
              <a:latin typeface="Open Sans"/>
              <a:ea typeface="Open Sans"/>
              <a:cs typeface="Open Sans"/>
              <a:sym typeface="Open Sans"/>
            </a:endParaRPr>
          </a:p>
        </p:txBody>
      </p:sp>
      <p:pic>
        <p:nvPicPr>
          <p:cNvPr id="200" name="Google Shape;200;p29"/>
          <p:cNvPicPr preferRelativeResize="0"/>
          <p:nvPr/>
        </p:nvPicPr>
        <p:blipFill>
          <a:blip r:embed="rId3">
            <a:alphaModFix/>
          </a:blip>
          <a:stretch>
            <a:fillRect/>
          </a:stretch>
        </p:blipFill>
        <p:spPr>
          <a:xfrm>
            <a:off x="5479525" y="707055"/>
            <a:ext cx="2651761" cy="1353312"/>
          </a:xfrm>
          <a:prstGeom prst="rect">
            <a:avLst/>
          </a:prstGeom>
          <a:noFill/>
          <a:ln>
            <a:noFill/>
          </a:ln>
        </p:spPr>
      </p:pic>
      <p:pic>
        <p:nvPicPr>
          <p:cNvPr id="201" name="Google Shape;201;p29"/>
          <p:cNvPicPr preferRelativeResize="0"/>
          <p:nvPr/>
        </p:nvPicPr>
        <p:blipFill>
          <a:blip r:embed="rId4">
            <a:alphaModFix/>
          </a:blip>
          <a:stretch>
            <a:fillRect/>
          </a:stretch>
        </p:blipFill>
        <p:spPr>
          <a:xfrm>
            <a:off x="5479525" y="2164428"/>
            <a:ext cx="2651760" cy="1353312"/>
          </a:xfrm>
          <a:prstGeom prst="rect">
            <a:avLst/>
          </a:prstGeom>
          <a:noFill/>
          <a:ln>
            <a:noFill/>
          </a:ln>
        </p:spPr>
      </p:pic>
      <p:pic>
        <p:nvPicPr>
          <p:cNvPr id="202" name="Google Shape;202;p29"/>
          <p:cNvPicPr preferRelativeResize="0"/>
          <p:nvPr/>
        </p:nvPicPr>
        <p:blipFill>
          <a:blip r:embed="rId5">
            <a:alphaModFix/>
          </a:blip>
          <a:stretch>
            <a:fillRect/>
          </a:stretch>
        </p:blipFill>
        <p:spPr>
          <a:xfrm>
            <a:off x="5479525" y="3621800"/>
            <a:ext cx="2651760" cy="1349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
                                        <p:tgtEl>
                                          <p:spTgt spid="198"/>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1"/>
                                        <p:tgtEl>
                                          <p:spTgt spid="2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1"/>
                                        <p:tgtEl>
                                          <p:spTgt spid="199"/>
                                        </p:tgtEl>
                                      </p:cBhvr>
                                    </p:animEffect>
                                  </p:childTnLst>
                                </p:cTn>
                              </p:par>
                              <p:par>
                                <p:cTn id="16" presetID="10" presetClass="entr" presetSubtype="0"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1"/>
                                        <p:tgtEl>
                                          <p:spTgt spid="2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1"/>
                                        <p:tgtEl>
                                          <p:spTgt spid="197"/>
                                        </p:tgtEl>
                                      </p:cBhvr>
                                    </p:animEffect>
                                  </p:childTnLst>
                                </p:cTn>
                              </p:par>
                              <p:par>
                                <p:cTn id="24" presetID="10" presetClass="entr" presetSubtype="0" fill="hold" nodeType="with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1"/>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208" name="Google Shape;208;p30"/>
          <p:cNvSpPr txBox="1">
            <a:spLocks noGrp="1"/>
          </p:cNvSpPr>
          <p:nvPr>
            <p:ph type="body" idx="1"/>
          </p:nvPr>
        </p:nvSpPr>
        <p:spPr>
          <a:xfrm>
            <a:off x="311700" y="1229875"/>
            <a:ext cx="8520600" cy="3401100"/>
          </a:xfrm>
          <a:prstGeom prst="rect">
            <a:avLst/>
          </a:prstGeom>
        </p:spPr>
        <p:txBody>
          <a:bodyPr spcFirstLastPara="1" wrap="square" lIns="91425" tIns="91425" rIns="91425" bIns="91425" anchor="t" anchorCtr="0">
            <a:normAutofit/>
          </a:bodyPr>
          <a:lstStyle/>
          <a:p>
            <a:pPr marL="457200" marR="0" lvl="0" indent="-381000" algn="l" rtl="0">
              <a:lnSpc>
                <a:spcPct val="115000"/>
              </a:lnSpc>
              <a:spcBef>
                <a:spcPts val="0"/>
              </a:spcBef>
              <a:spcAft>
                <a:spcPts val="0"/>
              </a:spcAft>
              <a:buSzPts val="2400"/>
              <a:buChar char="➢"/>
            </a:pPr>
            <a:r>
              <a:rPr lang="en" b="1" dirty="0">
                <a:solidFill>
                  <a:schemeClr val="accent3"/>
                </a:solidFill>
              </a:rPr>
              <a:t>BIM </a:t>
            </a:r>
            <a:r>
              <a:rPr lang="en" dirty="0"/>
              <a:t>&amp;</a:t>
            </a:r>
            <a:r>
              <a:rPr lang="en" b="1" dirty="0">
                <a:solidFill>
                  <a:schemeClr val="accent3"/>
                </a:solidFill>
              </a:rPr>
              <a:t> GIS</a:t>
            </a:r>
            <a:r>
              <a:rPr lang="en" b="1" dirty="0">
                <a:solidFill>
                  <a:srgbClr val="980000"/>
                </a:solidFill>
              </a:rPr>
              <a:t> </a:t>
            </a:r>
            <a:r>
              <a:rPr lang="en" dirty="0"/>
              <a:t>have significant </a:t>
            </a:r>
            <a:r>
              <a:rPr lang="en" b="1" dirty="0">
                <a:solidFill>
                  <a:srgbClr val="38761D"/>
                </a:solidFill>
              </a:rPr>
              <a:t>differences </a:t>
            </a:r>
            <a:endParaRPr b="1" dirty="0">
              <a:solidFill>
                <a:srgbClr val="38761D"/>
              </a:solidFill>
            </a:endParaRPr>
          </a:p>
          <a:p>
            <a:pPr marL="914400" lvl="1" indent="-355600" algn="l" rtl="0">
              <a:lnSpc>
                <a:spcPct val="115000"/>
              </a:lnSpc>
              <a:spcBef>
                <a:spcPts val="1000"/>
              </a:spcBef>
              <a:spcAft>
                <a:spcPts val="0"/>
              </a:spcAft>
              <a:buSzPts val="2000"/>
              <a:buChar char="○"/>
            </a:pPr>
            <a:r>
              <a:rPr lang="en" dirty="0"/>
              <a:t>Original purpose</a:t>
            </a:r>
            <a:endParaRPr dirty="0"/>
          </a:p>
          <a:p>
            <a:pPr marL="914400" lvl="1" indent="-355600" algn="l" rtl="0">
              <a:lnSpc>
                <a:spcPct val="115000"/>
              </a:lnSpc>
              <a:spcBef>
                <a:spcPts val="1000"/>
              </a:spcBef>
              <a:spcAft>
                <a:spcPts val="0"/>
              </a:spcAft>
              <a:buSzPts val="2000"/>
              <a:buChar char="○"/>
            </a:pPr>
            <a:r>
              <a:rPr lang="en" dirty="0"/>
              <a:t>Data structure, </a:t>
            </a:r>
            <a:endParaRPr dirty="0"/>
          </a:p>
          <a:p>
            <a:pPr marL="914400" lvl="1" indent="-355600" algn="l" rtl="0">
              <a:lnSpc>
                <a:spcPct val="115000"/>
              </a:lnSpc>
              <a:spcBef>
                <a:spcPts val="1000"/>
              </a:spcBef>
              <a:spcAft>
                <a:spcPts val="0"/>
              </a:spcAft>
              <a:buSzPts val="2000"/>
              <a:buChar char="○"/>
            </a:pPr>
            <a:r>
              <a:rPr lang="en" dirty="0"/>
              <a:t>Geometry representation, </a:t>
            </a:r>
            <a:endParaRPr dirty="0"/>
          </a:p>
          <a:p>
            <a:pPr marL="914400" lvl="1" indent="-355600" algn="l" rtl="0">
              <a:lnSpc>
                <a:spcPct val="115000"/>
              </a:lnSpc>
              <a:spcBef>
                <a:spcPts val="1000"/>
              </a:spcBef>
              <a:spcAft>
                <a:spcPts val="0"/>
              </a:spcAft>
              <a:buSzPts val="2000"/>
              <a:buChar char="○"/>
            </a:pPr>
            <a:r>
              <a:rPr lang="en" dirty="0"/>
              <a:t>Level of development,</a:t>
            </a:r>
            <a:endParaRPr dirty="0"/>
          </a:p>
          <a:p>
            <a:pPr marL="914400" lvl="1" indent="-355600" algn="l" rtl="0">
              <a:lnSpc>
                <a:spcPct val="115000"/>
              </a:lnSpc>
              <a:spcBef>
                <a:spcPts val="1000"/>
              </a:spcBef>
              <a:spcAft>
                <a:spcPts val="1000"/>
              </a:spcAft>
              <a:buSzPts val="2000"/>
              <a:buChar char="○"/>
            </a:pPr>
            <a:r>
              <a:rPr lang="en" dirty="0"/>
              <a:t>Coordinate system they use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1" end="1"/>
                                            </p:txEl>
                                          </p:spTgt>
                                        </p:tgtEl>
                                        <p:attrNameLst>
                                          <p:attrName>style.visibility</p:attrName>
                                        </p:attrNameLst>
                                      </p:cBhvr>
                                      <p:to>
                                        <p:strVal val="visible"/>
                                      </p:to>
                                    </p:set>
                                    <p:animEffect transition="in" filter="fade">
                                      <p:cBhvr>
                                        <p:cTn id="7" dur="300"/>
                                        <p:tgtEl>
                                          <p:spTgt spid="20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8">
                                            <p:txEl>
                                              <p:pRg st="2" end="2"/>
                                            </p:txEl>
                                          </p:spTgt>
                                        </p:tgtEl>
                                        <p:attrNameLst>
                                          <p:attrName>style.visibility</p:attrName>
                                        </p:attrNameLst>
                                      </p:cBhvr>
                                      <p:to>
                                        <p:strVal val="visible"/>
                                      </p:to>
                                    </p:set>
                                    <p:animEffect transition="in" filter="fade">
                                      <p:cBhvr>
                                        <p:cTn id="10" dur="300"/>
                                        <p:tgtEl>
                                          <p:spTgt spid="20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xEl>
                                              <p:pRg st="3" end="3"/>
                                            </p:txEl>
                                          </p:spTgt>
                                        </p:tgtEl>
                                        <p:attrNameLst>
                                          <p:attrName>style.visibility</p:attrName>
                                        </p:attrNameLst>
                                      </p:cBhvr>
                                      <p:to>
                                        <p:strVal val="visible"/>
                                      </p:to>
                                    </p:set>
                                    <p:animEffect transition="in" filter="fade">
                                      <p:cBhvr>
                                        <p:cTn id="13" dur="300"/>
                                        <p:tgtEl>
                                          <p:spTgt spid="20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8">
                                            <p:txEl>
                                              <p:pRg st="4" end="4"/>
                                            </p:txEl>
                                          </p:spTgt>
                                        </p:tgtEl>
                                        <p:attrNameLst>
                                          <p:attrName>style.visibility</p:attrName>
                                        </p:attrNameLst>
                                      </p:cBhvr>
                                      <p:to>
                                        <p:strVal val="visible"/>
                                      </p:to>
                                    </p:set>
                                    <p:animEffect transition="in" filter="fade">
                                      <p:cBhvr>
                                        <p:cTn id="16" dur="300"/>
                                        <p:tgtEl>
                                          <p:spTgt spid="20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8">
                                            <p:txEl>
                                              <p:pRg st="5" end="5"/>
                                            </p:txEl>
                                          </p:spTgt>
                                        </p:tgtEl>
                                        <p:attrNameLst>
                                          <p:attrName>style.visibility</p:attrName>
                                        </p:attrNameLst>
                                      </p:cBhvr>
                                      <p:to>
                                        <p:strVal val="visible"/>
                                      </p:to>
                                    </p:set>
                                    <p:animEffect transition="in" filter="fade">
                                      <p:cBhvr>
                                        <p:cTn id="19" dur="300"/>
                                        <p:tgtEl>
                                          <p:spTgt spid="2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214" name="Google Shape;214;p31"/>
          <p:cNvSpPr txBox="1">
            <a:spLocks noGrp="1"/>
          </p:cNvSpPr>
          <p:nvPr>
            <p:ph type="body" idx="1"/>
          </p:nvPr>
        </p:nvSpPr>
        <p:spPr>
          <a:xfrm>
            <a:off x="311700" y="1229875"/>
            <a:ext cx="8520600" cy="3401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3 Levels of </a:t>
            </a:r>
            <a:r>
              <a:rPr lang="en" b="1">
                <a:solidFill>
                  <a:schemeClr val="accent3"/>
                </a:solidFill>
              </a:rPr>
              <a:t>BIM </a:t>
            </a:r>
            <a:r>
              <a:rPr lang="en"/>
              <a:t>/ </a:t>
            </a:r>
            <a:r>
              <a:rPr lang="en" b="1">
                <a:solidFill>
                  <a:schemeClr val="accent3"/>
                </a:solidFill>
              </a:rPr>
              <a:t>GIS </a:t>
            </a:r>
            <a:r>
              <a:rPr lang="en"/>
              <a:t>integration </a:t>
            </a:r>
            <a:r>
              <a:rPr lang="en" sz="1400" i="1"/>
              <a:t>(Amirebrahimi et al., 2015)</a:t>
            </a:r>
            <a:endParaRPr sz="1400" i="1" dirty="0"/>
          </a:p>
          <a:p>
            <a:pPr marL="914400" lvl="1" indent="-355600" algn="l" rtl="0">
              <a:spcBef>
                <a:spcPts val="1000"/>
              </a:spcBef>
              <a:spcAft>
                <a:spcPts val="0"/>
              </a:spcAft>
              <a:buSzPts val="2000"/>
              <a:buChar char="○"/>
            </a:pPr>
            <a:r>
              <a:rPr lang="en"/>
              <a:t>Application level integration </a:t>
            </a:r>
            <a:endParaRPr dirty="0"/>
          </a:p>
          <a:p>
            <a:pPr marL="914400" lvl="1" indent="-355600" algn="l" rtl="0">
              <a:spcBef>
                <a:spcPts val="1000"/>
              </a:spcBef>
              <a:spcAft>
                <a:spcPts val="0"/>
              </a:spcAft>
              <a:buSzPts val="2000"/>
              <a:buChar char="○"/>
            </a:pPr>
            <a:r>
              <a:rPr lang="en"/>
              <a:t>Process level integration</a:t>
            </a:r>
            <a:endParaRPr dirty="0"/>
          </a:p>
          <a:p>
            <a:pPr marL="914400" lvl="1" indent="-355600" algn="l" rtl="0">
              <a:spcBef>
                <a:spcPts val="1000"/>
              </a:spcBef>
              <a:spcAft>
                <a:spcPts val="1000"/>
              </a:spcAft>
              <a:buSzPts val="2000"/>
              <a:buChar char="○"/>
            </a:pPr>
            <a:r>
              <a:rPr lang="en" b="1">
                <a:solidFill>
                  <a:srgbClr val="38761D"/>
                </a:solidFill>
              </a:rPr>
              <a:t>Data level integration</a:t>
            </a:r>
            <a:r>
              <a:rPr lang="en"/>
              <a:t> (</a:t>
            </a:r>
            <a:r>
              <a:rPr lang="en" b="1">
                <a:solidFill>
                  <a:srgbClr val="38761D"/>
                </a:solidFill>
              </a:rPr>
              <a:t>Interoperability</a:t>
            </a:r>
            <a:r>
              <a:rPr lang="en"/>
              <a:t> through (open) data standards)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1" end="1"/>
                                            </p:txEl>
                                          </p:spTgt>
                                        </p:tgtEl>
                                        <p:attrNameLst>
                                          <p:attrName>style.visibility</p:attrName>
                                        </p:attrNameLst>
                                      </p:cBhvr>
                                      <p:to>
                                        <p:strVal val="visible"/>
                                      </p:to>
                                    </p:set>
                                    <p:animEffect transition="in" filter="fade">
                                      <p:cBhvr>
                                        <p:cTn id="7" dur="300"/>
                                        <p:tgtEl>
                                          <p:spTgt spid="2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2" end="2"/>
                                            </p:txEl>
                                          </p:spTgt>
                                        </p:tgtEl>
                                        <p:attrNameLst>
                                          <p:attrName>style.visibility</p:attrName>
                                        </p:attrNameLst>
                                      </p:cBhvr>
                                      <p:to>
                                        <p:strVal val="visible"/>
                                      </p:to>
                                    </p:set>
                                    <p:animEffect transition="in" filter="fade">
                                      <p:cBhvr>
                                        <p:cTn id="12" dur="300"/>
                                        <p:tgtEl>
                                          <p:spTgt spid="2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xEl>
                                              <p:pRg st="3" end="3"/>
                                            </p:txEl>
                                          </p:spTgt>
                                        </p:tgtEl>
                                        <p:attrNameLst>
                                          <p:attrName>style.visibility</p:attrName>
                                        </p:attrNameLst>
                                      </p:cBhvr>
                                      <p:to>
                                        <p:strVal val="visible"/>
                                      </p:to>
                                    </p:set>
                                    <p:animEffect transition="in" filter="fade">
                                      <p:cBhvr>
                                        <p:cTn id="17" dur="300"/>
                                        <p:tgtEl>
                                          <p:spTgt spid="2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dirty="0"/>
          </a:p>
        </p:txBody>
      </p:sp>
      <p:sp>
        <p:nvSpPr>
          <p:cNvPr id="220" name="Google Shape;220;p32"/>
          <p:cNvSpPr txBox="1">
            <a:spLocks noGrp="1"/>
          </p:cNvSpPr>
          <p:nvPr>
            <p:ph type="body" idx="1"/>
          </p:nvPr>
        </p:nvSpPr>
        <p:spPr>
          <a:xfrm>
            <a:off x="311700" y="1229875"/>
            <a:ext cx="8520600" cy="34011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Char char="➢"/>
            </a:pPr>
            <a:r>
              <a:rPr lang="en"/>
              <a:t>The </a:t>
            </a:r>
            <a:r>
              <a:rPr lang="en" b="1">
                <a:solidFill>
                  <a:srgbClr val="38761D"/>
                </a:solidFill>
              </a:rPr>
              <a:t>objective </a:t>
            </a:r>
            <a:r>
              <a:rPr lang="en"/>
              <a:t>of this paper:</a:t>
            </a:r>
            <a:endParaRPr dirty="0"/>
          </a:p>
          <a:p>
            <a:pPr marL="914400" lvl="1" indent="-355600" algn="l" rtl="0">
              <a:lnSpc>
                <a:spcPct val="115000"/>
              </a:lnSpc>
              <a:spcBef>
                <a:spcPts val="1000"/>
              </a:spcBef>
              <a:spcAft>
                <a:spcPts val="0"/>
              </a:spcAft>
              <a:buSzPts val="2000"/>
              <a:buChar char="○"/>
            </a:pPr>
            <a:r>
              <a:rPr lang="en"/>
              <a:t>Investigate previous </a:t>
            </a:r>
            <a:r>
              <a:rPr lang="en" b="1">
                <a:solidFill>
                  <a:schemeClr val="accent3"/>
                </a:solidFill>
              </a:rPr>
              <a:t>BIM </a:t>
            </a:r>
            <a:r>
              <a:rPr lang="en"/>
              <a:t>/</a:t>
            </a:r>
            <a:r>
              <a:rPr lang="en" b="1">
                <a:solidFill>
                  <a:schemeClr val="accent3"/>
                </a:solidFill>
              </a:rPr>
              <a:t> GIS </a:t>
            </a:r>
            <a:r>
              <a:rPr lang="en"/>
              <a:t>interoperability approaches </a:t>
            </a:r>
            <a:endParaRPr dirty="0"/>
          </a:p>
          <a:p>
            <a:pPr marL="914400" lvl="1" indent="-355600" algn="l" rtl="0">
              <a:lnSpc>
                <a:spcPct val="115000"/>
              </a:lnSpc>
              <a:spcBef>
                <a:spcPts val="1000"/>
              </a:spcBef>
              <a:spcAft>
                <a:spcPts val="0"/>
              </a:spcAft>
              <a:buSzPts val="2000"/>
              <a:buChar char="○"/>
            </a:pPr>
            <a:r>
              <a:rPr lang="en"/>
              <a:t>Determine approaches with the most potential to improve interoperability </a:t>
            </a:r>
            <a:endParaRPr dirty="0"/>
          </a:p>
          <a:p>
            <a:pPr marL="914400" lvl="1" indent="-355600" algn="l" rtl="0">
              <a:lnSpc>
                <a:spcPct val="115000"/>
              </a:lnSpc>
              <a:spcBef>
                <a:spcPts val="1000"/>
              </a:spcBef>
              <a:spcAft>
                <a:spcPts val="1000"/>
              </a:spcAft>
              <a:buSzPts val="2000"/>
              <a:buChar char="○"/>
            </a:pPr>
            <a:r>
              <a:rPr lang="en"/>
              <a:t>Identify challenges and future research directions</a:t>
            </a:r>
            <a:endParaRPr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2" end="2"/>
                                            </p:txEl>
                                          </p:spTgt>
                                        </p:tgtEl>
                                        <p:attrNameLst>
                                          <p:attrName>style.visibility</p:attrName>
                                        </p:attrNameLst>
                                      </p:cBhvr>
                                      <p:to>
                                        <p:strVal val="visible"/>
                                      </p:to>
                                    </p:set>
                                    <p:animEffect transition="in" filter="fade">
                                      <p:cBhvr>
                                        <p:cTn id="7" dur="1"/>
                                        <p:tgtEl>
                                          <p:spTgt spid="2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3" end="3"/>
                                            </p:txEl>
                                          </p:spTgt>
                                        </p:tgtEl>
                                        <p:attrNameLst>
                                          <p:attrName>style.visibility</p:attrName>
                                        </p:attrNameLst>
                                      </p:cBhvr>
                                      <p:to>
                                        <p:strVal val="visible"/>
                                      </p:to>
                                    </p:set>
                                    <p:animEffect transition="in" filter="fade">
                                      <p:cBhvr>
                                        <p:cTn id="12" dur="1"/>
                                        <p:tgtEl>
                                          <p:spTgt spid="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Working definition of Interoperability</a:t>
            </a:r>
            <a:endParaRPr dirty="0"/>
          </a:p>
        </p:txBody>
      </p:sp>
      <p:sp>
        <p:nvSpPr>
          <p:cNvPr id="226" name="Google Shape;226;p33"/>
          <p:cNvSpPr txBox="1">
            <a:spLocks noGrp="1"/>
          </p:cNvSpPr>
          <p:nvPr>
            <p:ph type="body" idx="1"/>
          </p:nvPr>
        </p:nvSpPr>
        <p:spPr>
          <a:xfrm>
            <a:off x="311700" y="1229875"/>
            <a:ext cx="8520600" cy="526800"/>
          </a:xfrm>
          <a:prstGeom prst="rect">
            <a:avLst/>
          </a:prstGeom>
        </p:spPr>
        <p:txBody>
          <a:bodyPr spcFirstLastPara="1" wrap="square" lIns="91425" tIns="91425" rIns="91425" bIns="91425" anchor="t" anchorCtr="0">
            <a:noAutofit/>
          </a:bodyPr>
          <a:lstStyle/>
          <a:p>
            <a:pPr marL="457200" lvl="0" indent="-369570" algn="l" rtl="0">
              <a:lnSpc>
                <a:spcPct val="115000"/>
              </a:lnSpc>
              <a:spcBef>
                <a:spcPts val="0"/>
              </a:spcBef>
              <a:spcAft>
                <a:spcPts val="1000"/>
              </a:spcAft>
              <a:buSzPct val="100000"/>
              <a:buChar char="➢"/>
            </a:pPr>
            <a:r>
              <a:rPr lang="en" dirty="0"/>
              <a:t>Define </a:t>
            </a:r>
            <a:r>
              <a:rPr lang="en" b="1" dirty="0">
                <a:solidFill>
                  <a:srgbClr val="38761D"/>
                </a:solidFill>
              </a:rPr>
              <a:t>interoperability </a:t>
            </a:r>
            <a:r>
              <a:rPr lang="en" dirty="0"/>
              <a:t>based on:</a:t>
            </a:r>
            <a:endParaRPr dirty="0"/>
          </a:p>
        </p:txBody>
      </p:sp>
      <p:pic>
        <p:nvPicPr>
          <p:cNvPr id="227" name="Google Shape;227;p33"/>
          <p:cNvPicPr preferRelativeResize="0"/>
          <p:nvPr/>
        </p:nvPicPr>
        <p:blipFill>
          <a:blip r:embed="rId3">
            <a:alphaModFix/>
          </a:blip>
          <a:stretch>
            <a:fillRect/>
          </a:stretch>
        </p:blipFill>
        <p:spPr>
          <a:xfrm>
            <a:off x="858299" y="2104675"/>
            <a:ext cx="705927" cy="607801"/>
          </a:xfrm>
          <a:prstGeom prst="rect">
            <a:avLst/>
          </a:prstGeom>
          <a:noFill/>
          <a:ln>
            <a:noFill/>
          </a:ln>
        </p:spPr>
      </p:pic>
      <p:sp>
        <p:nvSpPr>
          <p:cNvPr id="228" name="Google Shape;228;p33"/>
          <p:cNvSpPr txBox="1"/>
          <p:nvPr/>
        </p:nvSpPr>
        <p:spPr>
          <a:xfrm>
            <a:off x="1601625" y="1985275"/>
            <a:ext cx="60042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2000">
                <a:solidFill>
                  <a:schemeClr val="dk2"/>
                </a:solidFill>
                <a:latin typeface="Open Sans"/>
                <a:ea typeface="Open Sans"/>
                <a:cs typeface="Open Sans"/>
                <a:sym typeface="Open Sans"/>
              </a:rPr>
              <a:t>IEEE Standard Glossary of Software Engineering Terminology (IEEE , 1990)</a:t>
            </a:r>
            <a:endParaRPr dirty="0">
              <a:latin typeface="Open Sans"/>
              <a:ea typeface="Open Sans"/>
              <a:cs typeface="Open Sans"/>
              <a:sym typeface="Open Sans"/>
            </a:endParaRPr>
          </a:p>
        </p:txBody>
      </p:sp>
      <p:sp>
        <p:nvSpPr>
          <p:cNvPr id="229" name="Google Shape;229;p33"/>
          <p:cNvSpPr txBox="1"/>
          <p:nvPr/>
        </p:nvSpPr>
        <p:spPr>
          <a:xfrm>
            <a:off x="1601625" y="3046425"/>
            <a:ext cx="60747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2000">
                <a:solidFill>
                  <a:schemeClr val="dk2"/>
                </a:solidFill>
                <a:latin typeface="Open Sans"/>
                <a:ea typeface="Open Sans"/>
                <a:cs typeface="Open Sans"/>
                <a:sym typeface="Open Sans"/>
              </a:rPr>
              <a:t>Information Technology – Vocabulary (ISO/IEC, 2015)</a:t>
            </a:r>
            <a:endParaRPr dirty="0">
              <a:latin typeface="Open Sans"/>
              <a:ea typeface="Open Sans"/>
              <a:cs typeface="Open Sans"/>
              <a:sym typeface="Open Sans"/>
            </a:endParaRPr>
          </a:p>
        </p:txBody>
      </p:sp>
      <p:pic>
        <p:nvPicPr>
          <p:cNvPr id="230" name="Google Shape;230;p33"/>
          <p:cNvPicPr preferRelativeResize="0"/>
          <p:nvPr/>
        </p:nvPicPr>
        <p:blipFill>
          <a:blip r:embed="rId3">
            <a:alphaModFix/>
          </a:blip>
          <a:stretch>
            <a:fillRect/>
          </a:stretch>
        </p:blipFill>
        <p:spPr>
          <a:xfrm>
            <a:off x="858299" y="3165825"/>
            <a:ext cx="705927" cy="6078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
                                        <p:tgtEl>
                                          <p:spTgt spid="227"/>
                                        </p:tgtEl>
                                      </p:cBhvr>
                                    </p:animEffect>
                                  </p:childTnLst>
                                </p:cTn>
                              </p:par>
                              <p:par>
                                <p:cTn id="8" presetID="10" presetClass="entr" presetSubtype="0" fill="hold"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fade">
                                      <p:cBhvr>
                                        <p:cTn id="10" dur="1"/>
                                        <p:tgtEl>
                                          <p:spTgt spid="228"/>
                                        </p:tgtEl>
                                      </p:cBhvr>
                                    </p:animEffect>
                                  </p:childTnLst>
                                </p:cTn>
                              </p:par>
                              <p:par>
                                <p:cTn id="11" presetID="10"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1"/>
                                        <p:tgtEl>
                                          <p:spTgt spid="230"/>
                                        </p:tgtEl>
                                      </p:cBhvr>
                                    </p:animEffect>
                                  </p:childTnLst>
                                </p:cTn>
                              </p:par>
                              <p:par>
                                <p:cTn id="14" presetID="10" presetClass="entr" presetSubtype="0" fill="hold" nodeType="with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fade">
                                      <p:cBhvr>
                                        <p:cTn id="16" dur="1"/>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FFFFFF"/>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3241</Words>
  <Application>Microsoft Office PowerPoint</Application>
  <PresentationFormat>On-screen Show (16:9)</PresentationFormat>
  <Paragraphs>219</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Open Sans</vt:lpstr>
      <vt:lpstr>Calibri</vt:lpstr>
      <vt:lpstr>Roboto</vt:lpstr>
      <vt:lpstr>Arial</vt:lpstr>
      <vt:lpstr>Geometric</vt:lpstr>
      <vt:lpstr>Interoperability between BIM and GIS through open data standards: An overview of current literature</vt:lpstr>
      <vt:lpstr>Introduction</vt:lpstr>
      <vt:lpstr>Introduction</vt:lpstr>
      <vt:lpstr>Introduction</vt:lpstr>
      <vt:lpstr>Use Cases</vt:lpstr>
      <vt:lpstr>Introduction</vt:lpstr>
      <vt:lpstr>Introduction</vt:lpstr>
      <vt:lpstr>Introduction</vt:lpstr>
      <vt:lpstr>Working definition of Interoperability</vt:lpstr>
      <vt:lpstr>Working definition of Interoperability </vt:lpstr>
      <vt:lpstr>Working definition of Interoperability</vt:lpstr>
      <vt:lpstr>Interoperability through open data standards</vt:lpstr>
      <vt:lpstr>PowerPoint Presentation</vt:lpstr>
      <vt:lpstr>Connecting BIM and GIS data standards</vt:lpstr>
      <vt:lpstr>Data Standard Conversion</vt:lpstr>
      <vt:lpstr>Data Standard Conversion</vt:lpstr>
      <vt:lpstr>Data Standard Conversion</vt:lpstr>
      <vt:lpstr>Data Standard Conversion</vt:lpstr>
      <vt:lpstr>Data Standard Conversion</vt:lpstr>
      <vt:lpstr>2.   Data Standard Integration</vt:lpstr>
      <vt:lpstr>2.   Data Standard Integration</vt:lpstr>
      <vt:lpstr>2.   Data Standard Integration</vt:lpstr>
      <vt:lpstr>3.   Linked data approach</vt:lpstr>
      <vt:lpstr>3.   Linked data approach</vt:lpstr>
      <vt:lpstr>3.   Linked data approach</vt:lpstr>
      <vt:lpstr>3.   Linked data approach</vt:lpstr>
      <vt:lpstr>3.   Linked data approach</vt:lpstr>
      <vt:lpstr>3.   Linked data approach</vt:lpstr>
      <vt:lpstr>3.   Linked data approach</vt:lpstr>
      <vt:lpstr>Summary</vt:lpstr>
      <vt:lpstr>Future Direction</vt:lpstr>
      <vt:lpstr>References</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between BIM and GIS through open data standards: An overview of current literature</dc:title>
  <cp:lastModifiedBy>Guyo Eyosias</cp:lastModifiedBy>
  <cp:revision>23</cp:revision>
  <dcterms:modified xsi:type="dcterms:W3CDTF">2021-10-06T11:09:09Z</dcterms:modified>
</cp:coreProperties>
</file>