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358" r:id="rId2"/>
    <p:sldId id="271" r:id="rId3"/>
    <p:sldId id="439" r:id="rId4"/>
    <p:sldId id="362" r:id="rId5"/>
    <p:sldId id="276" r:id="rId6"/>
    <p:sldId id="277" r:id="rId7"/>
    <p:sldId id="278" r:id="rId8"/>
    <p:sldId id="360" r:id="rId9"/>
    <p:sldId id="437" r:id="rId10"/>
    <p:sldId id="279" r:id="rId11"/>
    <p:sldId id="280" r:id="rId12"/>
    <p:sldId id="440" r:id="rId13"/>
    <p:sldId id="441" r:id="rId14"/>
    <p:sldId id="442" r:id="rId15"/>
    <p:sldId id="436" r:id="rId16"/>
    <p:sldId id="449" r:id="rId17"/>
    <p:sldId id="434" r:id="rId18"/>
    <p:sldId id="282" r:id="rId19"/>
    <p:sldId id="375" r:id="rId20"/>
    <p:sldId id="443" r:id="rId21"/>
    <p:sldId id="444" r:id="rId22"/>
    <p:sldId id="445" r:id="rId23"/>
    <p:sldId id="285" r:id="rId24"/>
    <p:sldId id="286" r:id="rId25"/>
    <p:sldId id="446" r:id="rId26"/>
    <p:sldId id="447" r:id="rId27"/>
    <p:sldId id="448" r:id="rId28"/>
    <p:sldId id="289" r:id="rId29"/>
    <p:sldId id="438" r:id="rId30"/>
    <p:sldId id="359" r:id="rId31"/>
  </p:sldIdLst>
  <p:sldSz cx="12192000" cy="6858000"/>
  <p:notesSz cx="6858000" cy="9144000"/>
  <p:embeddedFontLst>
    <p:embeddedFont>
      <p:font typeface="Avenir Next LT Pro" panose="020B0504020202020204" pitchFamily="34" charset="0"/>
      <p:regular r:id="rId33"/>
      <p:bold r:id="rId34"/>
    </p:embeddedFont>
    <p:embeddedFont>
      <p:font typeface="AvenirNext LT Pro Regular" panose="020B0504020202020204" pitchFamily="34" charset="0"/>
      <p:regular r:id="rId35"/>
      <p:bold r:id="rId36"/>
      <p: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ambria Math" panose="02040503050406030204" pitchFamily="18" charset="0"/>
      <p:regular r:id="rId44"/>
    </p:embeddedFont>
    <p:embeddedFont>
      <p:font typeface="CircularStd-Bold" panose="020B0804020101010102" pitchFamily="34" charset="0"/>
      <p:bold r:id="rId45"/>
    </p:embeddedFont>
    <p:embeddedFont>
      <p:font typeface="Consolas" panose="020B0609020204030204" pitchFamily="49" charset="0"/>
      <p:regular r:id="rId46"/>
      <p:bold r:id="rId47"/>
      <p:italic r:id="rId48"/>
      <p:boldItalic r:id="rId49"/>
    </p:embeddedFont>
    <p:embeddedFont>
      <p:font typeface="Georgia" panose="02040502050405020303" pitchFamily="18" charset="0"/>
      <p:regular r:id="rId50"/>
      <p:bold r:id="rId51"/>
      <p:italic r:id="rId52"/>
      <p:boldItalic r:id="rId53"/>
    </p:embeddedFont>
  </p:embeddedFontLst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47B3"/>
    <a:srgbClr val="D668C1"/>
    <a:srgbClr val="CE9178"/>
    <a:srgbClr val="FFC000"/>
    <a:srgbClr val="70AD47"/>
    <a:srgbClr val="4EC9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45" autoAdjust="0"/>
    <p:restoredTop sz="82801" autoAdjust="0"/>
  </p:normalViewPr>
  <p:slideViewPr>
    <p:cSldViewPr snapToGrid="0">
      <p:cViewPr>
        <p:scale>
          <a:sx n="75" d="100"/>
          <a:sy n="75" d="100"/>
        </p:scale>
        <p:origin x="504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886622-81C2-4999-9EA2-3A2A77F9DBC8}" type="datetimeFigureOut">
              <a:rPr lang="LID4096" smtClean="0"/>
              <a:t>10/06/2021</a:t>
            </a:fld>
            <a:endParaRPr lang="LID4096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LID4096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8BF20D-35CF-4481-8C66-59131BA323A3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07567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D41C4-DD4B-44CB-8CF3-1A1DC60383FB}" type="slidenum">
              <a:rPr lang="LID4096" smtClean="0"/>
              <a:t>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17882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BF20D-35CF-4481-8C66-59131BA323A3}" type="slidenum">
              <a:rPr lang="LID4096" smtClean="0"/>
              <a:t>22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673785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BF20D-35CF-4481-8C66-59131BA323A3}" type="slidenum">
              <a:rPr lang="LID4096" smtClean="0"/>
              <a:t>26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03338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paper contributes to the long-term goal of improving IEQ in buildings and reducing the gap between measured and perceived IEQ.</a:t>
            </a:r>
          </a:p>
          <a:p>
            <a:r>
              <a:rPr lang="en-US" dirty="0"/>
              <a:t>Ultimately, we should improve the quality of life in our buildings</a:t>
            </a:r>
            <a:endParaRPr lang="LID4096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BF20D-35CF-4481-8C66-59131BA323A3}" type="slidenum">
              <a:rPr lang="LID4096" smtClean="0"/>
              <a:t>30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30211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talk today focusses on the indoor climate and how the building could improve this climate.</a:t>
            </a:r>
          </a:p>
          <a:p>
            <a:r>
              <a:rPr lang="en-US" dirty="0"/>
              <a:t>Growing importance</a:t>
            </a:r>
          </a:p>
          <a:p>
            <a:pPr marL="171450" indent="-171450">
              <a:buFontTx/>
              <a:buChar char="-"/>
            </a:pPr>
            <a:r>
              <a:rPr lang="en-US" dirty="0"/>
              <a:t>IEQ influences user satisfaction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IEQ influences workplace satisfaction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Influences productivity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Influences student learning performance</a:t>
            </a:r>
          </a:p>
          <a:p>
            <a:pPr marL="171450" indent="-171450">
              <a:buFontTx/>
              <a:buChar char="-"/>
            </a:pPr>
            <a:r>
              <a:rPr lang="en-US" dirty="0"/>
              <a:t>Bad IEQ results in health issues, e.g. asthma and increasing short-absence of knowledge workers and Sick Building Syndrome symptoms.</a:t>
            </a:r>
          </a:p>
          <a:p>
            <a:endParaRPr lang="LID4096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BF20D-35CF-4481-8C66-59131BA323A3}" type="slidenum">
              <a:rPr lang="LID4096" smtClean="0"/>
              <a:t>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07027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BF20D-35CF-4481-8C66-59131BA323A3}" type="slidenum">
              <a:rPr lang="LID4096" smtClean="0"/>
              <a:t>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06139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show the complexity of monitoring IEQ:</a:t>
            </a:r>
            <a:endParaRPr lang="LID4096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BF20D-35CF-4481-8C66-59131BA323A3}" type="slidenum">
              <a:rPr lang="LID4096" smtClean="0"/>
              <a:t>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30424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generalize this, we typically distinguish three data categories.</a:t>
            </a:r>
          </a:p>
          <a:p>
            <a:r>
              <a:rPr lang="en-US" dirty="0"/>
              <a:t>…</a:t>
            </a:r>
          </a:p>
          <a:p>
            <a:r>
              <a:rPr lang="en-US" dirty="0"/>
              <a:t>To perform the previous calculation, we would need a homogeneous representation of data.</a:t>
            </a:r>
            <a:endParaRPr lang="LID4096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BF20D-35CF-4481-8C66-59131BA323A3}" type="slidenum">
              <a:rPr lang="LID4096" smtClean="0"/>
              <a:t>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62142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approach is good for static properties</a:t>
            </a:r>
          </a:p>
          <a:p>
            <a:r>
              <a:rPr lang="en-US" dirty="0"/>
              <a:t>Second is better for </a:t>
            </a:r>
            <a:endParaRPr lang="LID4096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BF20D-35CF-4481-8C66-59131BA323A3}" type="slidenum">
              <a:rPr lang="LID4096" smtClean="0"/>
              <a:t>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86174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7FDB8-55D0-42EA-AD0C-946E2A1C1448}" type="slidenum">
              <a:rPr lang="LID4096" smtClean="0"/>
              <a:t>17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90879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workflow could be generalized for many use-cases in the operational phase of buildings. </a:t>
            </a:r>
            <a:endParaRPr lang="LID4096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BF20D-35CF-4481-8C66-59131BA323A3}" type="slidenum">
              <a:rPr lang="LID4096" smtClean="0"/>
              <a:t>18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73473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Here, I selected a </a:t>
            </a:r>
            <a:r>
              <a:rPr lang="en-US" dirty="0" err="1"/>
              <a:t>minTime</a:t>
            </a:r>
            <a:r>
              <a:rPr lang="en-US" dirty="0"/>
              <a:t> and </a:t>
            </a:r>
            <a:r>
              <a:rPr lang="en-US" dirty="0" err="1"/>
              <a:t>maxTime</a:t>
            </a:r>
            <a:r>
              <a:rPr lang="en-US" dirty="0"/>
              <a:t>. But we can also query the most recent value and make a continuous loop in Python with a certain frequency (e.g. every 10 minutes).</a:t>
            </a:r>
            <a:endParaRPr lang="LID4096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BF20D-35CF-4481-8C66-59131BA323A3}" type="slidenum">
              <a:rPr lang="LID4096" smtClean="0"/>
              <a:t>21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84602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35E940-F667-49A1-BDB5-E79645BEFD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LID4096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AE647D7-0E4D-4B22-873A-29A1710D0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LID4096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D024E30-43F3-4D97-B2C4-BC4E225E7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91C79-226B-4654-A1FF-FA2A8329378E}" type="datetimeFigureOut">
              <a:rPr lang="LID4096" smtClean="0"/>
              <a:t>10/06/2021</a:t>
            </a:fld>
            <a:endParaRPr lang="LID4096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86C72E-88EE-4551-9189-3C8AAA12A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3CE7976-E3D7-44F8-9B7F-C0881F27C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E82E1-A9B4-4EDB-8446-29C013AFB189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58129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2A157D-9646-4882-B172-08557DC9F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LID4096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E77FEBE-A062-4563-BED3-F1BAE7755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LID4096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717FAA1-777B-439A-8AA7-968300880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91C79-226B-4654-A1FF-FA2A8329378E}" type="datetimeFigureOut">
              <a:rPr lang="LID4096" smtClean="0"/>
              <a:t>10/06/2021</a:t>
            </a:fld>
            <a:endParaRPr lang="LID4096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AFCCB48-0508-408B-9ED1-6F47EB9DA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694582A-EB8D-420A-A546-FA0701020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E82E1-A9B4-4EDB-8446-29C013AFB189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41969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D23CA3F-30FC-4E7E-9F5B-7FC714D2C2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LID4096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98F7F43-189F-44CA-AE69-C57FCA125E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LID4096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75DB911-B0AC-403B-B279-3130DAD29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91C79-226B-4654-A1FF-FA2A8329378E}" type="datetimeFigureOut">
              <a:rPr lang="LID4096" smtClean="0"/>
              <a:t>10/06/2021</a:t>
            </a:fld>
            <a:endParaRPr lang="LID4096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BB1DDCF-237C-4E65-B7B6-C5ABA95C6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B15FBDB-3AEB-48B2-B854-C4637F95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E82E1-A9B4-4EDB-8446-29C013AFB189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76211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7F38C2-FCA4-495A-9E91-93ED3EBF3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LID4096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7D0801-6305-4FEF-B9A7-76C2A3148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LID4096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9B48441-680E-491B-A9B3-804F5A5E9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91C79-226B-4654-A1FF-FA2A8329378E}" type="datetimeFigureOut">
              <a:rPr lang="LID4096" smtClean="0"/>
              <a:t>10/06/2021</a:t>
            </a:fld>
            <a:endParaRPr lang="LID4096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FCF5CAC-46CD-4CC0-92A9-D0BFCF594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40BFC85-A3DE-40F0-8FC9-20E842014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E82E1-A9B4-4EDB-8446-29C013AFB189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57572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368962-F2B4-4641-A661-A19620154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LID4096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0E37B69-611B-451A-9FD5-2B9552FB1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09EF9E2-8C7B-4C43-80E9-AF4C73E0B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91C79-226B-4654-A1FF-FA2A8329378E}" type="datetimeFigureOut">
              <a:rPr lang="LID4096" smtClean="0"/>
              <a:t>10/06/2021</a:t>
            </a:fld>
            <a:endParaRPr lang="LID4096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0C57E10-A12E-4AE1-9760-EC1ED03AE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32005E0-CAA3-4248-8654-1AEEA4FDA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E82E1-A9B4-4EDB-8446-29C013AFB189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49422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BF9ACA-A67A-40D8-AE6B-F174F9C9C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LID4096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5531197-2682-4A11-8DAE-3177B0ABF0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LID4096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4040F08-C8A0-4DB3-B3E7-A0E9A98C6E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LID4096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770D85A-00BB-425E-A649-74C1FDDCA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91C79-226B-4654-A1FF-FA2A8329378E}" type="datetimeFigureOut">
              <a:rPr lang="LID4096" smtClean="0"/>
              <a:t>10/06/2021</a:t>
            </a:fld>
            <a:endParaRPr lang="LID4096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4AA23AA-C473-4C90-B2D6-1EF25C0E7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70AC5A5-A811-483A-BD1E-BAB630D63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E82E1-A9B4-4EDB-8446-29C013AFB189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40870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A53014-D374-405B-BFD8-DEC0F7C58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LID4096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2E29C9-3CB3-4BE4-865A-67D185AC7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6F79237-A678-4E4A-81CD-3256D82E9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LID4096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7596822-DC5D-48D1-846F-3C6E42C491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4B12143-0145-4418-9E52-0E4EA77E1E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LID4096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1A6EB72-6C3C-46B7-9949-9D05D01B9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91C79-226B-4654-A1FF-FA2A8329378E}" type="datetimeFigureOut">
              <a:rPr lang="LID4096" smtClean="0"/>
              <a:t>10/06/2021</a:t>
            </a:fld>
            <a:endParaRPr lang="LID4096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BE0202D-37FA-46C8-9BAF-C175D1B45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2E74679-5D3B-469B-8D8C-9302CF62C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E82E1-A9B4-4EDB-8446-29C013AFB189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16374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A5FDF9-C676-44AE-8F4B-FE2F10483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LID4096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B93252F-67C9-4A2E-85AB-3BE6FEBC9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91C79-226B-4654-A1FF-FA2A8329378E}" type="datetimeFigureOut">
              <a:rPr lang="LID4096" smtClean="0"/>
              <a:t>10/06/2021</a:t>
            </a:fld>
            <a:endParaRPr lang="LID4096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C376783-CFD5-465C-912E-ADC62C4CE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CE517C2-6107-43FC-8E38-7F1A58EE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E82E1-A9B4-4EDB-8446-29C013AFB189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9071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7B96DC9-2C98-408E-9840-80E7E71F0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91C79-226B-4654-A1FF-FA2A8329378E}" type="datetimeFigureOut">
              <a:rPr lang="LID4096" smtClean="0"/>
              <a:t>10/06/2021</a:t>
            </a:fld>
            <a:endParaRPr lang="LID4096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47CDBAA-420C-42E8-A4E6-5B602A0E2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D90E1B4-432F-4A84-9350-F8A04430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E82E1-A9B4-4EDB-8446-29C013AFB189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74940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099BDA-894C-4269-97B3-E4D012077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LID4096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0D4E849-E390-4B3D-9DF5-E72D30855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LID4096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668ADF2-1C6E-436A-985E-D05EBE973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8FE323D-DDDF-4912-9295-C20367BA1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91C79-226B-4654-A1FF-FA2A8329378E}" type="datetimeFigureOut">
              <a:rPr lang="LID4096" smtClean="0"/>
              <a:t>10/06/2021</a:t>
            </a:fld>
            <a:endParaRPr lang="LID4096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7187DB1-47DC-464D-A22F-2946D8ECD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A14E241-1AD9-4CAD-8A04-B94A42410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E82E1-A9B4-4EDB-8446-29C013AFB189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53256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D1309B-159E-4394-801D-31D361773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LID4096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00FB07B-0C85-4B9E-8591-A400232A89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77C0135-AC30-4063-945A-0A183D5E7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4E85A60-FAD3-4A40-A0BF-17ECC781E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91C79-226B-4654-A1FF-FA2A8329378E}" type="datetimeFigureOut">
              <a:rPr lang="LID4096" smtClean="0"/>
              <a:t>10/06/2021</a:t>
            </a:fld>
            <a:endParaRPr lang="LID4096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A1D5953-4E45-43A7-8183-062ADEF51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E7C1392-8B2B-4FE7-96F5-B771A80BC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E82E1-A9B4-4EDB-8446-29C013AFB189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7442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24D6F5E-DE98-4D51-9D21-AFACB18AB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LID4096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58D430-F614-4957-9ABB-B3BCC56B5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LID4096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FDB7DD1-7697-40BF-92CE-950A9E5747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91C79-226B-4654-A1FF-FA2A8329378E}" type="datetimeFigureOut">
              <a:rPr lang="LID4096" smtClean="0"/>
              <a:t>10/06/2021</a:t>
            </a:fld>
            <a:endParaRPr lang="LID4096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FF8FCB-86D6-4CCC-9155-2858997DC1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E13F8D8-5E65-4217-AFBA-174911394E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E82E1-A9B4-4EDB-8446-29C013AFB189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06579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3id.org/bop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ithub.com/AlexDonkers/OpenSmartHome" TargetMode="Externa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microsoft.com/office/2007/relationships/hdphoto" Target="../media/hdphoto1.wdp"/><Relationship Id="rId9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3id.org/bop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3id.org/bo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autcon.2019.01.020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binnen, tafel, venster, gebouw&#10;&#10;Automatisch gegenereerde beschrijving">
            <a:extLst>
              <a:ext uri="{FF2B5EF4-FFF2-40B4-BE49-F238E27FC236}">
                <a16:creationId xmlns:a16="http://schemas.microsoft.com/office/drawing/2014/main" id="{07F925D8-C6AA-4875-AE7D-14DA41A12A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 r="83" b="156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F86BA982-8EA4-4321-84F7-0927A9E4AE51}"/>
              </a:ext>
            </a:extLst>
          </p:cNvPr>
          <p:cNvSpPr txBox="1">
            <a:spLocks/>
          </p:cNvSpPr>
          <p:nvPr/>
        </p:nvSpPr>
        <p:spPr>
          <a:xfrm>
            <a:off x="0" y="2582984"/>
            <a:ext cx="12192000" cy="16920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Real-Time Building Performance Monitoring using Semantic Digital Twins</a:t>
            </a:r>
            <a:endParaRPr lang="en-NL" sz="4800" dirty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C5DE0891-E304-4D51-A4F6-1DB98DC2F034}"/>
              </a:ext>
            </a:extLst>
          </p:cNvPr>
          <p:cNvSpPr txBox="1">
            <a:spLocks/>
          </p:cNvSpPr>
          <p:nvPr/>
        </p:nvSpPr>
        <p:spPr>
          <a:xfrm>
            <a:off x="996461" y="6091832"/>
            <a:ext cx="10199076" cy="681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Avenir Next LT Pro" panose="020B0504020202020204" pitchFamily="34" charset="0"/>
              </a:rPr>
              <a:t>Alex Donkers – PhD Candidate at Eindhoven University of Technology – a.j.a.donkers@tue.nl</a:t>
            </a:r>
          </a:p>
          <a:p>
            <a:pPr algn="ctr"/>
            <a:r>
              <a:rPr lang="en-US" sz="12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Dujuan</a:t>
            </a:r>
            <a:r>
              <a:rPr lang="en-US" sz="1200" dirty="0">
                <a:solidFill>
                  <a:schemeClr val="bg1"/>
                </a:solidFill>
                <a:latin typeface="Avenir Next LT Pro" panose="020B0504020202020204" pitchFamily="34" charset="0"/>
              </a:rPr>
              <a:t> Yang, </a:t>
            </a:r>
            <a:r>
              <a:rPr lang="en-US" sz="12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Bauke</a:t>
            </a:r>
            <a:r>
              <a:rPr lang="en-US" sz="1200" dirty="0">
                <a:solidFill>
                  <a:schemeClr val="bg1"/>
                </a:solidFill>
                <a:latin typeface="Avenir Next LT Pro" panose="020B0504020202020204" pitchFamily="34" charset="0"/>
              </a:rPr>
              <a:t> de Vries, Nico </a:t>
            </a:r>
            <a:r>
              <a:rPr lang="en-US" sz="12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Baken</a:t>
            </a:r>
            <a:endParaRPr lang="en-US" sz="12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1F8C6140-4C02-460D-B3F9-C1FA621615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517" y="6006704"/>
            <a:ext cx="1264565" cy="851296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A9CF5C73-7107-4107-ADED-C10B6E3E12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18" y="6148938"/>
            <a:ext cx="2077783" cy="56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A57DA9E8-3EEA-4BEB-8451-FD07A84BD801}"/>
              </a:ext>
            </a:extLst>
          </p:cNvPr>
          <p:cNvSpPr/>
          <p:nvPr/>
        </p:nvSpPr>
        <p:spPr>
          <a:xfrm>
            <a:off x="6254841" y="1518407"/>
            <a:ext cx="5679897" cy="51256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ONTOLOGIES FOR DYNAMIC PROPERTIES</a:t>
            </a:r>
          </a:p>
          <a:p>
            <a:endParaRPr lang="en-US" sz="1100" b="1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marL="171450" indent="-171450">
              <a:buFont typeface="Avenir Next LT Pro" panose="020B0504020202020204" pitchFamily="34" charset="0"/>
              <a:buChar char="×"/>
            </a:pPr>
            <a:r>
              <a:rPr lang="en-US" dirty="0">
                <a:solidFill>
                  <a:schemeClr val="tx1"/>
                </a:solidFill>
                <a:latin typeface="Avenir Next LT Pro" panose="020B0504020202020204" pitchFamily="34" charset="0"/>
              </a:rPr>
              <a:t>Semantic Sensor Network Ontology (</a:t>
            </a:r>
            <a:r>
              <a:rPr lang="en-US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SSN</a:t>
            </a:r>
            <a:r>
              <a:rPr lang="en-US" dirty="0">
                <a:solidFill>
                  <a:schemeClr val="tx1"/>
                </a:solidFill>
                <a:latin typeface="Avenir Next LT Pro" panose="020B0504020202020204" pitchFamily="34" charset="0"/>
              </a:rPr>
              <a:t>)</a:t>
            </a:r>
          </a:p>
          <a:p>
            <a:pPr marL="171450" indent="-171450">
              <a:buFont typeface="Avenir Next LT Pro" panose="020B0504020202020204" pitchFamily="34" charset="0"/>
              <a:buChar char="×"/>
            </a:pPr>
            <a:r>
              <a:rPr lang="en-US" dirty="0">
                <a:solidFill>
                  <a:schemeClr val="tx1"/>
                </a:solidFill>
                <a:latin typeface="Avenir Next LT Pro" panose="020B0504020202020204" pitchFamily="34" charset="0"/>
              </a:rPr>
              <a:t>Sensor, Observation, Sample and Actuator (</a:t>
            </a:r>
            <a:r>
              <a:rPr lang="en-US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SOSA</a:t>
            </a:r>
            <a:r>
              <a:rPr lang="en-US" dirty="0">
                <a:solidFill>
                  <a:schemeClr val="tx1"/>
                </a:solidFill>
                <a:latin typeface="Avenir Next LT Pro" panose="020B0504020202020204" pitchFamily="34" charset="0"/>
              </a:rPr>
              <a:t>)</a:t>
            </a:r>
          </a:p>
          <a:p>
            <a:pPr marL="171450" indent="-171450">
              <a:buFont typeface="Avenir Next LT Pro" panose="020B0504020202020204" pitchFamily="34" charset="0"/>
              <a:buChar char="×"/>
            </a:pPr>
            <a:r>
              <a:rPr lang="en-US" dirty="0">
                <a:solidFill>
                  <a:schemeClr val="tx1"/>
                </a:solidFill>
                <a:latin typeface="Avenir Next LT Pro" panose="020B0504020202020204" pitchFamily="34" charset="0"/>
              </a:rPr>
              <a:t>Smart Applications </a:t>
            </a:r>
            <a:r>
              <a:rPr lang="en-US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REFerence</a:t>
            </a:r>
            <a:r>
              <a:rPr lang="en-US" dirty="0">
                <a:solidFill>
                  <a:schemeClr val="tx1"/>
                </a:solidFill>
                <a:latin typeface="Avenir Next LT Pro" panose="020B0504020202020204" pitchFamily="34" charset="0"/>
              </a:rPr>
              <a:t> Ontology (</a:t>
            </a:r>
            <a:r>
              <a:rPr lang="en-US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SAREF</a:t>
            </a:r>
            <a:r>
              <a:rPr lang="en-US" dirty="0">
                <a:solidFill>
                  <a:schemeClr val="tx1"/>
                </a:solidFill>
                <a:latin typeface="Avenir Next LT Pro" panose="020B0504020202020204" pitchFamily="34" charset="0"/>
              </a:rPr>
              <a:t>)</a:t>
            </a:r>
          </a:p>
          <a:p>
            <a:pPr marL="171450" indent="-171450">
              <a:buFont typeface="Avenir Next LT Pro" panose="020B0504020202020204" pitchFamily="34" charset="0"/>
              <a:buChar char="×"/>
            </a:pPr>
            <a:r>
              <a:rPr lang="en-US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Brick</a:t>
            </a:r>
            <a:endParaRPr lang="LID4096" b="1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5C48A0FF-2636-4AF5-A74F-DC5E190E5219}"/>
              </a:ext>
            </a:extLst>
          </p:cNvPr>
          <p:cNvSpPr/>
          <p:nvPr/>
        </p:nvSpPr>
        <p:spPr>
          <a:xfrm>
            <a:off x="257264" y="1518407"/>
            <a:ext cx="5679897" cy="51256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ONTOLOGIES FOR STATIC PROPERTIES</a:t>
            </a:r>
          </a:p>
          <a:p>
            <a:endParaRPr lang="en-US" sz="1100" b="1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marL="171450" indent="-171450">
              <a:buFont typeface="Avenir Next LT Pro" panose="020B0504020202020204" pitchFamily="34" charset="0"/>
              <a:buChar char="×"/>
            </a:pPr>
            <a:r>
              <a:rPr lang="en-US" dirty="0">
                <a:solidFill>
                  <a:schemeClr val="tx1"/>
                </a:solidFill>
                <a:latin typeface="Avenir Next LT Pro" panose="020B0504020202020204" pitchFamily="34" charset="0"/>
              </a:rPr>
              <a:t>Ontology for Property Management (</a:t>
            </a:r>
            <a:r>
              <a:rPr lang="en-US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OPM</a:t>
            </a:r>
            <a:r>
              <a:rPr lang="en-US" dirty="0">
                <a:solidFill>
                  <a:schemeClr val="tx1"/>
                </a:solidFill>
                <a:latin typeface="Avenir Next LT Pro" panose="020B0504020202020204" pitchFamily="34" charset="0"/>
              </a:rPr>
              <a:t>)</a:t>
            </a:r>
          </a:p>
          <a:p>
            <a:pPr marL="171450" indent="-171450">
              <a:buFont typeface="Avenir Next LT Pro" panose="020B0504020202020204" pitchFamily="34" charset="0"/>
              <a:buChar char="×"/>
            </a:pPr>
            <a:r>
              <a:rPr lang="en-US" dirty="0">
                <a:solidFill>
                  <a:schemeClr val="tx1"/>
                </a:solidFill>
                <a:latin typeface="Avenir Next LT Pro" panose="020B0504020202020204" pitchFamily="34" charset="0"/>
              </a:rPr>
              <a:t>BIM Design Ontology (</a:t>
            </a:r>
            <a:r>
              <a:rPr lang="en-US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BIMDO</a:t>
            </a:r>
            <a:r>
              <a:rPr lang="en-US" dirty="0">
                <a:solidFill>
                  <a:schemeClr val="tx1"/>
                </a:solidFill>
                <a:latin typeface="Avenir Next LT Pro" panose="020B0504020202020204" pitchFamily="34" charset="0"/>
              </a:rPr>
              <a:t>)</a:t>
            </a:r>
          </a:p>
          <a:p>
            <a:pPr marL="171450" indent="-171450">
              <a:buFont typeface="Avenir Next LT Pro" panose="020B0504020202020204" pitchFamily="34" charset="0"/>
              <a:buChar char="×"/>
            </a:pPr>
            <a:r>
              <a:rPr lang="en-US" dirty="0">
                <a:solidFill>
                  <a:schemeClr val="tx1"/>
                </a:solidFill>
                <a:latin typeface="Avenir Next LT Pro" panose="020B0504020202020204" pitchFamily="34" charset="0"/>
              </a:rPr>
              <a:t>Building Product Ontology (</a:t>
            </a:r>
            <a:r>
              <a:rPr lang="en-US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BPO</a:t>
            </a:r>
            <a:r>
              <a:rPr lang="en-US" dirty="0">
                <a:solidFill>
                  <a:schemeClr val="tx1"/>
                </a:solidFill>
                <a:latin typeface="Avenir Next LT Pro" panose="020B0504020202020204" pitchFamily="34" charset="0"/>
              </a:rPr>
              <a:t>)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60F8F04-55A3-4F18-BB89-A1EEB8C9D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Static and dynamic properties</a:t>
            </a:r>
            <a:endParaRPr lang="LID4096" dirty="0">
              <a:latin typeface="Georgia" panose="02040502050405020303" pitchFamily="18" charset="0"/>
            </a:endParaRPr>
          </a:p>
        </p:txBody>
      </p:sp>
      <p:grpSp>
        <p:nvGrpSpPr>
          <p:cNvPr id="73" name="Groep 72">
            <a:extLst>
              <a:ext uri="{FF2B5EF4-FFF2-40B4-BE49-F238E27FC236}">
                <a16:creationId xmlns:a16="http://schemas.microsoft.com/office/drawing/2014/main" id="{BB859428-BFF2-4754-9E0E-3E4007F8BD4C}"/>
              </a:ext>
            </a:extLst>
          </p:cNvPr>
          <p:cNvGrpSpPr/>
          <p:nvPr/>
        </p:nvGrpSpPr>
        <p:grpSpPr>
          <a:xfrm>
            <a:off x="1770810" y="4090279"/>
            <a:ext cx="2933202" cy="1249314"/>
            <a:chOff x="1770810" y="4090279"/>
            <a:chExt cx="2933202" cy="1249314"/>
          </a:xfrm>
        </p:grpSpPr>
        <p:sp>
          <p:nvSpPr>
            <p:cNvPr id="8" name="Rechthoek: afgeronde hoeken 21">
              <a:extLst>
                <a:ext uri="{FF2B5EF4-FFF2-40B4-BE49-F238E27FC236}">
                  <a16:creationId xmlns:a16="http://schemas.microsoft.com/office/drawing/2014/main" id="{E09F874C-A6F5-40E2-AC99-FCCD1052C934}"/>
                </a:ext>
              </a:extLst>
            </p:cNvPr>
            <p:cNvSpPr/>
            <p:nvPr/>
          </p:nvSpPr>
          <p:spPr>
            <a:xfrm>
              <a:off x="1770811" y="4646092"/>
              <a:ext cx="1218911" cy="137688"/>
            </a:xfrm>
            <a:prstGeom prst="roundRect">
              <a:avLst/>
            </a:prstGeom>
            <a:solidFill>
              <a:schemeClr val="accent6"/>
            </a:solidFill>
            <a:ln w="635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:Property</a:t>
              </a:r>
            </a:p>
          </p:txBody>
        </p:sp>
        <p:sp>
          <p:nvSpPr>
            <p:cNvPr id="9" name="Rechthoek: afgeronde hoeken 74">
              <a:extLst>
                <a:ext uri="{FF2B5EF4-FFF2-40B4-BE49-F238E27FC236}">
                  <a16:creationId xmlns:a16="http://schemas.microsoft.com/office/drawing/2014/main" id="{11CC57F0-BA47-45EA-900B-9ECDDD1A41F2}"/>
                </a:ext>
              </a:extLst>
            </p:cNvPr>
            <p:cNvSpPr/>
            <p:nvPr/>
          </p:nvSpPr>
          <p:spPr>
            <a:xfrm>
              <a:off x="3485101" y="5201905"/>
              <a:ext cx="1218911" cy="137688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accent1"/>
                  </a:solidFill>
                </a:rPr>
                <a:t>Value</a:t>
              </a:r>
            </a:p>
          </p:txBody>
        </p:sp>
        <p:sp>
          <p:nvSpPr>
            <p:cNvPr id="10" name="Rechthoek: afgeronde hoeken 21">
              <a:extLst>
                <a:ext uri="{FF2B5EF4-FFF2-40B4-BE49-F238E27FC236}">
                  <a16:creationId xmlns:a16="http://schemas.microsoft.com/office/drawing/2014/main" id="{F3A324FA-BDE7-418A-93FB-78EA4D2CD7AC}"/>
                </a:ext>
              </a:extLst>
            </p:cNvPr>
            <p:cNvSpPr/>
            <p:nvPr/>
          </p:nvSpPr>
          <p:spPr>
            <a:xfrm>
              <a:off x="1770810" y="5201905"/>
              <a:ext cx="1218911" cy="137688"/>
            </a:xfrm>
            <a:prstGeom prst="roundRect">
              <a:avLst/>
            </a:prstGeom>
            <a:solidFill>
              <a:schemeClr val="accent5"/>
            </a:solidFill>
            <a:ln w="635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:</a:t>
              </a:r>
              <a:r>
                <a:rPr lang="en-US" sz="800" dirty="0" err="1"/>
                <a:t>PropertyState</a:t>
              </a:r>
              <a:endParaRPr lang="en-US" sz="800" dirty="0"/>
            </a:p>
          </p:txBody>
        </p:sp>
        <p:sp>
          <p:nvSpPr>
            <p:cNvPr id="11" name="Rechthoek: afgeronde hoeken 21">
              <a:extLst>
                <a:ext uri="{FF2B5EF4-FFF2-40B4-BE49-F238E27FC236}">
                  <a16:creationId xmlns:a16="http://schemas.microsoft.com/office/drawing/2014/main" id="{66B313BF-5E1B-4010-A0A9-1D744E45F881}"/>
                </a:ext>
              </a:extLst>
            </p:cNvPr>
            <p:cNvSpPr/>
            <p:nvPr/>
          </p:nvSpPr>
          <p:spPr>
            <a:xfrm>
              <a:off x="1770810" y="4090279"/>
              <a:ext cx="1218911" cy="137688"/>
            </a:xfrm>
            <a:prstGeom prst="roundRect">
              <a:avLst/>
            </a:prstGeom>
            <a:solidFill>
              <a:schemeClr val="accent2"/>
            </a:solidFill>
            <a:ln w="635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:</a:t>
              </a:r>
              <a:r>
                <a:rPr lang="en-US" sz="800" dirty="0" err="1"/>
                <a:t>FeatureOfInterest</a:t>
              </a:r>
              <a:endParaRPr lang="en-US" sz="800" dirty="0"/>
            </a:p>
          </p:txBody>
        </p:sp>
        <p:cxnSp>
          <p:nvCxnSpPr>
            <p:cNvPr id="12" name="Rechte verbindingslijn met pijl 14">
              <a:extLst>
                <a:ext uri="{FF2B5EF4-FFF2-40B4-BE49-F238E27FC236}">
                  <a16:creationId xmlns:a16="http://schemas.microsoft.com/office/drawing/2014/main" id="{F97F4FDE-2693-4F6D-8AB4-A7528EB8F8D4}"/>
                </a:ext>
              </a:extLst>
            </p:cNvPr>
            <p:cNvCxnSpPr>
              <a:cxnSpLocks/>
              <a:stCxn id="11" idx="2"/>
              <a:endCxn id="8" idx="0"/>
            </p:cNvCxnSpPr>
            <p:nvPr/>
          </p:nvCxnSpPr>
          <p:spPr>
            <a:xfrm>
              <a:off x="2380266" y="4227967"/>
              <a:ext cx="1" cy="418125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Rechte verbindingslijn met pijl 14">
              <a:extLst>
                <a:ext uri="{FF2B5EF4-FFF2-40B4-BE49-F238E27FC236}">
                  <a16:creationId xmlns:a16="http://schemas.microsoft.com/office/drawing/2014/main" id="{18A7A005-3DD7-4AD0-BD7A-5030A3F99BF0}"/>
                </a:ext>
              </a:extLst>
            </p:cNvPr>
            <p:cNvCxnSpPr>
              <a:cxnSpLocks/>
              <a:stCxn id="8" idx="2"/>
              <a:endCxn id="10" idx="0"/>
            </p:cNvCxnSpPr>
            <p:nvPr/>
          </p:nvCxnSpPr>
          <p:spPr>
            <a:xfrm flipH="1">
              <a:off x="2380266" y="4783780"/>
              <a:ext cx="1" cy="418125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Rechte verbindingslijn met pijl 14">
              <a:extLst>
                <a:ext uri="{FF2B5EF4-FFF2-40B4-BE49-F238E27FC236}">
                  <a16:creationId xmlns:a16="http://schemas.microsoft.com/office/drawing/2014/main" id="{C96F6EB8-0F32-47D5-A689-3159FC16564B}"/>
                </a:ext>
              </a:extLst>
            </p:cNvPr>
            <p:cNvCxnSpPr>
              <a:cxnSpLocks/>
              <a:stCxn id="10" idx="3"/>
              <a:endCxn id="9" idx="1"/>
            </p:cNvCxnSpPr>
            <p:nvPr/>
          </p:nvCxnSpPr>
          <p:spPr>
            <a:xfrm>
              <a:off x="2989721" y="5270749"/>
              <a:ext cx="495380" cy="0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Dot"/>
              <a:tailEnd type="triangle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21" name="Verbindingslijn: gebogen 90">
              <a:extLst>
                <a:ext uri="{FF2B5EF4-FFF2-40B4-BE49-F238E27FC236}">
                  <a16:creationId xmlns:a16="http://schemas.microsoft.com/office/drawing/2014/main" id="{9F7A59BA-1EE3-49DF-8DA9-AF56B1696EE7}"/>
                </a:ext>
              </a:extLst>
            </p:cNvPr>
            <p:cNvCxnSpPr>
              <a:cxnSpLocks/>
              <a:stCxn id="11" idx="3"/>
              <a:endCxn id="9" idx="0"/>
            </p:cNvCxnSpPr>
            <p:nvPr/>
          </p:nvCxnSpPr>
          <p:spPr>
            <a:xfrm>
              <a:off x="2989721" y="4159123"/>
              <a:ext cx="1104836" cy="1042782"/>
            </a:xfrm>
            <a:prstGeom prst="bentConnector2">
              <a:avLst/>
            </a:prstGeom>
            <a:ln w="6350">
              <a:prstDash val="dash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Verbindingslijn: gebogen 90">
              <a:extLst>
                <a:ext uri="{FF2B5EF4-FFF2-40B4-BE49-F238E27FC236}">
                  <a16:creationId xmlns:a16="http://schemas.microsoft.com/office/drawing/2014/main" id="{A0DB70BD-3AE4-4009-A648-A92FDC7EE157}"/>
                </a:ext>
              </a:extLst>
            </p:cNvPr>
            <p:cNvCxnSpPr>
              <a:cxnSpLocks/>
              <a:stCxn id="8" idx="3"/>
              <a:endCxn id="9" idx="0"/>
            </p:cNvCxnSpPr>
            <p:nvPr/>
          </p:nvCxnSpPr>
          <p:spPr>
            <a:xfrm>
              <a:off x="2989722" y="4714936"/>
              <a:ext cx="1104835" cy="486969"/>
            </a:xfrm>
            <a:prstGeom prst="bentConnector2">
              <a:avLst/>
            </a:prstGeom>
            <a:ln w="6350">
              <a:prstDash val="dash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4" name="Groep 73">
            <a:extLst>
              <a:ext uri="{FF2B5EF4-FFF2-40B4-BE49-F238E27FC236}">
                <a16:creationId xmlns:a16="http://schemas.microsoft.com/office/drawing/2014/main" id="{D01FD0D5-9451-4215-BFB4-803865936E5F}"/>
              </a:ext>
            </a:extLst>
          </p:cNvPr>
          <p:cNvGrpSpPr/>
          <p:nvPr/>
        </p:nvGrpSpPr>
        <p:grpSpPr>
          <a:xfrm>
            <a:off x="7156072" y="4090279"/>
            <a:ext cx="4029118" cy="1805126"/>
            <a:chOff x="7156072" y="4090279"/>
            <a:chExt cx="4029118" cy="1805126"/>
          </a:xfrm>
        </p:grpSpPr>
        <p:sp>
          <p:nvSpPr>
            <p:cNvPr id="28" name="Rechthoek: afgeronde hoeken 7">
              <a:extLst>
                <a:ext uri="{FF2B5EF4-FFF2-40B4-BE49-F238E27FC236}">
                  <a16:creationId xmlns:a16="http://schemas.microsoft.com/office/drawing/2014/main" id="{3982025A-24F9-489C-98D7-75EF1E15035B}"/>
                </a:ext>
              </a:extLst>
            </p:cNvPr>
            <p:cNvSpPr/>
            <p:nvPr/>
          </p:nvSpPr>
          <p:spPr>
            <a:xfrm>
              <a:off x="8516198" y="4090279"/>
              <a:ext cx="1218911" cy="142919"/>
            </a:xfrm>
            <a:prstGeom prst="roundRect">
              <a:avLst/>
            </a:prstGeom>
            <a:solidFill>
              <a:schemeClr val="accent4"/>
            </a:solidFill>
            <a:ln w="63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:Sensor</a:t>
              </a:r>
            </a:p>
          </p:txBody>
        </p:sp>
        <p:sp>
          <p:nvSpPr>
            <p:cNvPr id="29" name="Rechthoek: afgeronde hoeken 21">
              <a:extLst>
                <a:ext uri="{FF2B5EF4-FFF2-40B4-BE49-F238E27FC236}">
                  <a16:creationId xmlns:a16="http://schemas.microsoft.com/office/drawing/2014/main" id="{73C7912C-1F06-4052-B1CD-10988596C7D8}"/>
                </a:ext>
              </a:extLst>
            </p:cNvPr>
            <p:cNvSpPr/>
            <p:nvPr/>
          </p:nvSpPr>
          <p:spPr>
            <a:xfrm>
              <a:off x="9966279" y="4646092"/>
              <a:ext cx="1218911" cy="137688"/>
            </a:xfrm>
            <a:prstGeom prst="roundRect">
              <a:avLst/>
            </a:prstGeom>
            <a:ln w="635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:Property</a:t>
              </a:r>
            </a:p>
          </p:txBody>
        </p:sp>
        <p:sp>
          <p:nvSpPr>
            <p:cNvPr id="30" name="Rechthoek: afgeronde hoeken 21">
              <a:extLst>
                <a:ext uri="{FF2B5EF4-FFF2-40B4-BE49-F238E27FC236}">
                  <a16:creationId xmlns:a16="http://schemas.microsoft.com/office/drawing/2014/main" id="{B1663F32-3D27-49E0-9831-B11525E54257}"/>
                </a:ext>
              </a:extLst>
            </p:cNvPr>
            <p:cNvSpPr/>
            <p:nvPr/>
          </p:nvSpPr>
          <p:spPr>
            <a:xfrm>
              <a:off x="8516197" y="5201905"/>
              <a:ext cx="1218911" cy="137688"/>
            </a:xfrm>
            <a:prstGeom prst="roundRect">
              <a:avLst/>
            </a:prstGeom>
            <a:ln w="635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:</a:t>
              </a:r>
              <a:r>
                <a:rPr lang="en-US" sz="800" dirty="0" err="1"/>
                <a:t>FeatureOfInterest</a:t>
              </a:r>
              <a:endParaRPr lang="en-US" sz="800" dirty="0"/>
            </a:p>
          </p:txBody>
        </p:sp>
        <p:sp>
          <p:nvSpPr>
            <p:cNvPr id="31" name="Rechthoek: afgeronde hoeken 21">
              <a:extLst>
                <a:ext uri="{FF2B5EF4-FFF2-40B4-BE49-F238E27FC236}">
                  <a16:creationId xmlns:a16="http://schemas.microsoft.com/office/drawing/2014/main" id="{ECF1AD98-15B5-4E7F-AA37-4BDF0E7FAF71}"/>
                </a:ext>
              </a:extLst>
            </p:cNvPr>
            <p:cNvSpPr/>
            <p:nvPr/>
          </p:nvSpPr>
          <p:spPr>
            <a:xfrm>
              <a:off x="7156072" y="4646093"/>
              <a:ext cx="1218911" cy="137688"/>
            </a:xfrm>
            <a:prstGeom prst="roundRect">
              <a:avLst/>
            </a:prstGeom>
            <a:solidFill>
              <a:srgbClr val="D668C1"/>
            </a:solidFill>
            <a:ln w="6350">
              <a:solidFill>
                <a:srgbClr val="CD47B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:Observation</a:t>
              </a:r>
            </a:p>
          </p:txBody>
        </p:sp>
        <p:cxnSp>
          <p:nvCxnSpPr>
            <p:cNvPr id="32" name="Rechte verbindingslijn met pijl 14">
              <a:extLst>
                <a:ext uri="{FF2B5EF4-FFF2-40B4-BE49-F238E27FC236}">
                  <a16:creationId xmlns:a16="http://schemas.microsoft.com/office/drawing/2014/main" id="{A58036F2-C586-4BE1-8D5E-0C40D869EB44}"/>
                </a:ext>
              </a:extLst>
            </p:cNvPr>
            <p:cNvCxnSpPr>
              <a:cxnSpLocks/>
              <a:stCxn id="30" idx="1"/>
              <a:endCxn id="31" idx="2"/>
            </p:cNvCxnSpPr>
            <p:nvPr/>
          </p:nvCxnSpPr>
          <p:spPr>
            <a:xfrm flipH="1" flipV="1">
              <a:off x="7765528" y="4783781"/>
              <a:ext cx="750669" cy="486968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34" name="Rechte verbindingslijn met pijl 14">
              <a:extLst>
                <a:ext uri="{FF2B5EF4-FFF2-40B4-BE49-F238E27FC236}">
                  <a16:creationId xmlns:a16="http://schemas.microsoft.com/office/drawing/2014/main" id="{571EC9D3-8AA8-4516-93C8-872C1CB156E9}"/>
                </a:ext>
              </a:extLst>
            </p:cNvPr>
            <p:cNvCxnSpPr>
              <a:cxnSpLocks/>
              <a:stCxn id="28" idx="1"/>
              <a:endCxn id="31" idx="0"/>
            </p:cNvCxnSpPr>
            <p:nvPr/>
          </p:nvCxnSpPr>
          <p:spPr>
            <a:xfrm flipH="1">
              <a:off x="7765528" y="4161739"/>
              <a:ext cx="750670" cy="484354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non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36" name="Rechte verbindingslijn met pijl 14">
              <a:extLst>
                <a:ext uri="{FF2B5EF4-FFF2-40B4-BE49-F238E27FC236}">
                  <a16:creationId xmlns:a16="http://schemas.microsoft.com/office/drawing/2014/main" id="{4A23BC97-7CA8-41DB-B86E-7C9EFE41E0BC}"/>
                </a:ext>
              </a:extLst>
            </p:cNvPr>
            <p:cNvCxnSpPr>
              <a:cxnSpLocks/>
              <a:stCxn id="29" idx="1"/>
              <a:endCxn id="31" idx="3"/>
            </p:cNvCxnSpPr>
            <p:nvPr/>
          </p:nvCxnSpPr>
          <p:spPr>
            <a:xfrm flipH="1">
              <a:off x="8374983" y="4714936"/>
              <a:ext cx="1591296" cy="1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38" name="Rechte verbindingslijn met pijl 14">
              <a:extLst>
                <a:ext uri="{FF2B5EF4-FFF2-40B4-BE49-F238E27FC236}">
                  <a16:creationId xmlns:a16="http://schemas.microsoft.com/office/drawing/2014/main" id="{04DDDECA-5710-40EE-956D-BBADCE5878F2}"/>
                </a:ext>
              </a:extLst>
            </p:cNvPr>
            <p:cNvCxnSpPr>
              <a:cxnSpLocks/>
              <a:stCxn id="29" idx="2"/>
              <a:endCxn id="30" idx="3"/>
            </p:cNvCxnSpPr>
            <p:nvPr/>
          </p:nvCxnSpPr>
          <p:spPr>
            <a:xfrm flipH="1">
              <a:off x="9735108" y="4783780"/>
              <a:ext cx="840627" cy="486969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non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40" name="Rechte verbindingslijn met pijl 14">
              <a:extLst>
                <a:ext uri="{FF2B5EF4-FFF2-40B4-BE49-F238E27FC236}">
                  <a16:creationId xmlns:a16="http://schemas.microsoft.com/office/drawing/2014/main" id="{99C75E9E-2E99-47EF-93C4-FC08FE8BA707}"/>
                </a:ext>
              </a:extLst>
            </p:cNvPr>
            <p:cNvCxnSpPr>
              <a:cxnSpLocks/>
              <a:stCxn id="29" idx="0"/>
              <a:endCxn id="28" idx="3"/>
            </p:cNvCxnSpPr>
            <p:nvPr/>
          </p:nvCxnSpPr>
          <p:spPr>
            <a:xfrm flipH="1" flipV="1">
              <a:off x="9735109" y="4161739"/>
              <a:ext cx="840626" cy="484353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55" name="Rechthoek: afgeronde hoeken 74">
              <a:extLst>
                <a:ext uri="{FF2B5EF4-FFF2-40B4-BE49-F238E27FC236}">
                  <a16:creationId xmlns:a16="http://schemas.microsoft.com/office/drawing/2014/main" id="{8766550D-81EF-4FE3-82A9-A069A6E9C375}"/>
                </a:ext>
              </a:extLst>
            </p:cNvPr>
            <p:cNvSpPr/>
            <p:nvPr/>
          </p:nvSpPr>
          <p:spPr>
            <a:xfrm>
              <a:off x="9966279" y="5757717"/>
              <a:ext cx="1218911" cy="137688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accent1"/>
                  </a:solidFill>
                </a:rPr>
                <a:t>Value</a:t>
              </a:r>
            </a:p>
          </p:txBody>
        </p:sp>
        <p:sp>
          <p:nvSpPr>
            <p:cNvPr id="66" name="Rechthoek: afgeronde hoeken 21">
              <a:extLst>
                <a:ext uri="{FF2B5EF4-FFF2-40B4-BE49-F238E27FC236}">
                  <a16:creationId xmlns:a16="http://schemas.microsoft.com/office/drawing/2014/main" id="{4EA5F695-ADD3-4091-A30F-A9A58330B1C7}"/>
                </a:ext>
              </a:extLst>
            </p:cNvPr>
            <p:cNvSpPr/>
            <p:nvPr/>
          </p:nvSpPr>
          <p:spPr>
            <a:xfrm>
              <a:off x="7156072" y="5757717"/>
              <a:ext cx="1218911" cy="137688"/>
            </a:xfrm>
            <a:prstGeom prst="roundRect">
              <a:avLst/>
            </a:prstGeom>
            <a:solidFill>
              <a:schemeClr val="accent5"/>
            </a:solidFill>
            <a:ln w="63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:Result</a:t>
              </a:r>
            </a:p>
          </p:txBody>
        </p:sp>
        <p:cxnSp>
          <p:nvCxnSpPr>
            <p:cNvPr id="67" name="Rechte verbindingslijn met pijl 14">
              <a:extLst>
                <a:ext uri="{FF2B5EF4-FFF2-40B4-BE49-F238E27FC236}">
                  <a16:creationId xmlns:a16="http://schemas.microsoft.com/office/drawing/2014/main" id="{DB91D0D1-5856-4C59-A388-B5397F75307E}"/>
                </a:ext>
              </a:extLst>
            </p:cNvPr>
            <p:cNvCxnSpPr>
              <a:cxnSpLocks/>
              <a:stCxn id="66" idx="0"/>
              <a:endCxn id="31" idx="2"/>
            </p:cNvCxnSpPr>
            <p:nvPr/>
          </p:nvCxnSpPr>
          <p:spPr>
            <a:xfrm flipV="1">
              <a:off x="7765528" y="4783781"/>
              <a:ext cx="0" cy="973936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70" name="Rechte verbindingslijn met pijl 14">
              <a:extLst>
                <a:ext uri="{FF2B5EF4-FFF2-40B4-BE49-F238E27FC236}">
                  <a16:creationId xmlns:a16="http://schemas.microsoft.com/office/drawing/2014/main" id="{6D6FFDC5-9415-46AB-BE28-456460EE463C}"/>
                </a:ext>
              </a:extLst>
            </p:cNvPr>
            <p:cNvCxnSpPr>
              <a:cxnSpLocks/>
              <a:stCxn id="66" idx="3"/>
              <a:endCxn id="55" idx="1"/>
            </p:cNvCxnSpPr>
            <p:nvPr/>
          </p:nvCxnSpPr>
          <p:spPr>
            <a:xfrm>
              <a:off x="8374983" y="5826561"/>
              <a:ext cx="1591296" cy="0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Dot"/>
              <a:tailEnd type="triangle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48249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115513-B211-42B3-B2C3-3F8BC6A6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Building Performance Ontology</a:t>
            </a:r>
            <a:endParaRPr lang="LID4096" dirty="0">
              <a:latin typeface="Georgia" panose="02040502050405020303" pitchFamily="18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1C0F56F-FF28-4323-B9AF-0A9C764FB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Calibri" panose="020F0502020204030204" pitchFamily="34" charset="0"/>
              <a:buChar char="×"/>
            </a:pPr>
            <a:r>
              <a:rPr lang="en-US" dirty="0">
                <a:latin typeface="Avenir Next LT Pro" panose="020B0504020202020204" pitchFamily="34" charset="0"/>
              </a:rPr>
              <a:t>BOP</a:t>
            </a:r>
          </a:p>
          <a:p>
            <a:pPr>
              <a:buFont typeface="Calibri" panose="020F0502020204030204" pitchFamily="34" charset="0"/>
              <a:buChar char="×"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venir Next LT Pro" panose="020B05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https://w3id.org/bop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>
              <a:buFont typeface="Calibri" panose="020F0502020204030204" pitchFamily="34" charset="0"/>
              <a:buChar char="×"/>
            </a:pPr>
            <a:r>
              <a:rPr lang="en-US" dirty="0">
                <a:latin typeface="Avenir Next LT Pro" panose="020B0504020202020204" pitchFamily="34" charset="0"/>
              </a:rPr>
              <a:t>Based on design patterns and best practices of 70 ontologies</a:t>
            </a:r>
          </a:p>
          <a:p>
            <a:pPr>
              <a:buFont typeface="Calibri" panose="020F0502020204030204" pitchFamily="34" charset="0"/>
              <a:buChar char="×"/>
            </a:pPr>
            <a:r>
              <a:rPr lang="en-US" dirty="0">
                <a:latin typeface="Avenir Next LT Pro" panose="020B0504020202020204" pitchFamily="34" charset="0"/>
              </a:rPr>
              <a:t>Homogeneously describing static and dynamic property values</a:t>
            </a:r>
          </a:p>
          <a:p>
            <a:pPr>
              <a:buFont typeface="Calibri" panose="020F0502020204030204" pitchFamily="34" charset="0"/>
              <a:buChar char="×"/>
            </a:pPr>
            <a:r>
              <a:rPr lang="en-US" dirty="0">
                <a:latin typeface="Avenir Next LT Pro" panose="020B0504020202020204" pitchFamily="34" charset="0"/>
              </a:rPr>
              <a:t>Implements 4 levels of detail</a:t>
            </a:r>
          </a:p>
          <a:p>
            <a:pPr>
              <a:buFont typeface="Calibri" panose="020F0502020204030204" pitchFamily="34" charset="0"/>
              <a:buChar char="×"/>
            </a:pPr>
            <a:r>
              <a:rPr lang="en-US" dirty="0">
                <a:latin typeface="Avenir Next LT Pro" panose="020B0504020202020204" pitchFamily="34" charset="0"/>
              </a:rPr>
              <a:t>Versioning of properties</a:t>
            </a:r>
          </a:p>
          <a:p>
            <a:pPr>
              <a:buFont typeface="Calibri" panose="020F0502020204030204" pitchFamily="34" charset="0"/>
              <a:buChar char="×"/>
            </a:pPr>
            <a:r>
              <a:rPr lang="en-US" dirty="0">
                <a:latin typeface="Avenir Next LT Pro" panose="020B0504020202020204" pitchFamily="34" charset="0"/>
              </a:rPr>
              <a:t>Property sets</a:t>
            </a:r>
          </a:p>
          <a:p>
            <a:pPr>
              <a:buFont typeface="Calibri" panose="020F0502020204030204" pitchFamily="34" charset="0"/>
              <a:buChar char="×"/>
            </a:pPr>
            <a:r>
              <a:rPr lang="en-US" dirty="0">
                <a:latin typeface="Avenir Next LT Pro" panose="020B0504020202020204" pitchFamily="34" charset="0"/>
              </a:rPr>
              <a:t>Generic upper ontology &amp; use-case specific lower-level ontologies</a:t>
            </a:r>
            <a:endParaRPr lang="LID4096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521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ep 81">
            <a:extLst>
              <a:ext uri="{FF2B5EF4-FFF2-40B4-BE49-F238E27FC236}">
                <a16:creationId xmlns:a16="http://schemas.microsoft.com/office/drawing/2014/main" id="{5E2BF825-FB9A-4668-8331-CC60A602D32C}"/>
              </a:ext>
            </a:extLst>
          </p:cNvPr>
          <p:cNvGrpSpPr/>
          <p:nvPr/>
        </p:nvGrpSpPr>
        <p:grpSpPr>
          <a:xfrm>
            <a:off x="1566606" y="2120655"/>
            <a:ext cx="9058788" cy="4372220"/>
            <a:chOff x="1681937" y="2147411"/>
            <a:chExt cx="9058788" cy="4372220"/>
          </a:xfrm>
        </p:grpSpPr>
        <p:sp>
          <p:nvSpPr>
            <p:cNvPr id="4" name="Rechthoek: afgeronde hoeken 7">
              <a:extLst>
                <a:ext uri="{FF2B5EF4-FFF2-40B4-BE49-F238E27FC236}">
                  <a16:creationId xmlns:a16="http://schemas.microsoft.com/office/drawing/2014/main" id="{6FCB4B10-281D-41F5-BD0E-A8CC68260FEF}"/>
                </a:ext>
              </a:extLst>
            </p:cNvPr>
            <p:cNvSpPr/>
            <p:nvPr/>
          </p:nvSpPr>
          <p:spPr>
            <a:xfrm>
              <a:off x="4339961" y="2954982"/>
              <a:ext cx="1218911" cy="137688"/>
            </a:xfrm>
            <a:prstGeom prst="roundRect">
              <a:avLst/>
            </a:prstGeom>
            <a:solidFill>
              <a:schemeClr val="accent4"/>
            </a:solidFill>
            <a:ln w="63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/>
                <a:t>Executor</a:t>
              </a:r>
            </a:p>
          </p:txBody>
        </p:sp>
        <p:sp>
          <p:nvSpPr>
            <p:cNvPr id="5" name="Rechthoek: afgeronde hoeken 21">
              <a:extLst>
                <a:ext uri="{FF2B5EF4-FFF2-40B4-BE49-F238E27FC236}">
                  <a16:creationId xmlns:a16="http://schemas.microsoft.com/office/drawing/2014/main" id="{081E9728-DEEC-42E2-ACE1-78FCBFFE9D84}"/>
                </a:ext>
              </a:extLst>
            </p:cNvPr>
            <p:cNvSpPr/>
            <p:nvPr/>
          </p:nvSpPr>
          <p:spPr>
            <a:xfrm>
              <a:off x="5790042" y="3425422"/>
              <a:ext cx="1218911" cy="137688"/>
            </a:xfrm>
            <a:prstGeom prst="roundRect">
              <a:avLst/>
            </a:prstGeom>
            <a:ln w="635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/>
                <a:t>Property</a:t>
              </a:r>
            </a:p>
          </p:txBody>
        </p:sp>
        <p:sp>
          <p:nvSpPr>
            <p:cNvPr id="6" name="Rechthoek: afgeronde hoeken 21">
              <a:extLst>
                <a:ext uri="{FF2B5EF4-FFF2-40B4-BE49-F238E27FC236}">
                  <a16:creationId xmlns:a16="http://schemas.microsoft.com/office/drawing/2014/main" id="{6D32AD03-81FF-4B01-8C85-75E1D38A0196}"/>
                </a:ext>
              </a:extLst>
            </p:cNvPr>
            <p:cNvSpPr/>
            <p:nvPr/>
          </p:nvSpPr>
          <p:spPr>
            <a:xfrm>
              <a:off x="4339960" y="4061639"/>
              <a:ext cx="1218911" cy="137688"/>
            </a:xfrm>
            <a:prstGeom prst="roundRect">
              <a:avLst/>
            </a:prstGeom>
            <a:ln w="635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err="1"/>
                <a:t>FeatureOfInterest</a:t>
              </a:r>
              <a:endParaRPr lang="en-US" sz="800" b="1" dirty="0"/>
            </a:p>
          </p:txBody>
        </p:sp>
        <p:sp>
          <p:nvSpPr>
            <p:cNvPr id="7" name="Rechthoek: afgeronde hoeken 21">
              <a:extLst>
                <a:ext uri="{FF2B5EF4-FFF2-40B4-BE49-F238E27FC236}">
                  <a16:creationId xmlns:a16="http://schemas.microsoft.com/office/drawing/2014/main" id="{887AAE96-BA15-49DF-82CE-63DCAD075E25}"/>
                </a:ext>
              </a:extLst>
            </p:cNvPr>
            <p:cNvSpPr/>
            <p:nvPr/>
          </p:nvSpPr>
          <p:spPr>
            <a:xfrm>
              <a:off x="2979835" y="3425423"/>
              <a:ext cx="1218911" cy="137688"/>
            </a:xfrm>
            <a:prstGeom prst="roundRect">
              <a:avLst/>
            </a:prstGeom>
            <a:solidFill>
              <a:srgbClr val="D668C1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/>
                <a:t>Execution</a:t>
              </a:r>
            </a:p>
          </p:txBody>
        </p:sp>
        <p:sp>
          <p:nvSpPr>
            <p:cNvPr id="8" name="Rechthoek: afgeronde hoeken 21">
              <a:extLst>
                <a:ext uri="{FF2B5EF4-FFF2-40B4-BE49-F238E27FC236}">
                  <a16:creationId xmlns:a16="http://schemas.microsoft.com/office/drawing/2014/main" id="{F0F04A52-E476-47DA-9FCD-3958CA2B446E}"/>
                </a:ext>
              </a:extLst>
            </p:cNvPr>
            <p:cNvSpPr/>
            <p:nvPr/>
          </p:nvSpPr>
          <p:spPr>
            <a:xfrm>
              <a:off x="4339960" y="5456883"/>
              <a:ext cx="1218911" cy="137688"/>
            </a:xfrm>
            <a:prstGeom prst="roundRect">
              <a:avLst/>
            </a:prstGeom>
            <a:solidFill>
              <a:schemeClr val="accent1"/>
            </a:solidFill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/>
                <a:t>Result</a:t>
              </a:r>
            </a:p>
          </p:txBody>
        </p:sp>
        <p:cxnSp>
          <p:nvCxnSpPr>
            <p:cNvPr id="9" name="Rechte verbindingslijn met pijl 14">
              <a:extLst>
                <a:ext uri="{FF2B5EF4-FFF2-40B4-BE49-F238E27FC236}">
                  <a16:creationId xmlns:a16="http://schemas.microsoft.com/office/drawing/2014/main" id="{F2C4199D-6523-4D7C-868B-7ED34F650B18}"/>
                </a:ext>
              </a:extLst>
            </p:cNvPr>
            <p:cNvCxnSpPr>
              <a:cxnSpLocks/>
              <a:stCxn id="6" idx="1"/>
              <a:endCxn id="7" idx="2"/>
            </p:cNvCxnSpPr>
            <p:nvPr/>
          </p:nvCxnSpPr>
          <p:spPr>
            <a:xfrm flipH="1" flipV="1">
              <a:off x="3589291" y="3563111"/>
              <a:ext cx="750669" cy="567372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10" name="Tekstvak 120">
              <a:extLst>
                <a:ext uri="{FF2B5EF4-FFF2-40B4-BE49-F238E27FC236}">
                  <a16:creationId xmlns:a16="http://schemas.microsoft.com/office/drawing/2014/main" id="{819140BC-9130-476E-BAD2-32F246F9EA2E}"/>
                </a:ext>
              </a:extLst>
            </p:cNvPr>
            <p:cNvSpPr txBox="1"/>
            <p:nvPr/>
          </p:nvSpPr>
          <p:spPr>
            <a:xfrm>
              <a:off x="2978818" y="3858005"/>
              <a:ext cx="1360485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hasFeatureOfInterest</a:t>
              </a:r>
              <a:r>
                <a:rPr lang="en-US" sz="800" dirty="0"/>
                <a:t>/</a:t>
              </a:r>
            </a:p>
            <a:p>
              <a:pPr algn="ctr"/>
              <a:r>
                <a:rPr lang="en-US" sz="800" dirty="0" err="1"/>
                <a:t>isFeatureOfInterestOf</a:t>
              </a:r>
              <a:endParaRPr lang="en-NL" sz="800" dirty="0"/>
            </a:p>
          </p:txBody>
        </p:sp>
        <p:cxnSp>
          <p:nvCxnSpPr>
            <p:cNvPr id="11" name="Rechte verbindingslijn met pijl 14">
              <a:extLst>
                <a:ext uri="{FF2B5EF4-FFF2-40B4-BE49-F238E27FC236}">
                  <a16:creationId xmlns:a16="http://schemas.microsoft.com/office/drawing/2014/main" id="{E4827FEF-0105-4362-ACCC-2915DC6BDDD6}"/>
                </a:ext>
              </a:extLst>
            </p:cNvPr>
            <p:cNvCxnSpPr>
              <a:cxnSpLocks/>
              <a:stCxn id="4" idx="1"/>
              <a:endCxn id="7" idx="0"/>
            </p:cNvCxnSpPr>
            <p:nvPr/>
          </p:nvCxnSpPr>
          <p:spPr>
            <a:xfrm flipH="1">
              <a:off x="3589291" y="3023826"/>
              <a:ext cx="750670" cy="401597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12" name="Tekstvak 120">
              <a:extLst>
                <a:ext uri="{FF2B5EF4-FFF2-40B4-BE49-F238E27FC236}">
                  <a16:creationId xmlns:a16="http://schemas.microsoft.com/office/drawing/2014/main" id="{29816545-9CAC-4CF7-A781-4E41CF29E5EB}"/>
                </a:ext>
              </a:extLst>
            </p:cNvPr>
            <p:cNvSpPr txBox="1"/>
            <p:nvPr/>
          </p:nvSpPr>
          <p:spPr>
            <a:xfrm>
              <a:off x="3556882" y="3067427"/>
              <a:ext cx="1214082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executedBy</a:t>
              </a:r>
              <a:r>
                <a:rPr lang="en-US" sz="800" dirty="0"/>
                <a:t>/</a:t>
              </a:r>
            </a:p>
            <a:p>
              <a:pPr algn="ctr"/>
              <a:r>
                <a:rPr lang="en-US" sz="800" dirty="0" err="1"/>
                <a:t>performsExecution</a:t>
              </a:r>
              <a:endParaRPr lang="en-NL" sz="800" dirty="0"/>
            </a:p>
          </p:txBody>
        </p:sp>
        <p:cxnSp>
          <p:nvCxnSpPr>
            <p:cNvPr id="13" name="Rechte verbindingslijn met pijl 14">
              <a:extLst>
                <a:ext uri="{FF2B5EF4-FFF2-40B4-BE49-F238E27FC236}">
                  <a16:creationId xmlns:a16="http://schemas.microsoft.com/office/drawing/2014/main" id="{5827F42A-1190-43F4-A4C3-D1EC7CA3AE8E}"/>
                </a:ext>
              </a:extLst>
            </p:cNvPr>
            <p:cNvCxnSpPr>
              <a:cxnSpLocks/>
              <a:stCxn id="5" idx="1"/>
              <a:endCxn id="7" idx="3"/>
            </p:cNvCxnSpPr>
            <p:nvPr/>
          </p:nvCxnSpPr>
          <p:spPr>
            <a:xfrm flipH="1">
              <a:off x="4198746" y="3494266"/>
              <a:ext cx="1591296" cy="1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14" name="Tekstvak 120">
              <a:extLst>
                <a:ext uri="{FF2B5EF4-FFF2-40B4-BE49-F238E27FC236}">
                  <a16:creationId xmlns:a16="http://schemas.microsoft.com/office/drawing/2014/main" id="{8A57CD15-F497-4DB3-90EA-36AC0D8370F0}"/>
                </a:ext>
              </a:extLst>
            </p:cNvPr>
            <p:cNvSpPr txBox="1"/>
            <p:nvPr/>
          </p:nvSpPr>
          <p:spPr>
            <a:xfrm>
              <a:off x="4412691" y="3317696"/>
              <a:ext cx="1169059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hasExecutedProperty</a:t>
              </a:r>
              <a:r>
                <a:rPr lang="en-US" sz="800" dirty="0"/>
                <a:t> /</a:t>
              </a:r>
            </a:p>
            <a:p>
              <a:pPr algn="ctr"/>
              <a:r>
                <a:rPr lang="en-US" sz="800" dirty="0" err="1"/>
                <a:t>hasExecution</a:t>
              </a:r>
              <a:endParaRPr lang="en-US" sz="800" dirty="0"/>
            </a:p>
          </p:txBody>
        </p:sp>
        <p:cxnSp>
          <p:nvCxnSpPr>
            <p:cNvPr id="15" name="Rechte verbindingslijn met pijl 14">
              <a:extLst>
                <a:ext uri="{FF2B5EF4-FFF2-40B4-BE49-F238E27FC236}">
                  <a16:creationId xmlns:a16="http://schemas.microsoft.com/office/drawing/2014/main" id="{5966CD05-E9FE-46C5-A22A-7AA17F6A0EAC}"/>
                </a:ext>
              </a:extLst>
            </p:cNvPr>
            <p:cNvCxnSpPr>
              <a:cxnSpLocks/>
              <a:stCxn id="5" idx="2"/>
              <a:endCxn id="6" idx="3"/>
            </p:cNvCxnSpPr>
            <p:nvPr/>
          </p:nvCxnSpPr>
          <p:spPr>
            <a:xfrm flipH="1">
              <a:off x="5558871" y="3563110"/>
              <a:ext cx="840627" cy="567373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16" name="Tekstvak 120">
              <a:extLst>
                <a:ext uri="{FF2B5EF4-FFF2-40B4-BE49-F238E27FC236}">
                  <a16:creationId xmlns:a16="http://schemas.microsoft.com/office/drawing/2014/main" id="{481044B1-38E9-45E3-9879-7103AB7CF377}"/>
                </a:ext>
              </a:extLst>
            </p:cNvPr>
            <p:cNvSpPr txBox="1"/>
            <p:nvPr/>
          </p:nvSpPr>
          <p:spPr>
            <a:xfrm>
              <a:off x="5558870" y="3864983"/>
              <a:ext cx="1218907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hasProperty</a:t>
              </a:r>
              <a:r>
                <a:rPr lang="en-US" sz="800" dirty="0"/>
                <a:t> </a:t>
              </a:r>
              <a:r>
                <a:rPr lang="en-US" sz="800" b="1" dirty="0"/>
                <a:t>min 1</a:t>
              </a:r>
              <a:r>
                <a:rPr lang="en-US" sz="800" dirty="0"/>
                <a:t>/</a:t>
              </a:r>
            </a:p>
            <a:p>
              <a:pPr algn="ctr"/>
              <a:r>
                <a:rPr lang="en-US" sz="800" dirty="0" err="1"/>
                <a:t>isPropertyOf</a:t>
              </a:r>
              <a:r>
                <a:rPr lang="en-US" sz="800" b="1" dirty="0"/>
                <a:t> min 1</a:t>
              </a:r>
              <a:endParaRPr lang="en-NL" sz="800" dirty="0"/>
            </a:p>
          </p:txBody>
        </p:sp>
        <p:cxnSp>
          <p:nvCxnSpPr>
            <p:cNvPr id="17" name="Rechte verbindingslijn met pijl 14">
              <a:extLst>
                <a:ext uri="{FF2B5EF4-FFF2-40B4-BE49-F238E27FC236}">
                  <a16:creationId xmlns:a16="http://schemas.microsoft.com/office/drawing/2014/main" id="{E3E8CD1D-F5F0-430F-A05D-39745821B429}"/>
                </a:ext>
              </a:extLst>
            </p:cNvPr>
            <p:cNvCxnSpPr>
              <a:cxnSpLocks/>
              <a:stCxn id="5" idx="0"/>
            </p:cNvCxnSpPr>
            <p:nvPr/>
          </p:nvCxnSpPr>
          <p:spPr>
            <a:xfrm flipH="1" flipV="1">
              <a:off x="5558872" y="3023826"/>
              <a:ext cx="840626" cy="401596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18" name="Tekstvak 120">
              <a:extLst>
                <a:ext uri="{FF2B5EF4-FFF2-40B4-BE49-F238E27FC236}">
                  <a16:creationId xmlns:a16="http://schemas.microsoft.com/office/drawing/2014/main" id="{5575A39E-D7B7-477E-8D99-1EB468290B25}"/>
                </a:ext>
              </a:extLst>
            </p:cNvPr>
            <p:cNvSpPr txBox="1"/>
            <p:nvPr/>
          </p:nvSpPr>
          <p:spPr>
            <a:xfrm>
              <a:off x="5560188" y="2949751"/>
              <a:ext cx="1038910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executesOn</a:t>
              </a:r>
              <a:r>
                <a:rPr lang="en-US" sz="800" dirty="0"/>
                <a:t>/</a:t>
              </a:r>
            </a:p>
            <a:p>
              <a:pPr algn="ctr"/>
              <a:r>
                <a:rPr lang="en-US" sz="800" dirty="0" err="1"/>
                <a:t>isExecutedBy</a:t>
              </a:r>
              <a:endParaRPr lang="en-US" sz="800" dirty="0"/>
            </a:p>
          </p:txBody>
        </p:sp>
        <p:sp>
          <p:nvSpPr>
            <p:cNvPr id="19" name="Rechthoek: afgeronde hoeken 74">
              <a:extLst>
                <a:ext uri="{FF2B5EF4-FFF2-40B4-BE49-F238E27FC236}">
                  <a16:creationId xmlns:a16="http://schemas.microsoft.com/office/drawing/2014/main" id="{A7E3338A-6E4F-4384-8790-543648CF2A06}"/>
                </a:ext>
              </a:extLst>
            </p:cNvPr>
            <p:cNvSpPr/>
            <p:nvPr/>
          </p:nvSpPr>
          <p:spPr>
            <a:xfrm>
              <a:off x="6734119" y="5456883"/>
              <a:ext cx="1218911" cy="13768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accent1"/>
                  </a:solidFill>
                </a:rPr>
                <a:t>Value</a:t>
              </a:r>
            </a:p>
          </p:txBody>
        </p:sp>
        <p:cxnSp>
          <p:nvCxnSpPr>
            <p:cNvPr id="20" name="Verbindingslijn: gebogen 90">
              <a:extLst>
                <a:ext uri="{FF2B5EF4-FFF2-40B4-BE49-F238E27FC236}">
                  <a16:creationId xmlns:a16="http://schemas.microsoft.com/office/drawing/2014/main" id="{B3513249-84E2-40AF-9057-982457C97DE5}"/>
                </a:ext>
              </a:extLst>
            </p:cNvPr>
            <p:cNvCxnSpPr>
              <a:cxnSpLocks/>
              <a:stCxn id="5" idx="3"/>
              <a:endCxn id="19" idx="0"/>
            </p:cNvCxnSpPr>
            <p:nvPr/>
          </p:nvCxnSpPr>
          <p:spPr>
            <a:xfrm>
              <a:off x="7008953" y="3494266"/>
              <a:ext cx="334622" cy="1962617"/>
            </a:xfrm>
            <a:prstGeom prst="bentConnector2">
              <a:avLst/>
            </a:prstGeom>
            <a:ln w="6350">
              <a:prstDash val="dash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Verbindingslijn: gebogen 90">
              <a:extLst>
                <a:ext uri="{FF2B5EF4-FFF2-40B4-BE49-F238E27FC236}">
                  <a16:creationId xmlns:a16="http://schemas.microsoft.com/office/drawing/2014/main" id="{E1A58985-FB98-4B14-BC79-DA3DE0C20270}"/>
                </a:ext>
              </a:extLst>
            </p:cNvPr>
            <p:cNvCxnSpPr>
              <a:cxnSpLocks/>
              <a:stCxn id="7" idx="1"/>
              <a:endCxn id="19" idx="0"/>
            </p:cNvCxnSpPr>
            <p:nvPr/>
          </p:nvCxnSpPr>
          <p:spPr>
            <a:xfrm rot="10800000" flipH="1" flipV="1">
              <a:off x="2979835" y="3494267"/>
              <a:ext cx="4363740" cy="1962616"/>
            </a:xfrm>
            <a:prstGeom prst="bentConnector4">
              <a:avLst>
                <a:gd name="adj1" fmla="val -5239"/>
                <a:gd name="adj2" fmla="val 89027"/>
              </a:avLst>
            </a:prstGeom>
            <a:ln w="6350">
              <a:prstDash val="dash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Verbindingslijn: gebogen 90">
              <a:extLst>
                <a:ext uri="{FF2B5EF4-FFF2-40B4-BE49-F238E27FC236}">
                  <a16:creationId xmlns:a16="http://schemas.microsoft.com/office/drawing/2014/main" id="{45341857-2895-49D6-BEB7-47907C21974F}"/>
                </a:ext>
              </a:extLst>
            </p:cNvPr>
            <p:cNvCxnSpPr>
              <a:cxnSpLocks/>
              <a:stCxn id="6" idx="2"/>
              <a:endCxn id="19" idx="0"/>
            </p:cNvCxnSpPr>
            <p:nvPr/>
          </p:nvCxnSpPr>
          <p:spPr>
            <a:xfrm rot="16200000" flipH="1">
              <a:off x="5517717" y="3631025"/>
              <a:ext cx="1257556" cy="2394159"/>
            </a:xfrm>
            <a:prstGeom prst="bentConnector3">
              <a:avLst>
                <a:gd name="adj1" fmla="val 82879"/>
              </a:avLst>
            </a:prstGeom>
            <a:ln w="6350">
              <a:prstDash val="dash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Rechte verbindingslijn met pijl 14">
              <a:extLst>
                <a:ext uri="{FF2B5EF4-FFF2-40B4-BE49-F238E27FC236}">
                  <a16:creationId xmlns:a16="http://schemas.microsoft.com/office/drawing/2014/main" id="{4B031476-9FD0-43CA-900D-A02C87B4CEC3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>
              <a:off x="5558871" y="5525727"/>
              <a:ext cx="1175248" cy="0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Dot"/>
              <a:headEnd type="triangl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24" name="Verbindingslijn: gebogen 90">
              <a:extLst>
                <a:ext uri="{FF2B5EF4-FFF2-40B4-BE49-F238E27FC236}">
                  <a16:creationId xmlns:a16="http://schemas.microsoft.com/office/drawing/2014/main" id="{89924847-AA74-445C-8F50-C6E261A5A9DC}"/>
                </a:ext>
              </a:extLst>
            </p:cNvPr>
            <p:cNvCxnSpPr>
              <a:cxnSpLocks/>
              <a:stCxn id="7" idx="1"/>
              <a:endCxn id="8" idx="0"/>
            </p:cNvCxnSpPr>
            <p:nvPr/>
          </p:nvCxnSpPr>
          <p:spPr>
            <a:xfrm rot="10800000" flipH="1" flipV="1">
              <a:off x="2979834" y="3494267"/>
              <a:ext cx="1969581" cy="1962616"/>
            </a:xfrm>
            <a:prstGeom prst="bentConnector4">
              <a:avLst>
                <a:gd name="adj1" fmla="val -11607"/>
                <a:gd name="adj2" fmla="val 68365"/>
              </a:avLst>
            </a:prstGeom>
            <a:ln w="6350"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Verbindingslijn: gebogen 90">
              <a:extLst>
                <a:ext uri="{FF2B5EF4-FFF2-40B4-BE49-F238E27FC236}">
                  <a16:creationId xmlns:a16="http://schemas.microsoft.com/office/drawing/2014/main" id="{983540FC-91D2-49D9-8781-CDB15D950C95}"/>
                </a:ext>
              </a:extLst>
            </p:cNvPr>
            <p:cNvCxnSpPr>
              <a:cxnSpLocks/>
              <a:stCxn id="5" idx="3"/>
              <a:endCxn id="8" idx="0"/>
            </p:cNvCxnSpPr>
            <p:nvPr/>
          </p:nvCxnSpPr>
          <p:spPr>
            <a:xfrm flipH="1">
              <a:off x="4949416" y="3494266"/>
              <a:ext cx="2059537" cy="1962617"/>
            </a:xfrm>
            <a:prstGeom prst="bentConnector4">
              <a:avLst>
                <a:gd name="adj1" fmla="val -16395"/>
                <a:gd name="adj2" fmla="val 68684"/>
              </a:avLst>
            </a:prstGeom>
            <a:ln w="6350"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Rechte verbindingslijn met pijl 14">
              <a:extLst>
                <a:ext uri="{FF2B5EF4-FFF2-40B4-BE49-F238E27FC236}">
                  <a16:creationId xmlns:a16="http://schemas.microsoft.com/office/drawing/2014/main" id="{E3AD7C35-93CD-4B0B-851E-2689514AC1CF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 flipV="1">
              <a:off x="4949416" y="4199327"/>
              <a:ext cx="0" cy="1257556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E066630F-4D91-4D9E-8C0F-A7BDBB217D74}"/>
                </a:ext>
              </a:extLst>
            </p:cNvPr>
            <p:cNvSpPr txBox="1"/>
            <p:nvPr/>
          </p:nvSpPr>
          <p:spPr>
            <a:xfrm>
              <a:off x="5658834" y="5349159"/>
              <a:ext cx="846345" cy="21544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hasValue</a:t>
              </a:r>
              <a:r>
                <a:rPr lang="en-US" sz="800" dirty="0"/>
                <a:t> </a:t>
              </a:r>
              <a:r>
                <a:rPr lang="en-US" sz="800" b="1" dirty="0"/>
                <a:t>max 1</a:t>
              </a:r>
              <a:endParaRPr lang="en-US" sz="800" dirty="0"/>
            </a:p>
          </p:txBody>
        </p:sp>
        <p:sp>
          <p:nvSpPr>
            <p:cNvPr id="28" name="Rechthoek: afgeronde hoeken 7">
              <a:extLst>
                <a:ext uri="{FF2B5EF4-FFF2-40B4-BE49-F238E27FC236}">
                  <a16:creationId xmlns:a16="http://schemas.microsoft.com/office/drawing/2014/main" id="{48F60FCA-6B20-41D4-BC81-8A3F83A9D999}"/>
                </a:ext>
              </a:extLst>
            </p:cNvPr>
            <p:cNvSpPr/>
            <p:nvPr/>
          </p:nvSpPr>
          <p:spPr>
            <a:xfrm>
              <a:off x="1685057" y="5456881"/>
              <a:ext cx="1218911" cy="13768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rgbClr val="7030A0"/>
                  </a:solidFill>
                </a:rPr>
                <a:t>Unit</a:t>
              </a:r>
            </a:p>
          </p:txBody>
        </p:sp>
        <p:sp>
          <p:nvSpPr>
            <p:cNvPr id="29" name="Tekstvak 120">
              <a:extLst>
                <a:ext uri="{FF2B5EF4-FFF2-40B4-BE49-F238E27FC236}">
                  <a16:creationId xmlns:a16="http://schemas.microsoft.com/office/drawing/2014/main" id="{324CB62C-CB41-4EC4-8EDA-B86E588E243E}"/>
                </a:ext>
              </a:extLst>
            </p:cNvPr>
            <p:cNvSpPr txBox="1"/>
            <p:nvPr/>
          </p:nvSpPr>
          <p:spPr>
            <a:xfrm>
              <a:off x="2871139" y="5341467"/>
              <a:ext cx="1085033" cy="21544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hasSimpleUnit</a:t>
              </a:r>
              <a:r>
                <a:rPr lang="en-US" sz="800" dirty="0"/>
                <a:t> </a:t>
              </a:r>
              <a:r>
                <a:rPr lang="en-US" sz="800" b="1" dirty="0"/>
                <a:t>max 1</a:t>
              </a:r>
              <a:endParaRPr lang="en-NL" sz="800" dirty="0"/>
            </a:p>
          </p:txBody>
        </p:sp>
        <p:sp>
          <p:nvSpPr>
            <p:cNvPr id="30" name="Rechthoek: afgeronde hoeken 7">
              <a:extLst>
                <a:ext uri="{FF2B5EF4-FFF2-40B4-BE49-F238E27FC236}">
                  <a16:creationId xmlns:a16="http://schemas.microsoft.com/office/drawing/2014/main" id="{ECF00843-2CC5-4271-82DE-1E7D2498FE0C}"/>
                </a:ext>
              </a:extLst>
            </p:cNvPr>
            <p:cNvSpPr/>
            <p:nvPr/>
          </p:nvSpPr>
          <p:spPr>
            <a:xfrm>
              <a:off x="1685057" y="5827822"/>
              <a:ext cx="1218911" cy="137688"/>
            </a:xfrm>
            <a:prstGeom prst="roundRect">
              <a:avLst/>
            </a:prstGeom>
            <a:solidFill>
              <a:srgbClr val="7030A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/>
                <a:t>Unit</a:t>
              </a:r>
            </a:p>
          </p:txBody>
        </p:sp>
        <p:cxnSp>
          <p:nvCxnSpPr>
            <p:cNvPr id="31" name="Verbindingslijn: gebogen 90">
              <a:extLst>
                <a:ext uri="{FF2B5EF4-FFF2-40B4-BE49-F238E27FC236}">
                  <a16:creationId xmlns:a16="http://schemas.microsoft.com/office/drawing/2014/main" id="{C6D17C99-591B-469B-B330-94699480E9BB}"/>
                </a:ext>
              </a:extLst>
            </p:cNvPr>
            <p:cNvCxnSpPr>
              <a:cxnSpLocks/>
              <a:stCxn id="8" idx="1"/>
              <a:endCxn id="28" idx="3"/>
            </p:cNvCxnSpPr>
            <p:nvPr/>
          </p:nvCxnSpPr>
          <p:spPr>
            <a:xfrm rot="10800000">
              <a:off x="2903968" y="5525725"/>
              <a:ext cx="1435992" cy="2"/>
            </a:xfrm>
            <a:prstGeom prst="bentConnector3">
              <a:avLst>
                <a:gd name="adj1" fmla="val 50000"/>
              </a:avLst>
            </a:prstGeom>
            <a:ln w="6350">
              <a:prstDash val="dash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Verbindingslijn: gebogen 90">
              <a:extLst>
                <a:ext uri="{FF2B5EF4-FFF2-40B4-BE49-F238E27FC236}">
                  <a16:creationId xmlns:a16="http://schemas.microsoft.com/office/drawing/2014/main" id="{7A468CB0-4581-4CE4-B981-E460F5428F00}"/>
                </a:ext>
              </a:extLst>
            </p:cNvPr>
            <p:cNvCxnSpPr>
              <a:cxnSpLocks/>
              <a:stCxn id="8" idx="1"/>
              <a:endCxn id="30" idx="3"/>
            </p:cNvCxnSpPr>
            <p:nvPr/>
          </p:nvCxnSpPr>
          <p:spPr>
            <a:xfrm rot="10800000" flipV="1">
              <a:off x="2903968" y="5525726"/>
              <a:ext cx="1435992" cy="370939"/>
            </a:xfrm>
            <a:prstGeom prst="bentConnector3">
              <a:avLst>
                <a:gd name="adj1" fmla="val 50000"/>
              </a:avLst>
            </a:prstGeom>
            <a:ln w="6350">
              <a:prstDash val="dash"/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kstvak 120">
              <a:extLst>
                <a:ext uri="{FF2B5EF4-FFF2-40B4-BE49-F238E27FC236}">
                  <a16:creationId xmlns:a16="http://schemas.microsoft.com/office/drawing/2014/main" id="{BB64793B-67A1-4B7E-AF89-2012E8673923}"/>
                </a:ext>
              </a:extLst>
            </p:cNvPr>
            <p:cNvSpPr txBox="1"/>
            <p:nvPr/>
          </p:nvSpPr>
          <p:spPr>
            <a:xfrm>
              <a:off x="2846920" y="5711196"/>
              <a:ext cx="896685" cy="461665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hasUnit</a:t>
              </a:r>
              <a:r>
                <a:rPr lang="en-US" sz="800" dirty="0"/>
                <a:t> </a:t>
              </a:r>
              <a:r>
                <a:rPr lang="en-US" sz="800" b="1" dirty="0"/>
                <a:t>max 1</a:t>
              </a:r>
              <a:r>
                <a:rPr lang="en-US" sz="800" dirty="0"/>
                <a:t>/</a:t>
              </a:r>
            </a:p>
            <a:p>
              <a:pPr algn="ctr"/>
              <a:r>
                <a:rPr lang="en-US" sz="800" dirty="0" err="1"/>
                <a:t>isUnitOf</a:t>
              </a:r>
              <a:endParaRPr lang="en-US" sz="800" dirty="0"/>
            </a:p>
            <a:p>
              <a:pPr algn="ctr"/>
              <a:r>
                <a:rPr lang="en-US" sz="800" dirty="0"/>
                <a:t> </a:t>
              </a:r>
              <a:endParaRPr lang="en-NL" sz="800" dirty="0"/>
            </a:p>
          </p:txBody>
        </p:sp>
        <p:sp>
          <p:nvSpPr>
            <p:cNvPr id="34" name="Rechthoek: afgeronde hoeken 74">
              <a:extLst>
                <a:ext uri="{FF2B5EF4-FFF2-40B4-BE49-F238E27FC236}">
                  <a16:creationId xmlns:a16="http://schemas.microsoft.com/office/drawing/2014/main" id="{217D11DA-EF14-4F8C-A5DC-4E348661DF40}"/>
                </a:ext>
              </a:extLst>
            </p:cNvPr>
            <p:cNvSpPr/>
            <p:nvPr/>
          </p:nvSpPr>
          <p:spPr>
            <a:xfrm>
              <a:off x="9521814" y="2954982"/>
              <a:ext cx="1218911" cy="137688"/>
            </a:xfrm>
            <a:prstGeom prst="roundRect">
              <a:avLst/>
            </a:prstGeom>
            <a:solidFill>
              <a:srgbClr val="00B050"/>
            </a:solidFill>
            <a:ln w="6350">
              <a:solidFill>
                <a:srgbClr val="008A3E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/>
                <a:t>Database</a:t>
              </a:r>
            </a:p>
          </p:txBody>
        </p:sp>
        <p:cxnSp>
          <p:nvCxnSpPr>
            <p:cNvPr id="35" name="Rechte verbindingslijn met pijl 14">
              <a:extLst>
                <a:ext uri="{FF2B5EF4-FFF2-40B4-BE49-F238E27FC236}">
                  <a16:creationId xmlns:a16="http://schemas.microsoft.com/office/drawing/2014/main" id="{1DED94D2-E50E-4E2F-9FEB-512FD089620D}"/>
                </a:ext>
              </a:extLst>
            </p:cNvPr>
            <p:cNvCxnSpPr>
              <a:cxnSpLocks/>
              <a:stCxn id="4" idx="3"/>
              <a:endCxn id="34" idx="1"/>
            </p:cNvCxnSpPr>
            <p:nvPr/>
          </p:nvCxnSpPr>
          <p:spPr>
            <a:xfrm>
              <a:off x="5558872" y="3023826"/>
              <a:ext cx="3962942" cy="0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36" name="Tekstvak 120">
              <a:extLst>
                <a:ext uri="{FF2B5EF4-FFF2-40B4-BE49-F238E27FC236}">
                  <a16:creationId xmlns:a16="http://schemas.microsoft.com/office/drawing/2014/main" id="{548A036F-2DAC-4C63-8B8F-35F12A463E17}"/>
                </a:ext>
              </a:extLst>
            </p:cNvPr>
            <p:cNvSpPr txBox="1"/>
            <p:nvPr/>
          </p:nvSpPr>
          <p:spPr>
            <a:xfrm>
              <a:off x="8140092" y="2844903"/>
              <a:ext cx="1322068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hasExternalDatabase</a:t>
              </a:r>
              <a:r>
                <a:rPr lang="en-US" sz="800" dirty="0"/>
                <a:t>/</a:t>
              </a:r>
            </a:p>
            <a:p>
              <a:pPr algn="ctr"/>
              <a:r>
                <a:rPr lang="en-US" sz="800" dirty="0" err="1"/>
                <a:t>isDatabaseOf</a:t>
              </a:r>
              <a:endParaRPr lang="en-US" sz="800" dirty="0"/>
            </a:p>
          </p:txBody>
        </p:sp>
        <p:sp>
          <p:nvSpPr>
            <p:cNvPr id="37" name="Tekstvak 264">
              <a:extLst>
                <a:ext uri="{FF2B5EF4-FFF2-40B4-BE49-F238E27FC236}">
                  <a16:creationId xmlns:a16="http://schemas.microsoft.com/office/drawing/2014/main" id="{869D68D9-8B17-42B3-A64D-9FC4C0A4EA5A}"/>
                </a:ext>
              </a:extLst>
            </p:cNvPr>
            <p:cNvSpPr txBox="1"/>
            <p:nvPr/>
          </p:nvSpPr>
          <p:spPr>
            <a:xfrm>
              <a:off x="6351692" y="3532026"/>
              <a:ext cx="1137927" cy="461665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err="1"/>
                <a:t>hasSubProperty</a:t>
              </a:r>
              <a:r>
                <a:rPr lang="en-US" sz="800" dirty="0"/>
                <a:t>/</a:t>
              </a:r>
            </a:p>
            <a:p>
              <a:r>
                <a:rPr lang="en-US" sz="800" dirty="0" err="1"/>
                <a:t>isSubPropertyOf</a:t>
              </a:r>
              <a:endParaRPr lang="en-US" sz="800" dirty="0"/>
            </a:p>
            <a:p>
              <a:endParaRPr lang="en-US" sz="800" b="1" dirty="0"/>
            </a:p>
          </p:txBody>
        </p:sp>
        <p:sp>
          <p:nvSpPr>
            <p:cNvPr id="38" name="Rechthoek: afgeronde hoeken 21">
              <a:extLst>
                <a:ext uri="{FF2B5EF4-FFF2-40B4-BE49-F238E27FC236}">
                  <a16:creationId xmlns:a16="http://schemas.microsoft.com/office/drawing/2014/main" id="{FC1620B2-D079-4503-AA64-44532E726AC7}"/>
                </a:ext>
              </a:extLst>
            </p:cNvPr>
            <p:cNvSpPr/>
            <p:nvPr/>
          </p:nvSpPr>
          <p:spPr>
            <a:xfrm>
              <a:off x="8518943" y="3425422"/>
              <a:ext cx="1218911" cy="13768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err="1"/>
                <a:t>PropertySet</a:t>
              </a:r>
              <a:endParaRPr lang="en-US" sz="800" b="1" dirty="0"/>
            </a:p>
          </p:txBody>
        </p:sp>
        <p:cxnSp>
          <p:nvCxnSpPr>
            <p:cNvPr id="39" name="Verbindingslijn: gekromd 252">
              <a:extLst>
                <a:ext uri="{FF2B5EF4-FFF2-40B4-BE49-F238E27FC236}">
                  <a16:creationId xmlns:a16="http://schemas.microsoft.com/office/drawing/2014/main" id="{2620D49B-26E7-4B55-85F5-A948C1417D8B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969580" y="3485731"/>
              <a:ext cx="78747" cy="2028"/>
            </a:xfrm>
            <a:prstGeom prst="curvedConnector4">
              <a:avLst>
                <a:gd name="adj1" fmla="val -57302"/>
                <a:gd name="adj2" fmla="val 5511264"/>
              </a:avLst>
            </a:prstGeom>
            <a:ln w="63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Rechte verbindingslijn met pijl 14">
              <a:extLst>
                <a:ext uri="{FF2B5EF4-FFF2-40B4-BE49-F238E27FC236}">
                  <a16:creationId xmlns:a16="http://schemas.microsoft.com/office/drawing/2014/main" id="{E7DC0775-1854-4F66-AF68-6CA8BBF918D1}"/>
                </a:ext>
              </a:extLst>
            </p:cNvPr>
            <p:cNvCxnSpPr>
              <a:cxnSpLocks/>
              <a:stCxn id="38" idx="1"/>
              <a:endCxn id="5" idx="3"/>
            </p:cNvCxnSpPr>
            <p:nvPr/>
          </p:nvCxnSpPr>
          <p:spPr>
            <a:xfrm flipH="1">
              <a:off x="7008953" y="3494266"/>
              <a:ext cx="1509990" cy="0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41" name="Tekstvak 264">
              <a:extLst>
                <a:ext uri="{FF2B5EF4-FFF2-40B4-BE49-F238E27FC236}">
                  <a16:creationId xmlns:a16="http://schemas.microsoft.com/office/drawing/2014/main" id="{E2D337FC-9B25-426A-91D2-3BF6D09536E8}"/>
                </a:ext>
              </a:extLst>
            </p:cNvPr>
            <p:cNvSpPr txBox="1"/>
            <p:nvPr/>
          </p:nvSpPr>
          <p:spPr>
            <a:xfrm>
              <a:off x="7294709" y="3324988"/>
              <a:ext cx="1218911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dirty="0" err="1"/>
                <a:t>containsProperty</a:t>
              </a:r>
              <a:r>
                <a:rPr lang="en-US" sz="800" dirty="0"/>
                <a:t> /</a:t>
              </a:r>
            </a:p>
            <a:p>
              <a:pPr algn="r"/>
              <a:r>
                <a:rPr lang="en-US" sz="800" dirty="0" err="1"/>
                <a:t>ispartOfPropertySet</a:t>
              </a:r>
              <a:endParaRPr lang="en-NL" sz="800" dirty="0"/>
            </a:p>
          </p:txBody>
        </p:sp>
        <p:sp>
          <p:nvSpPr>
            <p:cNvPr id="42" name="Rechthoek: afgeronde hoeken 74">
              <a:extLst>
                <a:ext uri="{FF2B5EF4-FFF2-40B4-BE49-F238E27FC236}">
                  <a16:creationId xmlns:a16="http://schemas.microsoft.com/office/drawing/2014/main" id="{FA8ACD3B-2890-41B4-85CA-B2F699BE83D4}"/>
                </a:ext>
              </a:extLst>
            </p:cNvPr>
            <p:cNvSpPr/>
            <p:nvPr/>
          </p:nvSpPr>
          <p:spPr>
            <a:xfrm>
              <a:off x="1691943" y="6198763"/>
              <a:ext cx="1218911" cy="13768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err="1">
                  <a:solidFill>
                    <a:schemeClr val="bg1">
                      <a:lumMod val="75000"/>
                    </a:schemeClr>
                  </a:solidFill>
                </a:rPr>
                <a:t>TimeOfGeneration</a:t>
              </a:r>
              <a:endParaRPr lang="en-US" sz="800" b="1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43" name="Tekstvak 120">
              <a:extLst>
                <a:ext uri="{FF2B5EF4-FFF2-40B4-BE49-F238E27FC236}">
                  <a16:creationId xmlns:a16="http://schemas.microsoft.com/office/drawing/2014/main" id="{DCD2BD56-3A08-406B-B25D-BC165379F739}"/>
                </a:ext>
              </a:extLst>
            </p:cNvPr>
            <p:cNvSpPr txBox="1"/>
            <p:nvPr/>
          </p:nvSpPr>
          <p:spPr>
            <a:xfrm>
              <a:off x="2755110" y="6029851"/>
              <a:ext cx="1149519" cy="21544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prov:generatedAtTime</a:t>
              </a:r>
              <a:endParaRPr lang="en-NL" sz="800" dirty="0"/>
            </a:p>
          </p:txBody>
        </p:sp>
        <p:sp>
          <p:nvSpPr>
            <p:cNvPr id="44" name="Tekstvak 120">
              <a:extLst>
                <a:ext uri="{FF2B5EF4-FFF2-40B4-BE49-F238E27FC236}">
                  <a16:creationId xmlns:a16="http://schemas.microsoft.com/office/drawing/2014/main" id="{DB45E513-A226-4A49-98D0-18C57B40D319}"/>
                </a:ext>
              </a:extLst>
            </p:cNvPr>
            <p:cNvSpPr txBox="1"/>
            <p:nvPr/>
          </p:nvSpPr>
          <p:spPr>
            <a:xfrm>
              <a:off x="1824686" y="6304187"/>
              <a:ext cx="953423" cy="21544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/>
                <a:t>^^</a:t>
              </a:r>
              <a:r>
                <a:rPr lang="en-US" sz="800" dirty="0" err="1"/>
                <a:t>xsd:dateTime</a:t>
              </a:r>
              <a:endParaRPr lang="en-NL" sz="800" dirty="0"/>
            </a:p>
          </p:txBody>
        </p:sp>
        <p:sp>
          <p:nvSpPr>
            <p:cNvPr id="45" name="Rechthoek: afgeronde hoeken 74">
              <a:extLst>
                <a:ext uri="{FF2B5EF4-FFF2-40B4-BE49-F238E27FC236}">
                  <a16:creationId xmlns:a16="http://schemas.microsoft.com/office/drawing/2014/main" id="{7B57700B-8FB2-4578-BAFC-667649977567}"/>
                </a:ext>
              </a:extLst>
            </p:cNvPr>
            <p:cNvSpPr/>
            <p:nvPr/>
          </p:nvSpPr>
          <p:spPr>
            <a:xfrm>
              <a:off x="4338645" y="5827822"/>
              <a:ext cx="1218911" cy="137688"/>
            </a:xfrm>
            <a:prstGeom prst="roundRect">
              <a:avLst/>
            </a:prstGeom>
            <a:solidFill>
              <a:schemeClr val="accent1"/>
            </a:solidFill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err="1"/>
                <a:t>DataPoint</a:t>
              </a:r>
              <a:endParaRPr lang="en-US" sz="800" b="1" dirty="0"/>
            </a:p>
          </p:txBody>
        </p:sp>
        <p:sp>
          <p:nvSpPr>
            <p:cNvPr id="46" name="Rechthoek: afgeronde hoeken 21">
              <a:extLst>
                <a:ext uri="{FF2B5EF4-FFF2-40B4-BE49-F238E27FC236}">
                  <a16:creationId xmlns:a16="http://schemas.microsoft.com/office/drawing/2014/main" id="{55BD9F90-331E-42AC-A4FB-66CA30596F6C}"/>
                </a:ext>
              </a:extLst>
            </p:cNvPr>
            <p:cNvSpPr/>
            <p:nvPr/>
          </p:nvSpPr>
          <p:spPr>
            <a:xfrm>
              <a:off x="1685057" y="2954982"/>
              <a:ext cx="1218911" cy="137688"/>
            </a:xfrm>
            <a:prstGeom prst="roundRect">
              <a:avLst/>
            </a:prstGeom>
            <a:solidFill>
              <a:schemeClr val="tx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/>
                <a:t>Procedure</a:t>
              </a:r>
            </a:p>
          </p:txBody>
        </p:sp>
        <p:cxnSp>
          <p:nvCxnSpPr>
            <p:cNvPr id="47" name="Rechte verbindingslijn met pijl 14">
              <a:extLst>
                <a:ext uri="{FF2B5EF4-FFF2-40B4-BE49-F238E27FC236}">
                  <a16:creationId xmlns:a16="http://schemas.microsoft.com/office/drawing/2014/main" id="{265ECCD8-1DE5-4D7C-92CC-4270F48261BF}"/>
                </a:ext>
              </a:extLst>
            </p:cNvPr>
            <p:cNvCxnSpPr>
              <a:cxnSpLocks/>
              <a:stCxn id="7" idx="0"/>
              <a:endCxn id="46" idx="3"/>
            </p:cNvCxnSpPr>
            <p:nvPr/>
          </p:nvCxnSpPr>
          <p:spPr>
            <a:xfrm flipH="1" flipV="1">
              <a:off x="2903968" y="3023826"/>
              <a:ext cx="685323" cy="401597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48" name="Tekstvak 120">
              <a:extLst>
                <a:ext uri="{FF2B5EF4-FFF2-40B4-BE49-F238E27FC236}">
                  <a16:creationId xmlns:a16="http://schemas.microsoft.com/office/drawing/2014/main" id="{07EADA9E-C9AA-4A2B-899A-7F09AEA55378}"/>
                </a:ext>
              </a:extLst>
            </p:cNvPr>
            <p:cNvSpPr txBox="1"/>
            <p:nvPr/>
          </p:nvSpPr>
          <p:spPr>
            <a:xfrm>
              <a:off x="2548044" y="3064595"/>
              <a:ext cx="1038910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usesProcedure</a:t>
              </a:r>
              <a:r>
                <a:rPr lang="en-US" sz="800" dirty="0"/>
                <a:t>/</a:t>
              </a:r>
            </a:p>
            <a:p>
              <a:pPr algn="ctr"/>
              <a:r>
                <a:rPr lang="en-US" sz="800" dirty="0" err="1"/>
                <a:t>isUsedFor</a:t>
              </a:r>
              <a:endParaRPr lang="en-NL" sz="800" dirty="0"/>
            </a:p>
          </p:txBody>
        </p:sp>
        <p:sp>
          <p:nvSpPr>
            <p:cNvPr id="49" name="Tekstvak 120">
              <a:extLst>
                <a:ext uri="{FF2B5EF4-FFF2-40B4-BE49-F238E27FC236}">
                  <a16:creationId xmlns:a16="http://schemas.microsoft.com/office/drawing/2014/main" id="{AE5CC44C-2193-41B1-9F89-2BF718DB32C9}"/>
                </a:ext>
              </a:extLst>
            </p:cNvPr>
            <p:cNvSpPr txBox="1"/>
            <p:nvPr/>
          </p:nvSpPr>
          <p:spPr>
            <a:xfrm>
              <a:off x="2903968" y="2704323"/>
              <a:ext cx="1434677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implementsProcedure</a:t>
              </a:r>
              <a:r>
                <a:rPr lang="en-US" sz="800" dirty="0"/>
                <a:t>/</a:t>
              </a:r>
            </a:p>
            <a:p>
              <a:pPr algn="ctr"/>
              <a:r>
                <a:rPr lang="en-US" sz="800" dirty="0" err="1"/>
                <a:t>implementedBy</a:t>
              </a:r>
              <a:endParaRPr lang="en-NL" sz="800" dirty="0"/>
            </a:p>
          </p:txBody>
        </p:sp>
        <p:cxnSp>
          <p:nvCxnSpPr>
            <p:cNvPr id="50" name="Rechte verbindingslijn met pijl 14">
              <a:extLst>
                <a:ext uri="{FF2B5EF4-FFF2-40B4-BE49-F238E27FC236}">
                  <a16:creationId xmlns:a16="http://schemas.microsoft.com/office/drawing/2014/main" id="{FE3D15BE-F742-49AB-80B5-73D06EEE839D}"/>
                </a:ext>
              </a:extLst>
            </p:cNvPr>
            <p:cNvCxnSpPr>
              <a:cxnSpLocks/>
              <a:stCxn id="4" idx="1"/>
              <a:endCxn id="46" idx="3"/>
            </p:cNvCxnSpPr>
            <p:nvPr/>
          </p:nvCxnSpPr>
          <p:spPr>
            <a:xfrm flipH="1">
              <a:off x="2903968" y="3023826"/>
              <a:ext cx="1435993" cy="0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51" name="Tekstvak 264">
              <a:extLst>
                <a:ext uri="{FF2B5EF4-FFF2-40B4-BE49-F238E27FC236}">
                  <a16:creationId xmlns:a16="http://schemas.microsoft.com/office/drawing/2014/main" id="{805127E5-A69D-44AD-BA21-532070E06789}"/>
                </a:ext>
              </a:extLst>
            </p:cNvPr>
            <p:cNvSpPr txBox="1"/>
            <p:nvPr/>
          </p:nvSpPr>
          <p:spPr>
            <a:xfrm>
              <a:off x="5294524" y="2646207"/>
              <a:ext cx="1122651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err="1"/>
                <a:t>hasSubExecutor</a:t>
              </a:r>
              <a:r>
                <a:rPr lang="en-US" sz="800" dirty="0"/>
                <a:t>/</a:t>
              </a:r>
            </a:p>
            <a:p>
              <a:r>
                <a:rPr lang="en-US" sz="800" dirty="0" err="1"/>
                <a:t>isSubExecutorOf</a:t>
              </a:r>
              <a:endParaRPr lang="en-NL" sz="800" dirty="0"/>
            </a:p>
          </p:txBody>
        </p:sp>
        <p:cxnSp>
          <p:nvCxnSpPr>
            <p:cNvPr id="52" name="Verbindingslijn: gekromd 252">
              <a:extLst>
                <a:ext uri="{FF2B5EF4-FFF2-40B4-BE49-F238E27FC236}">
                  <a16:creationId xmlns:a16="http://schemas.microsoft.com/office/drawing/2014/main" id="{8F3F3382-B33B-41F8-9E21-0F5D34A7A450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5520065" y="3013166"/>
              <a:ext cx="78747" cy="2028"/>
            </a:xfrm>
            <a:prstGeom prst="curvedConnector4">
              <a:avLst>
                <a:gd name="adj1" fmla="val -57302"/>
                <a:gd name="adj2" fmla="val 5511264"/>
              </a:avLst>
            </a:prstGeom>
            <a:ln w="63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hthoek: afgeronde hoeken 21">
              <a:extLst>
                <a:ext uri="{FF2B5EF4-FFF2-40B4-BE49-F238E27FC236}">
                  <a16:creationId xmlns:a16="http://schemas.microsoft.com/office/drawing/2014/main" id="{B188D74A-B2D6-4D3F-8ECF-F250C800609C}"/>
                </a:ext>
              </a:extLst>
            </p:cNvPr>
            <p:cNvSpPr/>
            <p:nvPr/>
          </p:nvSpPr>
          <p:spPr>
            <a:xfrm>
              <a:off x="4339958" y="2216847"/>
              <a:ext cx="1218911" cy="13768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/>
                <a:t>Platform</a:t>
              </a:r>
            </a:p>
          </p:txBody>
        </p:sp>
        <p:cxnSp>
          <p:nvCxnSpPr>
            <p:cNvPr id="54" name="Rechte verbindingslijn met pijl 14">
              <a:extLst>
                <a:ext uri="{FF2B5EF4-FFF2-40B4-BE49-F238E27FC236}">
                  <a16:creationId xmlns:a16="http://schemas.microsoft.com/office/drawing/2014/main" id="{26534A36-2EA4-4546-86BD-F472E427E1C9}"/>
                </a:ext>
              </a:extLst>
            </p:cNvPr>
            <p:cNvCxnSpPr>
              <a:cxnSpLocks/>
              <a:stCxn id="53" idx="2"/>
              <a:endCxn id="4" idx="0"/>
            </p:cNvCxnSpPr>
            <p:nvPr/>
          </p:nvCxnSpPr>
          <p:spPr>
            <a:xfrm>
              <a:off x="4949414" y="2354535"/>
              <a:ext cx="3" cy="600447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55" name="Tekstvak 120">
              <a:extLst>
                <a:ext uri="{FF2B5EF4-FFF2-40B4-BE49-F238E27FC236}">
                  <a16:creationId xmlns:a16="http://schemas.microsoft.com/office/drawing/2014/main" id="{0AE416ED-8584-4898-853D-56EF696B776A}"/>
                </a:ext>
              </a:extLst>
            </p:cNvPr>
            <p:cNvSpPr txBox="1"/>
            <p:nvPr/>
          </p:nvSpPr>
          <p:spPr>
            <a:xfrm>
              <a:off x="4232074" y="2490416"/>
              <a:ext cx="1434677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/>
                <a:t>hosts </a:t>
              </a:r>
              <a:r>
                <a:rPr lang="en-US" sz="800" b="1" dirty="0"/>
                <a:t>min 1</a:t>
              </a:r>
              <a:r>
                <a:rPr lang="en-US" sz="800" dirty="0"/>
                <a:t>/</a:t>
              </a:r>
            </a:p>
            <a:p>
              <a:pPr algn="ctr"/>
              <a:r>
                <a:rPr lang="en-US" sz="800" dirty="0" err="1"/>
                <a:t>isHostedBy</a:t>
              </a:r>
              <a:r>
                <a:rPr lang="en-US" sz="800" dirty="0"/>
                <a:t> </a:t>
              </a:r>
              <a:r>
                <a:rPr lang="en-US" sz="800" b="1" dirty="0"/>
                <a:t>max 1</a:t>
              </a:r>
              <a:endParaRPr lang="en-NL" sz="800" dirty="0"/>
            </a:p>
          </p:txBody>
        </p:sp>
        <p:sp>
          <p:nvSpPr>
            <p:cNvPr id="56" name="Tekstvak 120">
              <a:extLst>
                <a:ext uri="{FF2B5EF4-FFF2-40B4-BE49-F238E27FC236}">
                  <a16:creationId xmlns:a16="http://schemas.microsoft.com/office/drawing/2014/main" id="{02766B47-2973-4544-B831-BE92BE71CD53}"/>
                </a:ext>
              </a:extLst>
            </p:cNvPr>
            <p:cNvSpPr txBox="1"/>
            <p:nvPr/>
          </p:nvSpPr>
          <p:spPr>
            <a:xfrm>
              <a:off x="9521814" y="4290503"/>
              <a:ext cx="1218911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hasDataPoint</a:t>
              </a:r>
              <a:r>
                <a:rPr lang="en-US" sz="800" dirty="0"/>
                <a:t>/</a:t>
              </a:r>
            </a:p>
            <a:p>
              <a:pPr algn="ctr"/>
              <a:r>
                <a:rPr lang="en-US" sz="800" dirty="0" err="1"/>
                <a:t>isDataPointOf</a:t>
              </a:r>
              <a:endParaRPr lang="en-US" sz="800" dirty="0"/>
            </a:p>
          </p:txBody>
        </p:sp>
        <p:sp>
          <p:nvSpPr>
            <p:cNvPr id="57" name="Tekstvak 120">
              <a:extLst>
                <a:ext uri="{FF2B5EF4-FFF2-40B4-BE49-F238E27FC236}">
                  <a16:creationId xmlns:a16="http://schemas.microsoft.com/office/drawing/2014/main" id="{B68C1A06-1031-4DAE-B796-57556BEB836E}"/>
                </a:ext>
              </a:extLst>
            </p:cNvPr>
            <p:cNvSpPr txBox="1"/>
            <p:nvPr/>
          </p:nvSpPr>
          <p:spPr>
            <a:xfrm>
              <a:off x="4338948" y="4383676"/>
              <a:ext cx="1218906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hasComplexProperty</a:t>
              </a:r>
              <a:r>
                <a:rPr lang="en-US" sz="800" dirty="0"/>
                <a:t>/</a:t>
              </a:r>
            </a:p>
            <a:p>
              <a:pPr algn="ctr"/>
              <a:r>
                <a:rPr lang="en-US" sz="800" dirty="0" err="1"/>
                <a:t>isComplexPropertyOf</a:t>
              </a:r>
              <a:endParaRPr lang="en-US" sz="800" dirty="0"/>
            </a:p>
          </p:txBody>
        </p:sp>
        <p:sp>
          <p:nvSpPr>
            <p:cNvPr id="58" name="Tekstvak 120">
              <a:extLst>
                <a:ext uri="{FF2B5EF4-FFF2-40B4-BE49-F238E27FC236}">
                  <a16:creationId xmlns:a16="http://schemas.microsoft.com/office/drawing/2014/main" id="{ACD9B08D-22F3-442E-BA4A-B6C4B6954B4E}"/>
                </a:ext>
              </a:extLst>
            </p:cNvPr>
            <p:cNvSpPr txBox="1"/>
            <p:nvPr/>
          </p:nvSpPr>
          <p:spPr>
            <a:xfrm>
              <a:off x="2244032" y="4383896"/>
              <a:ext cx="1010923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hasResult</a:t>
              </a:r>
              <a:r>
                <a:rPr lang="en-US" sz="800" dirty="0"/>
                <a:t>/</a:t>
              </a:r>
            </a:p>
            <a:p>
              <a:pPr algn="ctr"/>
              <a:r>
                <a:rPr lang="en-US" sz="800" dirty="0" err="1"/>
                <a:t>isResultOf</a:t>
              </a:r>
              <a:endParaRPr lang="en-US" sz="800" dirty="0"/>
            </a:p>
          </p:txBody>
        </p:sp>
        <p:sp>
          <p:nvSpPr>
            <p:cNvPr id="59" name="Tekstvak 58">
              <a:extLst>
                <a:ext uri="{FF2B5EF4-FFF2-40B4-BE49-F238E27FC236}">
                  <a16:creationId xmlns:a16="http://schemas.microsoft.com/office/drawing/2014/main" id="{D89B8DAD-7D46-413A-9970-6A98A08B4675}"/>
                </a:ext>
              </a:extLst>
            </p:cNvPr>
            <p:cNvSpPr txBox="1"/>
            <p:nvPr/>
          </p:nvSpPr>
          <p:spPr>
            <a:xfrm>
              <a:off x="6691459" y="4383676"/>
              <a:ext cx="1304228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hasPropertyState</a:t>
              </a:r>
              <a:r>
                <a:rPr lang="en-US" sz="800" dirty="0"/>
                <a:t>/</a:t>
              </a:r>
            </a:p>
            <a:p>
              <a:pPr algn="ctr"/>
              <a:r>
                <a:rPr lang="en-US" sz="800" dirty="0" err="1"/>
                <a:t>isPropertyStateOf</a:t>
              </a:r>
              <a:endParaRPr lang="en-NL" sz="800" dirty="0"/>
            </a:p>
          </p:txBody>
        </p:sp>
        <p:sp>
          <p:nvSpPr>
            <p:cNvPr id="60" name="Tekstvak 120">
              <a:extLst>
                <a:ext uri="{FF2B5EF4-FFF2-40B4-BE49-F238E27FC236}">
                  <a16:creationId xmlns:a16="http://schemas.microsoft.com/office/drawing/2014/main" id="{B73DF081-39F1-4CD7-860B-44FC281B6ABB}"/>
                </a:ext>
              </a:extLst>
            </p:cNvPr>
            <p:cNvSpPr txBox="1"/>
            <p:nvPr/>
          </p:nvSpPr>
          <p:spPr>
            <a:xfrm>
              <a:off x="2299431" y="4893112"/>
              <a:ext cx="923251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hasSimpleResult</a:t>
              </a:r>
              <a:r>
                <a:rPr lang="en-US" sz="800" dirty="0"/>
                <a:t> </a:t>
              </a:r>
              <a:r>
                <a:rPr lang="en-US" sz="800" b="1" dirty="0"/>
                <a:t>max 1</a:t>
              </a:r>
              <a:endParaRPr lang="en-NL" sz="800" b="1" dirty="0"/>
            </a:p>
          </p:txBody>
        </p:sp>
        <p:sp>
          <p:nvSpPr>
            <p:cNvPr id="61" name="Tekstvak 120">
              <a:extLst>
                <a:ext uri="{FF2B5EF4-FFF2-40B4-BE49-F238E27FC236}">
                  <a16:creationId xmlns:a16="http://schemas.microsoft.com/office/drawing/2014/main" id="{B222AC99-704B-44D7-871E-01A9480AC26A}"/>
                </a:ext>
              </a:extLst>
            </p:cNvPr>
            <p:cNvSpPr txBox="1"/>
            <p:nvPr/>
          </p:nvSpPr>
          <p:spPr>
            <a:xfrm>
              <a:off x="4443953" y="4893112"/>
              <a:ext cx="1010923" cy="21544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hasSimpleProperty</a:t>
              </a:r>
              <a:endParaRPr lang="en-US" sz="800" dirty="0"/>
            </a:p>
          </p:txBody>
        </p:sp>
        <p:sp>
          <p:nvSpPr>
            <p:cNvPr id="62" name="Tekstvak 120">
              <a:extLst>
                <a:ext uri="{FF2B5EF4-FFF2-40B4-BE49-F238E27FC236}">
                  <a16:creationId xmlns:a16="http://schemas.microsoft.com/office/drawing/2014/main" id="{426934F0-70F2-4EE2-AB49-0AD988D11F3E}"/>
                </a:ext>
              </a:extLst>
            </p:cNvPr>
            <p:cNvSpPr txBox="1"/>
            <p:nvPr/>
          </p:nvSpPr>
          <p:spPr>
            <a:xfrm>
              <a:off x="6734118" y="4893112"/>
              <a:ext cx="1218911" cy="21544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hasSimplePropertyState</a:t>
              </a:r>
              <a:endParaRPr lang="en-US" sz="800" dirty="0"/>
            </a:p>
          </p:txBody>
        </p:sp>
        <p:cxnSp>
          <p:nvCxnSpPr>
            <p:cNvPr id="63" name="Rechte verbindingslijn met pijl 14">
              <a:extLst>
                <a:ext uri="{FF2B5EF4-FFF2-40B4-BE49-F238E27FC236}">
                  <a16:creationId xmlns:a16="http://schemas.microsoft.com/office/drawing/2014/main" id="{202DD2C5-9B75-4AB5-B07F-29B38A62B7CB}"/>
                </a:ext>
              </a:extLst>
            </p:cNvPr>
            <p:cNvCxnSpPr>
              <a:cxnSpLocks/>
            </p:cNvCxnSpPr>
            <p:nvPr/>
          </p:nvCxnSpPr>
          <p:spPr>
            <a:xfrm>
              <a:off x="1683813" y="2266148"/>
              <a:ext cx="481772" cy="0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64" name="Rechte verbindingslijn met pijl 14">
              <a:extLst>
                <a:ext uri="{FF2B5EF4-FFF2-40B4-BE49-F238E27FC236}">
                  <a16:creationId xmlns:a16="http://schemas.microsoft.com/office/drawing/2014/main" id="{45228FBB-18DE-4EC2-940A-5988B7524C53}"/>
                </a:ext>
              </a:extLst>
            </p:cNvPr>
            <p:cNvCxnSpPr>
              <a:cxnSpLocks/>
            </p:cNvCxnSpPr>
            <p:nvPr/>
          </p:nvCxnSpPr>
          <p:spPr>
            <a:xfrm>
              <a:off x="1683813" y="2389725"/>
              <a:ext cx="481772" cy="0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non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65" name="Tekstvak 120">
              <a:extLst>
                <a:ext uri="{FF2B5EF4-FFF2-40B4-BE49-F238E27FC236}">
                  <a16:creationId xmlns:a16="http://schemas.microsoft.com/office/drawing/2014/main" id="{72169BA3-5F6D-481F-984A-D05029BBBEA1}"/>
                </a:ext>
              </a:extLst>
            </p:cNvPr>
            <p:cNvSpPr txBox="1"/>
            <p:nvPr/>
          </p:nvSpPr>
          <p:spPr>
            <a:xfrm>
              <a:off x="2153800" y="2147411"/>
              <a:ext cx="1434677" cy="707886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err="1"/>
                <a:t>rdfs:subClassOf</a:t>
              </a:r>
              <a:endParaRPr lang="en-US" sz="800" dirty="0"/>
            </a:p>
            <a:p>
              <a:r>
                <a:rPr lang="en-US" sz="800" dirty="0" err="1"/>
                <a:t>owl:ObjectProperty</a:t>
              </a:r>
              <a:endParaRPr lang="en-US" sz="800" dirty="0"/>
            </a:p>
            <a:p>
              <a:r>
                <a:rPr lang="en-US" sz="800" dirty="0" err="1"/>
                <a:t>owl:DatatypeProperty</a:t>
              </a:r>
              <a:endParaRPr lang="en-US" sz="800" dirty="0"/>
            </a:p>
            <a:p>
              <a:r>
                <a:rPr lang="en-US" sz="800" dirty="0" err="1"/>
                <a:t>rdfs:Class</a:t>
              </a:r>
              <a:endParaRPr lang="en-US" sz="800" dirty="0"/>
            </a:p>
            <a:p>
              <a:r>
                <a:rPr lang="en-US" sz="800" dirty="0" err="1"/>
                <a:t>rdfs:Literal</a:t>
              </a:r>
              <a:endParaRPr lang="en-NL" sz="800" dirty="0"/>
            </a:p>
          </p:txBody>
        </p:sp>
        <p:cxnSp>
          <p:nvCxnSpPr>
            <p:cNvPr id="66" name="Rechte verbindingslijn met pijl 14">
              <a:extLst>
                <a:ext uri="{FF2B5EF4-FFF2-40B4-BE49-F238E27FC236}">
                  <a16:creationId xmlns:a16="http://schemas.microsoft.com/office/drawing/2014/main" id="{395B2747-673D-4740-8EC8-C9D9524EECAA}"/>
                </a:ext>
              </a:extLst>
            </p:cNvPr>
            <p:cNvCxnSpPr>
              <a:cxnSpLocks/>
            </p:cNvCxnSpPr>
            <p:nvPr/>
          </p:nvCxnSpPr>
          <p:spPr>
            <a:xfrm>
              <a:off x="1683813" y="2508051"/>
              <a:ext cx="481772" cy="0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Dot"/>
              <a:headEnd type="non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67" name="Rechthoek: afgeronde hoeken 74">
              <a:extLst>
                <a:ext uri="{FF2B5EF4-FFF2-40B4-BE49-F238E27FC236}">
                  <a16:creationId xmlns:a16="http://schemas.microsoft.com/office/drawing/2014/main" id="{500EE6A5-D938-445D-B1D4-524E519D1732}"/>
                </a:ext>
              </a:extLst>
            </p:cNvPr>
            <p:cNvSpPr/>
            <p:nvPr/>
          </p:nvSpPr>
          <p:spPr>
            <a:xfrm>
              <a:off x="4338646" y="6198482"/>
              <a:ext cx="1218911" cy="137688"/>
            </a:xfrm>
            <a:prstGeom prst="roundRect">
              <a:avLst/>
            </a:prstGeom>
            <a:solidFill>
              <a:schemeClr val="accent1"/>
            </a:solidFill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/>
                <a:t>Input</a:t>
              </a:r>
            </a:p>
          </p:txBody>
        </p:sp>
        <p:sp>
          <p:nvSpPr>
            <p:cNvPr id="68" name="Rechthoek: afgeronde hoeken 74">
              <a:extLst>
                <a:ext uri="{FF2B5EF4-FFF2-40B4-BE49-F238E27FC236}">
                  <a16:creationId xmlns:a16="http://schemas.microsoft.com/office/drawing/2014/main" id="{DC281996-B035-4A74-810B-7105D6DB46CB}"/>
                </a:ext>
              </a:extLst>
            </p:cNvPr>
            <p:cNvSpPr/>
            <p:nvPr/>
          </p:nvSpPr>
          <p:spPr>
            <a:xfrm>
              <a:off x="5789028" y="6198482"/>
              <a:ext cx="1218911" cy="137688"/>
            </a:xfrm>
            <a:prstGeom prst="roundRect">
              <a:avLst/>
            </a:prstGeom>
            <a:solidFill>
              <a:schemeClr val="accent1"/>
            </a:solidFill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/>
                <a:t>Output</a:t>
              </a:r>
            </a:p>
          </p:txBody>
        </p:sp>
        <p:sp>
          <p:nvSpPr>
            <p:cNvPr id="69" name="Rechthoek: afgeronde hoeken 74">
              <a:extLst>
                <a:ext uri="{FF2B5EF4-FFF2-40B4-BE49-F238E27FC236}">
                  <a16:creationId xmlns:a16="http://schemas.microsoft.com/office/drawing/2014/main" id="{BDE4DB80-39C4-4A00-AB25-D3AD952F25D3}"/>
                </a:ext>
              </a:extLst>
            </p:cNvPr>
            <p:cNvSpPr/>
            <p:nvPr/>
          </p:nvSpPr>
          <p:spPr>
            <a:xfrm>
              <a:off x="7239410" y="6198482"/>
              <a:ext cx="1218911" cy="137688"/>
            </a:xfrm>
            <a:prstGeom prst="roundRect">
              <a:avLst/>
            </a:prstGeom>
            <a:solidFill>
              <a:schemeClr val="accent1"/>
            </a:solidFill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err="1"/>
                <a:t>UserDefined</a:t>
              </a:r>
              <a:endParaRPr lang="en-US" sz="800" b="1" dirty="0"/>
            </a:p>
          </p:txBody>
        </p:sp>
        <p:cxnSp>
          <p:nvCxnSpPr>
            <p:cNvPr id="70" name="Verbindingslijn: gebogen 241">
              <a:extLst>
                <a:ext uri="{FF2B5EF4-FFF2-40B4-BE49-F238E27FC236}">
                  <a16:creationId xmlns:a16="http://schemas.microsoft.com/office/drawing/2014/main" id="{DCE9CEB9-51DF-4FD2-8ACE-73BE90B9D188}"/>
                </a:ext>
              </a:extLst>
            </p:cNvPr>
            <p:cNvCxnSpPr>
              <a:cxnSpLocks/>
              <a:stCxn id="68" idx="0"/>
              <a:endCxn id="45" idx="2"/>
            </p:cNvCxnSpPr>
            <p:nvPr/>
          </p:nvCxnSpPr>
          <p:spPr>
            <a:xfrm rot="16200000" flipV="1">
              <a:off x="5556807" y="5356804"/>
              <a:ext cx="232972" cy="1450383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Verbindingslijn: gebogen 241">
              <a:extLst>
                <a:ext uri="{FF2B5EF4-FFF2-40B4-BE49-F238E27FC236}">
                  <a16:creationId xmlns:a16="http://schemas.microsoft.com/office/drawing/2014/main" id="{0B6D6F72-4F3B-4479-9E1F-16A97E68DEAD}"/>
                </a:ext>
              </a:extLst>
            </p:cNvPr>
            <p:cNvCxnSpPr>
              <a:cxnSpLocks/>
              <a:stCxn id="69" idx="0"/>
              <a:endCxn id="45" idx="2"/>
            </p:cNvCxnSpPr>
            <p:nvPr/>
          </p:nvCxnSpPr>
          <p:spPr>
            <a:xfrm rot="16200000" flipV="1">
              <a:off x="6281998" y="4631613"/>
              <a:ext cx="232972" cy="2900765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Rechte verbindingslijn met pijl 14">
              <a:extLst>
                <a:ext uri="{FF2B5EF4-FFF2-40B4-BE49-F238E27FC236}">
                  <a16:creationId xmlns:a16="http://schemas.microsoft.com/office/drawing/2014/main" id="{EC137CD0-B1EA-4D00-87FE-18ABE8D05A1E}"/>
                </a:ext>
              </a:extLst>
            </p:cNvPr>
            <p:cNvCxnSpPr>
              <a:cxnSpLocks/>
              <a:stCxn id="67" idx="0"/>
              <a:endCxn id="45" idx="2"/>
            </p:cNvCxnSpPr>
            <p:nvPr/>
          </p:nvCxnSpPr>
          <p:spPr>
            <a:xfrm flipH="1" flipV="1">
              <a:off x="4948101" y="5965510"/>
              <a:ext cx="1" cy="232972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73" name="Verbindingslijn: gebogen 90">
              <a:extLst>
                <a:ext uri="{FF2B5EF4-FFF2-40B4-BE49-F238E27FC236}">
                  <a16:creationId xmlns:a16="http://schemas.microsoft.com/office/drawing/2014/main" id="{F161244F-584C-43A5-8E1D-D10751E71104}"/>
                </a:ext>
              </a:extLst>
            </p:cNvPr>
            <p:cNvCxnSpPr>
              <a:cxnSpLocks/>
              <a:stCxn id="8" idx="1"/>
              <a:endCxn id="42" idx="3"/>
            </p:cNvCxnSpPr>
            <p:nvPr/>
          </p:nvCxnSpPr>
          <p:spPr>
            <a:xfrm rot="10800000" flipV="1">
              <a:off x="2910854" y="5525727"/>
              <a:ext cx="1429106" cy="741880"/>
            </a:xfrm>
            <a:prstGeom prst="bentConnector3">
              <a:avLst>
                <a:gd name="adj1" fmla="val 50000"/>
              </a:avLst>
            </a:prstGeom>
            <a:ln w="6350">
              <a:prstDash val="dash"/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Verbindingslijn: gebogen 90">
              <a:extLst>
                <a:ext uri="{FF2B5EF4-FFF2-40B4-BE49-F238E27FC236}">
                  <a16:creationId xmlns:a16="http://schemas.microsoft.com/office/drawing/2014/main" id="{4CDF42F4-D607-47B2-A11A-C9588F387B0A}"/>
                </a:ext>
              </a:extLst>
            </p:cNvPr>
            <p:cNvCxnSpPr>
              <a:cxnSpLocks/>
              <a:stCxn id="34" idx="2"/>
              <a:endCxn id="45" idx="3"/>
            </p:cNvCxnSpPr>
            <p:nvPr/>
          </p:nvCxnSpPr>
          <p:spPr>
            <a:xfrm rot="5400000">
              <a:off x="6442415" y="2207811"/>
              <a:ext cx="2803996" cy="4573714"/>
            </a:xfrm>
            <a:prstGeom prst="bentConnector2">
              <a:avLst/>
            </a:prstGeom>
            <a:ln w="6350">
              <a:prstDash val="dash"/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Rechte verbindingslijn met pijl 14">
              <a:extLst>
                <a:ext uri="{FF2B5EF4-FFF2-40B4-BE49-F238E27FC236}">
                  <a16:creationId xmlns:a16="http://schemas.microsoft.com/office/drawing/2014/main" id="{184315A4-6EF8-4419-BAB3-481631268EF1}"/>
                </a:ext>
              </a:extLst>
            </p:cNvPr>
            <p:cNvCxnSpPr>
              <a:cxnSpLocks/>
              <a:stCxn id="45" idx="0"/>
              <a:endCxn id="8" idx="2"/>
            </p:cNvCxnSpPr>
            <p:nvPr/>
          </p:nvCxnSpPr>
          <p:spPr>
            <a:xfrm flipV="1">
              <a:off x="4948101" y="5594571"/>
              <a:ext cx="1315" cy="233251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76" name="Rechthoek: afgeronde hoeken 74">
              <a:extLst>
                <a:ext uri="{FF2B5EF4-FFF2-40B4-BE49-F238E27FC236}">
                  <a16:creationId xmlns:a16="http://schemas.microsoft.com/office/drawing/2014/main" id="{5CAA40C6-EEB2-4E9D-A909-53525FC13DE4}"/>
                </a:ext>
              </a:extLst>
            </p:cNvPr>
            <p:cNvSpPr/>
            <p:nvPr/>
          </p:nvSpPr>
          <p:spPr>
            <a:xfrm>
              <a:off x="6734117" y="5720791"/>
              <a:ext cx="1218911" cy="13768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accent1"/>
                  </a:solidFill>
                </a:rPr>
                <a:t>ID</a:t>
              </a:r>
            </a:p>
          </p:txBody>
        </p:sp>
        <p:cxnSp>
          <p:nvCxnSpPr>
            <p:cNvPr id="77" name="Verbindingslijn: gebogen 90">
              <a:extLst>
                <a:ext uri="{FF2B5EF4-FFF2-40B4-BE49-F238E27FC236}">
                  <a16:creationId xmlns:a16="http://schemas.microsoft.com/office/drawing/2014/main" id="{4CC6CBED-F695-4006-AC72-404DBC1946E2}"/>
                </a:ext>
              </a:extLst>
            </p:cNvPr>
            <p:cNvCxnSpPr>
              <a:cxnSpLocks/>
              <a:stCxn id="45" idx="3"/>
              <a:endCxn id="76" idx="1"/>
            </p:cNvCxnSpPr>
            <p:nvPr/>
          </p:nvCxnSpPr>
          <p:spPr>
            <a:xfrm flipV="1">
              <a:off x="5557556" y="5789635"/>
              <a:ext cx="1176561" cy="107031"/>
            </a:xfrm>
            <a:prstGeom prst="bentConnector3">
              <a:avLst>
                <a:gd name="adj1" fmla="val 50000"/>
              </a:avLst>
            </a:prstGeom>
            <a:ln w="6350">
              <a:prstDash val="dash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8" name="Tekstvak 77">
              <a:extLst>
                <a:ext uri="{FF2B5EF4-FFF2-40B4-BE49-F238E27FC236}">
                  <a16:creationId xmlns:a16="http://schemas.microsoft.com/office/drawing/2014/main" id="{1FF17FCB-C2D1-4E88-9057-146ADE831F2B}"/>
                </a:ext>
              </a:extLst>
            </p:cNvPr>
            <p:cNvSpPr txBox="1"/>
            <p:nvPr/>
          </p:nvSpPr>
          <p:spPr>
            <a:xfrm>
              <a:off x="5656470" y="5629164"/>
              <a:ext cx="846345" cy="21544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hasID</a:t>
              </a:r>
              <a:r>
                <a:rPr lang="en-US" sz="800" dirty="0"/>
                <a:t> </a:t>
              </a:r>
              <a:r>
                <a:rPr lang="en-US" sz="800" b="1" dirty="0"/>
                <a:t>max 1</a:t>
              </a:r>
              <a:endParaRPr lang="en-US" sz="800" dirty="0"/>
            </a:p>
          </p:txBody>
        </p:sp>
        <p:cxnSp>
          <p:nvCxnSpPr>
            <p:cNvPr id="79" name="Rechte verbindingslijn met pijl 14">
              <a:extLst>
                <a:ext uri="{FF2B5EF4-FFF2-40B4-BE49-F238E27FC236}">
                  <a16:creationId xmlns:a16="http://schemas.microsoft.com/office/drawing/2014/main" id="{8687CE2A-3C64-4E31-9855-579A3791CC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82007" y="5525725"/>
              <a:ext cx="0" cy="176739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80" name="Rechthoek: afgeronde hoeken 21">
              <a:extLst>
                <a:ext uri="{FF2B5EF4-FFF2-40B4-BE49-F238E27FC236}">
                  <a16:creationId xmlns:a16="http://schemas.microsoft.com/office/drawing/2014/main" id="{5D4115B5-7EE3-4F80-9F76-8D844B72192F}"/>
                </a:ext>
              </a:extLst>
            </p:cNvPr>
            <p:cNvSpPr/>
            <p:nvPr/>
          </p:nvSpPr>
          <p:spPr>
            <a:xfrm>
              <a:off x="1683741" y="2569282"/>
              <a:ext cx="481773" cy="110015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/>
                <a:t>Class</a:t>
              </a:r>
            </a:p>
          </p:txBody>
        </p:sp>
        <p:sp>
          <p:nvSpPr>
            <p:cNvPr id="81" name="Rechthoek: afgeronde hoeken 21">
              <a:extLst>
                <a:ext uri="{FF2B5EF4-FFF2-40B4-BE49-F238E27FC236}">
                  <a16:creationId xmlns:a16="http://schemas.microsoft.com/office/drawing/2014/main" id="{3288959F-2C39-4CE6-A807-DE028CC88F65}"/>
                </a:ext>
              </a:extLst>
            </p:cNvPr>
            <p:cNvSpPr/>
            <p:nvPr/>
          </p:nvSpPr>
          <p:spPr>
            <a:xfrm>
              <a:off x="1681937" y="2698749"/>
              <a:ext cx="481773" cy="11001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bg1">
                      <a:lumMod val="75000"/>
                    </a:schemeClr>
                  </a:solidFill>
                </a:rPr>
                <a:t>Literal</a:t>
              </a:r>
            </a:p>
          </p:txBody>
        </p:sp>
      </p:grpSp>
      <p:sp>
        <p:nvSpPr>
          <p:cNvPr id="83" name="Titel 1">
            <a:extLst>
              <a:ext uri="{FF2B5EF4-FFF2-40B4-BE49-F238E27FC236}">
                <a16:creationId xmlns:a16="http://schemas.microsoft.com/office/drawing/2014/main" id="{A2E486AA-EBCC-42AA-A670-D3E9EF1D0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Building Performance Ontology</a:t>
            </a:r>
            <a:endParaRPr lang="LID4096" dirty="0">
              <a:latin typeface="Georgia" panose="02040502050405020303" pitchFamily="18" charset="0"/>
            </a:endParaRPr>
          </a:p>
        </p:txBody>
      </p:sp>
      <p:sp>
        <p:nvSpPr>
          <p:cNvPr id="162" name="Titel 1">
            <a:extLst>
              <a:ext uri="{FF2B5EF4-FFF2-40B4-BE49-F238E27FC236}">
                <a16:creationId xmlns:a16="http://schemas.microsoft.com/office/drawing/2014/main" id="{49A95408-E574-4F38-B9B3-21763694DD8E}"/>
              </a:ext>
            </a:extLst>
          </p:cNvPr>
          <p:cNvSpPr txBox="1">
            <a:spLocks/>
          </p:cNvSpPr>
          <p:nvPr/>
        </p:nvSpPr>
        <p:spPr>
          <a:xfrm>
            <a:off x="838200" y="1333203"/>
            <a:ext cx="10515600" cy="4094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Avenir Next LT Pro" panose="020B0504020202020204" pitchFamily="34" charset="0"/>
              </a:rPr>
              <a:t>UPPER ONTOLOGY</a:t>
            </a:r>
            <a:endParaRPr lang="LID4096" sz="2400" b="1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808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ep 81">
            <a:extLst>
              <a:ext uri="{FF2B5EF4-FFF2-40B4-BE49-F238E27FC236}">
                <a16:creationId xmlns:a16="http://schemas.microsoft.com/office/drawing/2014/main" id="{5E2BF825-FB9A-4668-8331-CC60A602D32C}"/>
              </a:ext>
            </a:extLst>
          </p:cNvPr>
          <p:cNvGrpSpPr/>
          <p:nvPr/>
        </p:nvGrpSpPr>
        <p:grpSpPr>
          <a:xfrm>
            <a:off x="1566606" y="2120655"/>
            <a:ext cx="9058788" cy="4372220"/>
            <a:chOff x="1681937" y="2147411"/>
            <a:chExt cx="9058788" cy="4372220"/>
          </a:xfrm>
        </p:grpSpPr>
        <p:sp>
          <p:nvSpPr>
            <p:cNvPr id="4" name="Rechthoek: afgeronde hoeken 7">
              <a:extLst>
                <a:ext uri="{FF2B5EF4-FFF2-40B4-BE49-F238E27FC236}">
                  <a16:creationId xmlns:a16="http://schemas.microsoft.com/office/drawing/2014/main" id="{6FCB4B10-281D-41F5-BD0E-A8CC68260FEF}"/>
                </a:ext>
              </a:extLst>
            </p:cNvPr>
            <p:cNvSpPr/>
            <p:nvPr/>
          </p:nvSpPr>
          <p:spPr>
            <a:xfrm>
              <a:off x="4339961" y="2954982"/>
              <a:ext cx="1218911" cy="137688"/>
            </a:xfrm>
            <a:prstGeom prst="roundRect">
              <a:avLst/>
            </a:prstGeom>
            <a:solidFill>
              <a:schemeClr val="accent4"/>
            </a:solidFill>
            <a:ln w="63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/>
                <a:t>Sensor</a:t>
              </a:r>
            </a:p>
          </p:txBody>
        </p:sp>
        <p:sp>
          <p:nvSpPr>
            <p:cNvPr id="5" name="Rechthoek: afgeronde hoeken 21">
              <a:extLst>
                <a:ext uri="{FF2B5EF4-FFF2-40B4-BE49-F238E27FC236}">
                  <a16:creationId xmlns:a16="http://schemas.microsoft.com/office/drawing/2014/main" id="{081E9728-DEEC-42E2-ACE1-78FCBFFE9D84}"/>
                </a:ext>
              </a:extLst>
            </p:cNvPr>
            <p:cNvSpPr/>
            <p:nvPr/>
          </p:nvSpPr>
          <p:spPr>
            <a:xfrm>
              <a:off x="5790042" y="3425422"/>
              <a:ext cx="1218911" cy="137688"/>
            </a:xfrm>
            <a:prstGeom prst="roundRect">
              <a:avLst/>
            </a:prstGeom>
            <a:ln w="635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/>
                <a:t>Property</a:t>
              </a:r>
            </a:p>
          </p:txBody>
        </p:sp>
        <p:sp>
          <p:nvSpPr>
            <p:cNvPr id="6" name="Rechthoek: afgeronde hoeken 21">
              <a:extLst>
                <a:ext uri="{FF2B5EF4-FFF2-40B4-BE49-F238E27FC236}">
                  <a16:creationId xmlns:a16="http://schemas.microsoft.com/office/drawing/2014/main" id="{6D32AD03-81FF-4B01-8C85-75E1D38A0196}"/>
                </a:ext>
              </a:extLst>
            </p:cNvPr>
            <p:cNvSpPr/>
            <p:nvPr/>
          </p:nvSpPr>
          <p:spPr>
            <a:xfrm>
              <a:off x="4339960" y="4061639"/>
              <a:ext cx="1218911" cy="137688"/>
            </a:xfrm>
            <a:prstGeom prst="roundRect">
              <a:avLst/>
            </a:prstGeom>
            <a:ln w="635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err="1"/>
                <a:t>FeatureOfInterest</a:t>
              </a:r>
              <a:endParaRPr lang="en-US" sz="800" b="1" dirty="0"/>
            </a:p>
          </p:txBody>
        </p:sp>
        <p:sp>
          <p:nvSpPr>
            <p:cNvPr id="7" name="Rechthoek: afgeronde hoeken 21">
              <a:extLst>
                <a:ext uri="{FF2B5EF4-FFF2-40B4-BE49-F238E27FC236}">
                  <a16:creationId xmlns:a16="http://schemas.microsoft.com/office/drawing/2014/main" id="{887AAE96-BA15-49DF-82CE-63DCAD075E25}"/>
                </a:ext>
              </a:extLst>
            </p:cNvPr>
            <p:cNvSpPr/>
            <p:nvPr/>
          </p:nvSpPr>
          <p:spPr>
            <a:xfrm>
              <a:off x="2979835" y="3425423"/>
              <a:ext cx="1218911" cy="137688"/>
            </a:xfrm>
            <a:prstGeom prst="roundRect">
              <a:avLst/>
            </a:prstGeom>
            <a:solidFill>
              <a:srgbClr val="D668C1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/>
                <a:t>Observation</a:t>
              </a:r>
            </a:p>
          </p:txBody>
        </p:sp>
        <p:sp>
          <p:nvSpPr>
            <p:cNvPr id="8" name="Rechthoek: afgeronde hoeken 21">
              <a:extLst>
                <a:ext uri="{FF2B5EF4-FFF2-40B4-BE49-F238E27FC236}">
                  <a16:creationId xmlns:a16="http://schemas.microsoft.com/office/drawing/2014/main" id="{F0F04A52-E476-47DA-9FCD-3958CA2B446E}"/>
                </a:ext>
              </a:extLst>
            </p:cNvPr>
            <p:cNvSpPr/>
            <p:nvPr/>
          </p:nvSpPr>
          <p:spPr>
            <a:xfrm>
              <a:off x="4339960" y="5456883"/>
              <a:ext cx="1218911" cy="137688"/>
            </a:xfrm>
            <a:prstGeom prst="roundRect">
              <a:avLst/>
            </a:prstGeom>
            <a:solidFill>
              <a:schemeClr val="accent1"/>
            </a:solidFill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/>
                <a:t>Result</a:t>
              </a:r>
            </a:p>
          </p:txBody>
        </p:sp>
        <p:cxnSp>
          <p:nvCxnSpPr>
            <p:cNvPr id="9" name="Rechte verbindingslijn met pijl 14">
              <a:extLst>
                <a:ext uri="{FF2B5EF4-FFF2-40B4-BE49-F238E27FC236}">
                  <a16:creationId xmlns:a16="http://schemas.microsoft.com/office/drawing/2014/main" id="{F2C4199D-6523-4D7C-868B-7ED34F650B18}"/>
                </a:ext>
              </a:extLst>
            </p:cNvPr>
            <p:cNvCxnSpPr>
              <a:cxnSpLocks/>
              <a:stCxn id="6" idx="1"/>
              <a:endCxn id="7" idx="2"/>
            </p:cNvCxnSpPr>
            <p:nvPr/>
          </p:nvCxnSpPr>
          <p:spPr>
            <a:xfrm flipH="1" flipV="1">
              <a:off x="3589291" y="3563111"/>
              <a:ext cx="750669" cy="567372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10" name="Tekstvak 120">
              <a:extLst>
                <a:ext uri="{FF2B5EF4-FFF2-40B4-BE49-F238E27FC236}">
                  <a16:creationId xmlns:a16="http://schemas.microsoft.com/office/drawing/2014/main" id="{819140BC-9130-476E-BAD2-32F246F9EA2E}"/>
                </a:ext>
              </a:extLst>
            </p:cNvPr>
            <p:cNvSpPr txBox="1"/>
            <p:nvPr/>
          </p:nvSpPr>
          <p:spPr>
            <a:xfrm>
              <a:off x="2978818" y="3858005"/>
              <a:ext cx="1360485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hasFeatureOfInterest</a:t>
              </a:r>
              <a:r>
                <a:rPr lang="en-US" sz="800" dirty="0"/>
                <a:t>/</a:t>
              </a:r>
            </a:p>
            <a:p>
              <a:pPr algn="ctr"/>
              <a:r>
                <a:rPr lang="en-US" sz="800" dirty="0" err="1"/>
                <a:t>isFeatureOfInterestOf</a:t>
              </a:r>
              <a:endParaRPr lang="en-NL" sz="800" dirty="0"/>
            </a:p>
          </p:txBody>
        </p:sp>
        <p:cxnSp>
          <p:nvCxnSpPr>
            <p:cNvPr id="11" name="Rechte verbindingslijn met pijl 14">
              <a:extLst>
                <a:ext uri="{FF2B5EF4-FFF2-40B4-BE49-F238E27FC236}">
                  <a16:creationId xmlns:a16="http://schemas.microsoft.com/office/drawing/2014/main" id="{E4827FEF-0105-4362-ACCC-2915DC6BDDD6}"/>
                </a:ext>
              </a:extLst>
            </p:cNvPr>
            <p:cNvCxnSpPr>
              <a:cxnSpLocks/>
              <a:stCxn id="4" idx="1"/>
              <a:endCxn id="7" idx="0"/>
            </p:cNvCxnSpPr>
            <p:nvPr/>
          </p:nvCxnSpPr>
          <p:spPr>
            <a:xfrm flipH="1">
              <a:off x="3589291" y="3023826"/>
              <a:ext cx="750670" cy="401597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12" name="Tekstvak 120">
              <a:extLst>
                <a:ext uri="{FF2B5EF4-FFF2-40B4-BE49-F238E27FC236}">
                  <a16:creationId xmlns:a16="http://schemas.microsoft.com/office/drawing/2014/main" id="{29816545-9CAC-4CF7-A781-4E41CF29E5EB}"/>
                </a:ext>
              </a:extLst>
            </p:cNvPr>
            <p:cNvSpPr txBox="1"/>
            <p:nvPr/>
          </p:nvSpPr>
          <p:spPr>
            <a:xfrm>
              <a:off x="3556882" y="3067427"/>
              <a:ext cx="1214082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observedBy</a:t>
              </a:r>
              <a:r>
                <a:rPr lang="en-US" sz="800" dirty="0"/>
                <a:t>/</a:t>
              </a:r>
            </a:p>
            <a:p>
              <a:pPr algn="ctr"/>
              <a:r>
                <a:rPr lang="en-US" sz="800" dirty="0" err="1"/>
                <a:t>performsObservation</a:t>
              </a:r>
              <a:endParaRPr lang="en-NL" sz="800" dirty="0"/>
            </a:p>
          </p:txBody>
        </p:sp>
        <p:cxnSp>
          <p:nvCxnSpPr>
            <p:cNvPr id="13" name="Rechte verbindingslijn met pijl 14">
              <a:extLst>
                <a:ext uri="{FF2B5EF4-FFF2-40B4-BE49-F238E27FC236}">
                  <a16:creationId xmlns:a16="http://schemas.microsoft.com/office/drawing/2014/main" id="{5827F42A-1190-43F4-A4C3-D1EC7CA3AE8E}"/>
                </a:ext>
              </a:extLst>
            </p:cNvPr>
            <p:cNvCxnSpPr>
              <a:cxnSpLocks/>
              <a:stCxn id="5" idx="1"/>
              <a:endCxn id="7" idx="3"/>
            </p:cNvCxnSpPr>
            <p:nvPr/>
          </p:nvCxnSpPr>
          <p:spPr>
            <a:xfrm flipH="1">
              <a:off x="4198746" y="3494266"/>
              <a:ext cx="1591296" cy="1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14" name="Tekstvak 120">
              <a:extLst>
                <a:ext uri="{FF2B5EF4-FFF2-40B4-BE49-F238E27FC236}">
                  <a16:creationId xmlns:a16="http://schemas.microsoft.com/office/drawing/2014/main" id="{8A57CD15-F497-4DB3-90EA-36AC0D8370F0}"/>
                </a:ext>
              </a:extLst>
            </p:cNvPr>
            <p:cNvSpPr txBox="1"/>
            <p:nvPr/>
          </p:nvSpPr>
          <p:spPr>
            <a:xfrm>
              <a:off x="4412691" y="3317696"/>
              <a:ext cx="1169059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hasObservedProperty</a:t>
              </a:r>
              <a:r>
                <a:rPr lang="en-US" sz="800" dirty="0"/>
                <a:t> /</a:t>
              </a:r>
            </a:p>
            <a:p>
              <a:pPr algn="ctr"/>
              <a:r>
                <a:rPr lang="en-US" sz="800" dirty="0" err="1"/>
                <a:t>hasObservation</a:t>
              </a:r>
              <a:endParaRPr lang="en-US" sz="800" dirty="0"/>
            </a:p>
          </p:txBody>
        </p:sp>
        <p:cxnSp>
          <p:nvCxnSpPr>
            <p:cNvPr id="15" name="Rechte verbindingslijn met pijl 14">
              <a:extLst>
                <a:ext uri="{FF2B5EF4-FFF2-40B4-BE49-F238E27FC236}">
                  <a16:creationId xmlns:a16="http://schemas.microsoft.com/office/drawing/2014/main" id="{5966CD05-E9FE-46C5-A22A-7AA17F6A0EAC}"/>
                </a:ext>
              </a:extLst>
            </p:cNvPr>
            <p:cNvCxnSpPr>
              <a:cxnSpLocks/>
              <a:stCxn id="5" idx="2"/>
              <a:endCxn id="6" idx="3"/>
            </p:cNvCxnSpPr>
            <p:nvPr/>
          </p:nvCxnSpPr>
          <p:spPr>
            <a:xfrm flipH="1">
              <a:off x="5558871" y="3563110"/>
              <a:ext cx="840627" cy="567373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16" name="Tekstvak 120">
              <a:extLst>
                <a:ext uri="{FF2B5EF4-FFF2-40B4-BE49-F238E27FC236}">
                  <a16:creationId xmlns:a16="http://schemas.microsoft.com/office/drawing/2014/main" id="{481044B1-38E9-45E3-9879-7103AB7CF377}"/>
                </a:ext>
              </a:extLst>
            </p:cNvPr>
            <p:cNvSpPr txBox="1"/>
            <p:nvPr/>
          </p:nvSpPr>
          <p:spPr>
            <a:xfrm>
              <a:off x="5558870" y="3864983"/>
              <a:ext cx="1218907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hasProperty</a:t>
              </a:r>
              <a:r>
                <a:rPr lang="en-US" sz="800" dirty="0"/>
                <a:t> </a:t>
              </a:r>
              <a:r>
                <a:rPr lang="en-US" sz="800" b="1" dirty="0"/>
                <a:t>min 1</a:t>
              </a:r>
              <a:r>
                <a:rPr lang="en-US" sz="800" dirty="0"/>
                <a:t>/</a:t>
              </a:r>
            </a:p>
            <a:p>
              <a:pPr algn="ctr"/>
              <a:r>
                <a:rPr lang="en-US" sz="800" dirty="0" err="1"/>
                <a:t>isPropertyOf</a:t>
              </a:r>
              <a:r>
                <a:rPr lang="en-US" sz="800" b="1" dirty="0"/>
                <a:t> min 1</a:t>
              </a:r>
              <a:endParaRPr lang="en-NL" sz="800" dirty="0"/>
            </a:p>
          </p:txBody>
        </p:sp>
        <p:cxnSp>
          <p:nvCxnSpPr>
            <p:cNvPr id="17" name="Rechte verbindingslijn met pijl 14">
              <a:extLst>
                <a:ext uri="{FF2B5EF4-FFF2-40B4-BE49-F238E27FC236}">
                  <a16:creationId xmlns:a16="http://schemas.microsoft.com/office/drawing/2014/main" id="{E3E8CD1D-F5F0-430F-A05D-39745821B429}"/>
                </a:ext>
              </a:extLst>
            </p:cNvPr>
            <p:cNvCxnSpPr>
              <a:cxnSpLocks/>
              <a:stCxn id="5" idx="0"/>
            </p:cNvCxnSpPr>
            <p:nvPr/>
          </p:nvCxnSpPr>
          <p:spPr>
            <a:xfrm flipH="1" flipV="1">
              <a:off x="5558872" y="3023826"/>
              <a:ext cx="840626" cy="401596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18" name="Tekstvak 120">
              <a:extLst>
                <a:ext uri="{FF2B5EF4-FFF2-40B4-BE49-F238E27FC236}">
                  <a16:creationId xmlns:a16="http://schemas.microsoft.com/office/drawing/2014/main" id="{5575A39E-D7B7-477E-8D99-1EB468290B25}"/>
                </a:ext>
              </a:extLst>
            </p:cNvPr>
            <p:cNvSpPr txBox="1"/>
            <p:nvPr/>
          </p:nvSpPr>
          <p:spPr>
            <a:xfrm>
              <a:off x="5560188" y="2949751"/>
              <a:ext cx="1038910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/>
                <a:t>observes/</a:t>
              </a:r>
            </a:p>
            <a:p>
              <a:pPr algn="ctr"/>
              <a:r>
                <a:rPr lang="en-US" sz="800" dirty="0" err="1"/>
                <a:t>isObservedBy</a:t>
              </a:r>
              <a:endParaRPr lang="en-US" sz="800" dirty="0"/>
            </a:p>
          </p:txBody>
        </p:sp>
        <p:sp>
          <p:nvSpPr>
            <p:cNvPr id="19" name="Rechthoek: afgeronde hoeken 74">
              <a:extLst>
                <a:ext uri="{FF2B5EF4-FFF2-40B4-BE49-F238E27FC236}">
                  <a16:creationId xmlns:a16="http://schemas.microsoft.com/office/drawing/2014/main" id="{A7E3338A-6E4F-4384-8790-543648CF2A06}"/>
                </a:ext>
              </a:extLst>
            </p:cNvPr>
            <p:cNvSpPr/>
            <p:nvPr/>
          </p:nvSpPr>
          <p:spPr>
            <a:xfrm>
              <a:off x="6734119" y="5456883"/>
              <a:ext cx="1218911" cy="13768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accent1"/>
                  </a:solidFill>
                </a:rPr>
                <a:t>Value</a:t>
              </a:r>
            </a:p>
          </p:txBody>
        </p:sp>
        <p:cxnSp>
          <p:nvCxnSpPr>
            <p:cNvPr id="20" name="Verbindingslijn: gebogen 90">
              <a:extLst>
                <a:ext uri="{FF2B5EF4-FFF2-40B4-BE49-F238E27FC236}">
                  <a16:creationId xmlns:a16="http://schemas.microsoft.com/office/drawing/2014/main" id="{B3513249-84E2-40AF-9057-982457C97DE5}"/>
                </a:ext>
              </a:extLst>
            </p:cNvPr>
            <p:cNvCxnSpPr>
              <a:cxnSpLocks/>
              <a:stCxn id="5" idx="3"/>
              <a:endCxn id="19" idx="0"/>
            </p:cNvCxnSpPr>
            <p:nvPr/>
          </p:nvCxnSpPr>
          <p:spPr>
            <a:xfrm>
              <a:off x="7008953" y="3494266"/>
              <a:ext cx="334622" cy="1962617"/>
            </a:xfrm>
            <a:prstGeom prst="bentConnector2">
              <a:avLst/>
            </a:prstGeom>
            <a:ln w="6350">
              <a:prstDash val="dash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Verbindingslijn: gebogen 90">
              <a:extLst>
                <a:ext uri="{FF2B5EF4-FFF2-40B4-BE49-F238E27FC236}">
                  <a16:creationId xmlns:a16="http://schemas.microsoft.com/office/drawing/2014/main" id="{E1A58985-FB98-4B14-BC79-DA3DE0C20270}"/>
                </a:ext>
              </a:extLst>
            </p:cNvPr>
            <p:cNvCxnSpPr>
              <a:cxnSpLocks/>
              <a:stCxn id="7" idx="1"/>
              <a:endCxn id="19" idx="0"/>
            </p:cNvCxnSpPr>
            <p:nvPr/>
          </p:nvCxnSpPr>
          <p:spPr>
            <a:xfrm rot="10800000" flipH="1" flipV="1">
              <a:off x="2979835" y="3494267"/>
              <a:ext cx="4363740" cy="1962616"/>
            </a:xfrm>
            <a:prstGeom prst="bentConnector4">
              <a:avLst>
                <a:gd name="adj1" fmla="val -5239"/>
                <a:gd name="adj2" fmla="val 89027"/>
              </a:avLst>
            </a:prstGeom>
            <a:ln w="6350">
              <a:prstDash val="dash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Verbindingslijn: gebogen 90">
              <a:extLst>
                <a:ext uri="{FF2B5EF4-FFF2-40B4-BE49-F238E27FC236}">
                  <a16:creationId xmlns:a16="http://schemas.microsoft.com/office/drawing/2014/main" id="{45341857-2895-49D6-BEB7-47907C21974F}"/>
                </a:ext>
              </a:extLst>
            </p:cNvPr>
            <p:cNvCxnSpPr>
              <a:cxnSpLocks/>
              <a:stCxn id="6" idx="2"/>
              <a:endCxn id="19" idx="0"/>
            </p:cNvCxnSpPr>
            <p:nvPr/>
          </p:nvCxnSpPr>
          <p:spPr>
            <a:xfrm rot="16200000" flipH="1">
              <a:off x="5517717" y="3631025"/>
              <a:ext cx="1257556" cy="2394159"/>
            </a:xfrm>
            <a:prstGeom prst="bentConnector3">
              <a:avLst>
                <a:gd name="adj1" fmla="val 82879"/>
              </a:avLst>
            </a:prstGeom>
            <a:ln w="6350">
              <a:prstDash val="dash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Rechte verbindingslijn met pijl 14">
              <a:extLst>
                <a:ext uri="{FF2B5EF4-FFF2-40B4-BE49-F238E27FC236}">
                  <a16:creationId xmlns:a16="http://schemas.microsoft.com/office/drawing/2014/main" id="{4B031476-9FD0-43CA-900D-A02C87B4CEC3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>
              <a:off x="5558871" y="5525727"/>
              <a:ext cx="1175248" cy="0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Dot"/>
              <a:headEnd type="triangl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24" name="Verbindingslijn: gebogen 90">
              <a:extLst>
                <a:ext uri="{FF2B5EF4-FFF2-40B4-BE49-F238E27FC236}">
                  <a16:creationId xmlns:a16="http://schemas.microsoft.com/office/drawing/2014/main" id="{89924847-AA74-445C-8F50-C6E261A5A9DC}"/>
                </a:ext>
              </a:extLst>
            </p:cNvPr>
            <p:cNvCxnSpPr>
              <a:cxnSpLocks/>
              <a:stCxn id="7" idx="1"/>
              <a:endCxn id="8" idx="0"/>
            </p:cNvCxnSpPr>
            <p:nvPr/>
          </p:nvCxnSpPr>
          <p:spPr>
            <a:xfrm rot="10800000" flipH="1" flipV="1">
              <a:off x="2979834" y="3494267"/>
              <a:ext cx="1969581" cy="1962616"/>
            </a:xfrm>
            <a:prstGeom prst="bentConnector4">
              <a:avLst>
                <a:gd name="adj1" fmla="val -11607"/>
                <a:gd name="adj2" fmla="val 68365"/>
              </a:avLst>
            </a:prstGeom>
            <a:ln w="6350"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Verbindingslijn: gebogen 90">
              <a:extLst>
                <a:ext uri="{FF2B5EF4-FFF2-40B4-BE49-F238E27FC236}">
                  <a16:creationId xmlns:a16="http://schemas.microsoft.com/office/drawing/2014/main" id="{983540FC-91D2-49D9-8781-CDB15D950C95}"/>
                </a:ext>
              </a:extLst>
            </p:cNvPr>
            <p:cNvCxnSpPr>
              <a:cxnSpLocks/>
              <a:stCxn id="5" idx="3"/>
              <a:endCxn id="8" idx="0"/>
            </p:cNvCxnSpPr>
            <p:nvPr/>
          </p:nvCxnSpPr>
          <p:spPr>
            <a:xfrm flipH="1">
              <a:off x="4949416" y="3494266"/>
              <a:ext cx="2059537" cy="1962617"/>
            </a:xfrm>
            <a:prstGeom prst="bentConnector4">
              <a:avLst>
                <a:gd name="adj1" fmla="val -16395"/>
                <a:gd name="adj2" fmla="val 68684"/>
              </a:avLst>
            </a:prstGeom>
            <a:ln w="6350"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Rechte verbindingslijn met pijl 14">
              <a:extLst>
                <a:ext uri="{FF2B5EF4-FFF2-40B4-BE49-F238E27FC236}">
                  <a16:creationId xmlns:a16="http://schemas.microsoft.com/office/drawing/2014/main" id="{E3AD7C35-93CD-4B0B-851E-2689514AC1CF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 flipV="1">
              <a:off x="4949416" y="4199327"/>
              <a:ext cx="0" cy="1257556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E066630F-4D91-4D9E-8C0F-A7BDBB217D74}"/>
                </a:ext>
              </a:extLst>
            </p:cNvPr>
            <p:cNvSpPr txBox="1"/>
            <p:nvPr/>
          </p:nvSpPr>
          <p:spPr>
            <a:xfrm>
              <a:off x="5658834" y="5349159"/>
              <a:ext cx="846345" cy="21544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hasValue</a:t>
              </a:r>
              <a:r>
                <a:rPr lang="en-US" sz="800" dirty="0"/>
                <a:t> </a:t>
              </a:r>
              <a:r>
                <a:rPr lang="en-US" sz="800" b="1" dirty="0"/>
                <a:t>max 1</a:t>
              </a:r>
              <a:endParaRPr lang="en-US" sz="800" dirty="0"/>
            </a:p>
          </p:txBody>
        </p:sp>
        <p:sp>
          <p:nvSpPr>
            <p:cNvPr id="28" name="Rechthoek: afgeronde hoeken 7">
              <a:extLst>
                <a:ext uri="{FF2B5EF4-FFF2-40B4-BE49-F238E27FC236}">
                  <a16:creationId xmlns:a16="http://schemas.microsoft.com/office/drawing/2014/main" id="{48F60FCA-6B20-41D4-BC81-8A3F83A9D999}"/>
                </a:ext>
              </a:extLst>
            </p:cNvPr>
            <p:cNvSpPr/>
            <p:nvPr/>
          </p:nvSpPr>
          <p:spPr>
            <a:xfrm>
              <a:off x="1685057" y="5456881"/>
              <a:ext cx="1218911" cy="13768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rgbClr val="7030A0"/>
                  </a:solidFill>
                </a:rPr>
                <a:t>Unit</a:t>
              </a:r>
            </a:p>
          </p:txBody>
        </p:sp>
        <p:sp>
          <p:nvSpPr>
            <p:cNvPr id="29" name="Tekstvak 120">
              <a:extLst>
                <a:ext uri="{FF2B5EF4-FFF2-40B4-BE49-F238E27FC236}">
                  <a16:creationId xmlns:a16="http://schemas.microsoft.com/office/drawing/2014/main" id="{324CB62C-CB41-4EC4-8EDA-B86E588E243E}"/>
                </a:ext>
              </a:extLst>
            </p:cNvPr>
            <p:cNvSpPr txBox="1"/>
            <p:nvPr/>
          </p:nvSpPr>
          <p:spPr>
            <a:xfrm>
              <a:off x="2871139" y="5341467"/>
              <a:ext cx="1085033" cy="21544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hasSimpleUnit</a:t>
              </a:r>
              <a:r>
                <a:rPr lang="en-US" sz="800" dirty="0"/>
                <a:t> </a:t>
              </a:r>
              <a:r>
                <a:rPr lang="en-US" sz="800" b="1" dirty="0"/>
                <a:t>max 1</a:t>
              </a:r>
              <a:endParaRPr lang="en-NL" sz="800" dirty="0"/>
            </a:p>
          </p:txBody>
        </p:sp>
        <p:sp>
          <p:nvSpPr>
            <p:cNvPr id="30" name="Rechthoek: afgeronde hoeken 7">
              <a:extLst>
                <a:ext uri="{FF2B5EF4-FFF2-40B4-BE49-F238E27FC236}">
                  <a16:creationId xmlns:a16="http://schemas.microsoft.com/office/drawing/2014/main" id="{ECF00843-2CC5-4271-82DE-1E7D2498FE0C}"/>
                </a:ext>
              </a:extLst>
            </p:cNvPr>
            <p:cNvSpPr/>
            <p:nvPr/>
          </p:nvSpPr>
          <p:spPr>
            <a:xfrm>
              <a:off x="1685057" y="5827822"/>
              <a:ext cx="1218911" cy="137688"/>
            </a:xfrm>
            <a:prstGeom prst="roundRect">
              <a:avLst/>
            </a:prstGeom>
            <a:solidFill>
              <a:srgbClr val="7030A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/>
                <a:t>Unit</a:t>
              </a:r>
            </a:p>
          </p:txBody>
        </p:sp>
        <p:cxnSp>
          <p:nvCxnSpPr>
            <p:cNvPr id="31" name="Verbindingslijn: gebogen 90">
              <a:extLst>
                <a:ext uri="{FF2B5EF4-FFF2-40B4-BE49-F238E27FC236}">
                  <a16:creationId xmlns:a16="http://schemas.microsoft.com/office/drawing/2014/main" id="{C6D17C99-591B-469B-B330-94699480E9BB}"/>
                </a:ext>
              </a:extLst>
            </p:cNvPr>
            <p:cNvCxnSpPr>
              <a:cxnSpLocks/>
              <a:stCxn id="8" idx="1"/>
              <a:endCxn id="28" idx="3"/>
            </p:cNvCxnSpPr>
            <p:nvPr/>
          </p:nvCxnSpPr>
          <p:spPr>
            <a:xfrm rot="10800000">
              <a:off x="2903968" y="5525725"/>
              <a:ext cx="1435992" cy="2"/>
            </a:xfrm>
            <a:prstGeom prst="bentConnector3">
              <a:avLst>
                <a:gd name="adj1" fmla="val 50000"/>
              </a:avLst>
            </a:prstGeom>
            <a:ln w="6350">
              <a:prstDash val="dash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Verbindingslijn: gebogen 90">
              <a:extLst>
                <a:ext uri="{FF2B5EF4-FFF2-40B4-BE49-F238E27FC236}">
                  <a16:creationId xmlns:a16="http://schemas.microsoft.com/office/drawing/2014/main" id="{7A468CB0-4581-4CE4-B981-E460F5428F00}"/>
                </a:ext>
              </a:extLst>
            </p:cNvPr>
            <p:cNvCxnSpPr>
              <a:cxnSpLocks/>
              <a:stCxn id="8" idx="1"/>
              <a:endCxn id="30" idx="3"/>
            </p:cNvCxnSpPr>
            <p:nvPr/>
          </p:nvCxnSpPr>
          <p:spPr>
            <a:xfrm rot="10800000" flipV="1">
              <a:off x="2903968" y="5525726"/>
              <a:ext cx="1435992" cy="370939"/>
            </a:xfrm>
            <a:prstGeom prst="bentConnector3">
              <a:avLst>
                <a:gd name="adj1" fmla="val 50000"/>
              </a:avLst>
            </a:prstGeom>
            <a:ln w="6350">
              <a:prstDash val="dash"/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kstvak 120">
              <a:extLst>
                <a:ext uri="{FF2B5EF4-FFF2-40B4-BE49-F238E27FC236}">
                  <a16:creationId xmlns:a16="http://schemas.microsoft.com/office/drawing/2014/main" id="{BB64793B-67A1-4B7E-AF89-2012E8673923}"/>
                </a:ext>
              </a:extLst>
            </p:cNvPr>
            <p:cNvSpPr txBox="1"/>
            <p:nvPr/>
          </p:nvSpPr>
          <p:spPr>
            <a:xfrm>
              <a:off x="2846920" y="5711196"/>
              <a:ext cx="896685" cy="461665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hasUnit</a:t>
              </a:r>
              <a:r>
                <a:rPr lang="en-US" sz="800" dirty="0"/>
                <a:t> </a:t>
              </a:r>
              <a:r>
                <a:rPr lang="en-US" sz="800" b="1" dirty="0"/>
                <a:t>max 1</a:t>
              </a:r>
              <a:r>
                <a:rPr lang="en-US" sz="800" dirty="0"/>
                <a:t>/</a:t>
              </a:r>
            </a:p>
            <a:p>
              <a:pPr algn="ctr"/>
              <a:r>
                <a:rPr lang="en-US" sz="800" dirty="0" err="1"/>
                <a:t>isUnitOf</a:t>
              </a:r>
              <a:endParaRPr lang="en-US" sz="800" dirty="0"/>
            </a:p>
            <a:p>
              <a:pPr algn="ctr"/>
              <a:r>
                <a:rPr lang="en-US" sz="800" dirty="0"/>
                <a:t> </a:t>
              </a:r>
              <a:endParaRPr lang="en-NL" sz="800" dirty="0"/>
            </a:p>
          </p:txBody>
        </p:sp>
        <p:sp>
          <p:nvSpPr>
            <p:cNvPr id="34" name="Rechthoek: afgeronde hoeken 74">
              <a:extLst>
                <a:ext uri="{FF2B5EF4-FFF2-40B4-BE49-F238E27FC236}">
                  <a16:creationId xmlns:a16="http://schemas.microsoft.com/office/drawing/2014/main" id="{217D11DA-EF14-4F8C-A5DC-4E348661DF40}"/>
                </a:ext>
              </a:extLst>
            </p:cNvPr>
            <p:cNvSpPr/>
            <p:nvPr/>
          </p:nvSpPr>
          <p:spPr>
            <a:xfrm>
              <a:off x="9521814" y="2954982"/>
              <a:ext cx="1218911" cy="137688"/>
            </a:xfrm>
            <a:prstGeom prst="roundRect">
              <a:avLst/>
            </a:prstGeom>
            <a:solidFill>
              <a:srgbClr val="00B050"/>
            </a:solidFill>
            <a:ln w="6350">
              <a:solidFill>
                <a:srgbClr val="008A3E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/>
                <a:t>Database</a:t>
              </a:r>
            </a:p>
          </p:txBody>
        </p:sp>
        <p:cxnSp>
          <p:nvCxnSpPr>
            <p:cNvPr id="35" name="Rechte verbindingslijn met pijl 14">
              <a:extLst>
                <a:ext uri="{FF2B5EF4-FFF2-40B4-BE49-F238E27FC236}">
                  <a16:creationId xmlns:a16="http://schemas.microsoft.com/office/drawing/2014/main" id="{1DED94D2-E50E-4E2F-9FEB-512FD089620D}"/>
                </a:ext>
              </a:extLst>
            </p:cNvPr>
            <p:cNvCxnSpPr>
              <a:cxnSpLocks/>
              <a:stCxn id="4" idx="3"/>
              <a:endCxn id="34" idx="1"/>
            </p:cNvCxnSpPr>
            <p:nvPr/>
          </p:nvCxnSpPr>
          <p:spPr>
            <a:xfrm>
              <a:off x="5558872" y="3023826"/>
              <a:ext cx="3962942" cy="0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36" name="Tekstvak 120">
              <a:extLst>
                <a:ext uri="{FF2B5EF4-FFF2-40B4-BE49-F238E27FC236}">
                  <a16:creationId xmlns:a16="http://schemas.microsoft.com/office/drawing/2014/main" id="{548A036F-2DAC-4C63-8B8F-35F12A463E17}"/>
                </a:ext>
              </a:extLst>
            </p:cNvPr>
            <p:cNvSpPr txBox="1"/>
            <p:nvPr/>
          </p:nvSpPr>
          <p:spPr>
            <a:xfrm>
              <a:off x="8140092" y="2844903"/>
              <a:ext cx="1322068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hasExternalDatabase</a:t>
              </a:r>
              <a:r>
                <a:rPr lang="en-US" sz="800" dirty="0"/>
                <a:t>/</a:t>
              </a:r>
            </a:p>
            <a:p>
              <a:pPr algn="ctr"/>
              <a:r>
                <a:rPr lang="en-US" sz="800" dirty="0" err="1"/>
                <a:t>isDatabaseOf</a:t>
              </a:r>
              <a:endParaRPr lang="en-US" sz="800" dirty="0"/>
            </a:p>
          </p:txBody>
        </p:sp>
        <p:sp>
          <p:nvSpPr>
            <p:cNvPr id="37" name="Tekstvak 264">
              <a:extLst>
                <a:ext uri="{FF2B5EF4-FFF2-40B4-BE49-F238E27FC236}">
                  <a16:creationId xmlns:a16="http://schemas.microsoft.com/office/drawing/2014/main" id="{869D68D9-8B17-42B3-A64D-9FC4C0A4EA5A}"/>
                </a:ext>
              </a:extLst>
            </p:cNvPr>
            <p:cNvSpPr txBox="1"/>
            <p:nvPr/>
          </p:nvSpPr>
          <p:spPr>
            <a:xfrm>
              <a:off x="6351692" y="3532026"/>
              <a:ext cx="1137927" cy="461665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err="1"/>
                <a:t>hasSubProperty</a:t>
              </a:r>
              <a:r>
                <a:rPr lang="en-US" sz="800" dirty="0"/>
                <a:t>/</a:t>
              </a:r>
            </a:p>
            <a:p>
              <a:r>
                <a:rPr lang="en-US" sz="800" dirty="0" err="1"/>
                <a:t>isSubPropertyOf</a:t>
              </a:r>
              <a:endParaRPr lang="en-US" sz="800" dirty="0"/>
            </a:p>
            <a:p>
              <a:endParaRPr lang="en-US" sz="800" b="1" dirty="0"/>
            </a:p>
          </p:txBody>
        </p:sp>
        <p:sp>
          <p:nvSpPr>
            <p:cNvPr id="38" name="Rechthoek: afgeronde hoeken 21">
              <a:extLst>
                <a:ext uri="{FF2B5EF4-FFF2-40B4-BE49-F238E27FC236}">
                  <a16:creationId xmlns:a16="http://schemas.microsoft.com/office/drawing/2014/main" id="{FC1620B2-D079-4503-AA64-44532E726AC7}"/>
                </a:ext>
              </a:extLst>
            </p:cNvPr>
            <p:cNvSpPr/>
            <p:nvPr/>
          </p:nvSpPr>
          <p:spPr>
            <a:xfrm>
              <a:off x="8518943" y="3425422"/>
              <a:ext cx="1218911" cy="13768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err="1"/>
                <a:t>PropertySet</a:t>
              </a:r>
              <a:endParaRPr lang="en-US" sz="800" b="1" dirty="0"/>
            </a:p>
          </p:txBody>
        </p:sp>
        <p:cxnSp>
          <p:nvCxnSpPr>
            <p:cNvPr id="39" name="Verbindingslijn: gekromd 252">
              <a:extLst>
                <a:ext uri="{FF2B5EF4-FFF2-40B4-BE49-F238E27FC236}">
                  <a16:creationId xmlns:a16="http://schemas.microsoft.com/office/drawing/2014/main" id="{2620D49B-26E7-4B55-85F5-A948C1417D8B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969580" y="3485731"/>
              <a:ext cx="78747" cy="2028"/>
            </a:xfrm>
            <a:prstGeom prst="curvedConnector4">
              <a:avLst>
                <a:gd name="adj1" fmla="val -57302"/>
                <a:gd name="adj2" fmla="val 5511264"/>
              </a:avLst>
            </a:prstGeom>
            <a:ln w="63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Rechte verbindingslijn met pijl 14">
              <a:extLst>
                <a:ext uri="{FF2B5EF4-FFF2-40B4-BE49-F238E27FC236}">
                  <a16:creationId xmlns:a16="http://schemas.microsoft.com/office/drawing/2014/main" id="{E7DC0775-1854-4F66-AF68-6CA8BBF918D1}"/>
                </a:ext>
              </a:extLst>
            </p:cNvPr>
            <p:cNvCxnSpPr>
              <a:cxnSpLocks/>
              <a:stCxn id="38" idx="1"/>
              <a:endCxn id="5" idx="3"/>
            </p:cNvCxnSpPr>
            <p:nvPr/>
          </p:nvCxnSpPr>
          <p:spPr>
            <a:xfrm flipH="1">
              <a:off x="7008953" y="3494266"/>
              <a:ext cx="1509990" cy="0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41" name="Tekstvak 264">
              <a:extLst>
                <a:ext uri="{FF2B5EF4-FFF2-40B4-BE49-F238E27FC236}">
                  <a16:creationId xmlns:a16="http://schemas.microsoft.com/office/drawing/2014/main" id="{E2D337FC-9B25-426A-91D2-3BF6D09536E8}"/>
                </a:ext>
              </a:extLst>
            </p:cNvPr>
            <p:cNvSpPr txBox="1"/>
            <p:nvPr/>
          </p:nvSpPr>
          <p:spPr>
            <a:xfrm>
              <a:off x="7294709" y="3324988"/>
              <a:ext cx="1218911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dirty="0" err="1"/>
                <a:t>containsProperty</a:t>
              </a:r>
              <a:r>
                <a:rPr lang="en-US" sz="800" dirty="0"/>
                <a:t> /</a:t>
              </a:r>
            </a:p>
            <a:p>
              <a:pPr algn="r"/>
              <a:r>
                <a:rPr lang="en-US" sz="800" dirty="0" err="1"/>
                <a:t>ispartOfPropertySet</a:t>
              </a:r>
              <a:endParaRPr lang="en-NL" sz="800" dirty="0"/>
            </a:p>
          </p:txBody>
        </p:sp>
        <p:sp>
          <p:nvSpPr>
            <p:cNvPr id="42" name="Rechthoek: afgeronde hoeken 74">
              <a:extLst>
                <a:ext uri="{FF2B5EF4-FFF2-40B4-BE49-F238E27FC236}">
                  <a16:creationId xmlns:a16="http://schemas.microsoft.com/office/drawing/2014/main" id="{FA8ACD3B-2890-41B4-85CA-B2F699BE83D4}"/>
                </a:ext>
              </a:extLst>
            </p:cNvPr>
            <p:cNvSpPr/>
            <p:nvPr/>
          </p:nvSpPr>
          <p:spPr>
            <a:xfrm>
              <a:off x="1691943" y="6198763"/>
              <a:ext cx="1218911" cy="13768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err="1">
                  <a:solidFill>
                    <a:schemeClr val="bg1">
                      <a:lumMod val="75000"/>
                    </a:schemeClr>
                  </a:solidFill>
                </a:rPr>
                <a:t>TimeOfGeneration</a:t>
              </a:r>
              <a:endParaRPr lang="en-US" sz="800" b="1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43" name="Tekstvak 120">
              <a:extLst>
                <a:ext uri="{FF2B5EF4-FFF2-40B4-BE49-F238E27FC236}">
                  <a16:creationId xmlns:a16="http://schemas.microsoft.com/office/drawing/2014/main" id="{DCD2BD56-3A08-406B-B25D-BC165379F739}"/>
                </a:ext>
              </a:extLst>
            </p:cNvPr>
            <p:cNvSpPr txBox="1"/>
            <p:nvPr/>
          </p:nvSpPr>
          <p:spPr>
            <a:xfrm>
              <a:off x="2755110" y="6029851"/>
              <a:ext cx="1149519" cy="21544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prov:generatedAtTime</a:t>
              </a:r>
              <a:endParaRPr lang="en-NL" sz="800" dirty="0"/>
            </a:p>
          </p:txBody>
        </p:sp>
        <p:sp>
          <p:nvSpPr>
            <p:cNvPr id="44" name="Tekstvak 120">
              <a:extLst>
                <a:ext uri="{FF2B5EF4-FFF2-40B4-BE49-F238E27FC236}">
                  <a16:creationId xmlns:a16="http://schemas.microsoft.com/office/drawing/2014/main" id="{DB45E513-A226-4A49-98D0-18C57B40D319}"/>
                </a:ext>
              </a:extLst>
            </p:cNvPr>
            <p:cNvSpPr txBox="1"/>
            <p:nvPr/>
          </p:nvSpPr>
          <p:spPr>
            <a:xfrm>
              <a:off x="1824686" y="6304187"/>
              <a:ext cx="953423" cy="21544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/>
                <a:t>^^</a:t>
              </a:r>
              <a:r>
                <a:rPr lang="en-US" sz="800" dirty="0" err="1"/>
                <a:t>xsd:dateTime</a:t>
              </a:r>
              <a:endParaRPr lang="en-NL" sz="800" dirty="0"/>
            </a:p>
          </p:txBody>
        </p:sp>
        <p:sp>
          <p:nvSpPr>
            <p:cNvPr id="45" name="Rechthoek: afgeronde hoeken 74">
              <a:extLst>
                <a:ext uri="{FF2B5EF4-FFF2-40B4-BE49-F238E27FC236}">
                  <a16:creationId xmlns:a16="http://schemas.microsoft.com/office/drawing/2014/main" id="{7B57700B-8FB2-4578-BAFC-667649977567}"/>
                </a:ext>
              </a:extLst>
            </p:cNvPr>
            <p:cNvSpPr/>
            <p:nvPr/>
          </p:nvSpPr>
          <p:spPr>
            <a:xfrm>
              <a:off x="4338645" y="5827822"/>
              <a:ext cx="1218911" cy="137688"/>
            </a:xfrm>
            <a:prstGeom prst="roundRect">
              <a:avLst/>
            </a:prstGeom>
            <a:solidFill>
              <a:schemeClr val="accent1"/>
            </a:solidFill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err="1"/>
                <a:t>DataPoint</a:t>
              </a:r>
              <a:endParaRPr lang="en-US" sz="800" b="1" dirty="0"/>
            </a:p>
          </p:txBody>
        </p:sp>
        <p:sp>
          <p:nvSpPr>
            <p:cNvPr id="46" name="Rechthoek: afgeronde hoeken 21">
              <a:extLst>
                <a:ext uri="{FF2B5EF4-FFF2-40B4-BE49-F238E27FC236}">
                  <a16:creationId xmlns:a16="http://schemas.microsoft.com/office/drawing/2014/main" id="{55BD9F90-331E-42AC-A4FB-66CA30596F6C}"/>
                </a:ext>
              </a:extLst>
            </p:cNvPr>
            <p:cNvSpPr/>
            <p:nvPr/>
          </p:nvSpPr>
          <p:spPr>
            <a:xfrm>
              <a:off x="1685057" y="2954982"/>
              <a:ext cx="1218911" cy="137688"/>
            </a:xfrm>
            <a:prstGeom prst="roundRect">
              <a:avLst/>
            </a:prstGeom>
            <a:solidFill>
              <a:schemeClr val="tx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/>
                <a:t>Procedure</a:t>
              </a:r>
            </a:p>
          </p:txBody>
        </p:sp>
        <p:cxnSp>
          <p:nvCxnSpPr>
            <p:cNvPr id="47" name="Rechte verbindingslijn met pijl 14">
              <a:extLst>
                <a:ext uri="{FF2B5EF4-FFF2-40B4-BE49-F238E27FC236}">
                  <a16:creationId xmlns:a16="http://schemas.microsoft.com/office/drawing/2014/main" id="{265ECCD8-1DE5-4D7C-92CC-4270F48261BF}"/>
                </a:ext>
              </a:extLst>
            </p:cNvPr>
            <p:cNvCxnSpPr>
              <a:cxnSpLocks/>
              <a:stCxn id="7" idx="0"/>
              <a:endCxn id="46" idx="3"/>
            </p:cNvCxnSpPr>
            <p:nvPr/>
          </p:nvCxnSpPr>
          <p:spPr>
            <a:xfrm flipH="1" flipV="1">
              <a:off x="2903968" y="3023826"/>
              <a:ext cx="685323" cy="401597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48" name="Tekstvak 120">
              <a:extLst>
                <a:ext uri="{FF2B5EF4-FFF2-40B4-BE49-F238E27FC236}">
                  <a16:creationId xmlns:a16="http://schemas.microsoft.com/office/drawing/2014/main" id="{07EADA9E-C9AA-4A2B-899A-7F09AEA55378}"/>
                </a:ext>
              </a:extLst>
            </p:cNvPr>
            <p:cNvSpPr txBox="1"/>
            <p:nvPr/>
          </p:nvSpPr>
          <p:spPr>
            <a:xfrm>
              <a:off x="2548044" y="3064595"/>
              <a:ext cx="1038910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usesProcedure</a:t>
              </a:r>
              <a:r>
                <a:rPr lang="en-US" sz="800" dirty="0"/>
                <a:t>/</a:t>
              </a:r>
            </a:p>
            <a:p>
              <a:pPr algn="ctr"/>
              <a:r>
                <a:rPr lang="en-US" sz="800" dirty="0" err="1"/>
                <a:t>isUsedFor</a:t>
              </a:r>
              <a:endParaRPr lang="en-NL" sz="800" dirty="0"/>
            </a:p>
          </p:txBody>
        </p:sp>
        <p:sp>
          <p:nvSpPr>
            <p:cNvPr id="49" name="Tekstvak 120">
              <a:extLst>
                <a:ext uri="{FF2B5EF4-FFF2-40B4-BE49-F238E27FC236}">
                  <a16:creationId xmlns:a16="http://schemas.microsoft.com/office/drawing/2014/main" id="{AE5CC44C-2193-41B1-9F89-2BF718DB32C9}"/>
                </a:ext>
              </a:extLst>
            </p:cNvPr>
            <p:cNvSpPr txBox="1"/>
            <p:nvPr/>
          </p:nvSpPr>
          <p:spPr>
            <a:xfrm>
              <a:off x="2903968" y="2704323"/>
              <a:ext cx="1434677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implementsProcedure</a:t>
              </a:r>
              <a:r>
                <a:rPr lang="en-US" sz="800" dirty="0"/>
                <a:t>/</a:t>
              </a:r>
            </a:p>
            <a:p>
              <a:pPr algn="ctr"/>
              <a:r>
                <a:rPr lang="en-US" sz="800" dirty="0" err="1"/>
                <a:t>implementedBy</a:t>
              </a:r>
              <a:endParaRPr lang="en-NL" sz="800" dirty="0"/>
            </a:p>
          </p:txBody>
        </p:sp>
        <p:cxnSp>
          <p:nvCxnSpPr>
            <p:cNvPr id="50" name="Rechte verbindingslijn met pijl 14">
              <a:extLst>
                <a:ext uri="{FF2B5EF4-FFF2-40B4-BE49-F238E27FC236}">
                  <a16:creationId xmlns:a16="http://schemas.microsoft.com/office/drawing/2014/main" id="{FE3D15BE-F742-49AB-80B5-73D06EEE839D}"/>
                </a:ext>
              </a:extLst>
            </p:cNvPr>
            <p:cNvCxnSpPr>
              <a:cxnSpLocks/>
              <a:stCxn id="4" idx="1"/>
              <a:endCxn id="46" idx="3"/>
            </p:cNvCxnSpPr>
            <p:nvPr/>
          </p:nvCxnSpPr>
          <p:spPr>
            <a:xfrm flipH="1">
              <a:off x="2903968" y="3023826"/>
              <a:ext cx="1435993" cy="0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51" name="Tekstvak 264">
              <a:extLst>
                <a:ext uri="{FF2B5EF4-FFF2-40B4-BE49-F238E27FC236}">
                  <a16:creationId xmlns:a16="http://schemas.microsoft.com/office/drawing/2014/main" id="{805127E5-A69D-44AD-BA21-532070E06789}"/>
                </a:ext>
              </a:extLst>
            </p:cNvPr>
            <p:cNvSpPr txBox="1"/>
            <p:nvPr/>
          </p:nvSpPr>
          <p:spPr>
            <a:xfrm>
              <a:off x="5294524" y="2646207"/>
              <a:ext cx="1122651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err="1"/>
                <a:t>hasSubSensor</a:t>
              </a:r>
              <a:r>
                <a:rPr lang="en-US" sz="800" dirty="0"/>
                <a:t>/</a:t>
              </a:r>
            </a:p>
            <a:p>
              <a:r>
                <a:rPr lang="en-US" sz="800" dirty="0" err="1"/>
                <a:t>isSubSensorOf</a:t>
              </a:r>
              <a:endParaRPr lang="en-NL" sz="800" dirty="0"/>
            </a:p>
          </p:txBody>
        </p:sp>
        <p:cxnSp>
          <p:nvCxnSpPr>
            <p:cNvPr id="52" name="Verbindingslijn: gekromd 252">
              <a:extLst>
                <a:ext uri="{FF2B5EF4-FFF2-40B4-BE49-F238E27FC236}">
                  <a16:creationId xmlns:a16="http://schemas.microsoft.com/office/drawing/2014/main" id="{8F3F3382-B33B-41F8-9E21-0F5D34A7A450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5520065" y="3013166"/>
              <a:ext cx="78747" cy="2028"/>
            </a:xfrm>
            <a:prstGeom prst="curvedConnector4">
              <a:avLst>
                <a:gd name="adj1" fmla="val -57302"/>
                <a:gd name="adj2" fmla="val 5511264"/>
              </a:avLst>
            </a:prstGeom>
            <a:ln w="63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hthoek: afgeronde hoeken 21">
              <a:extLst>
                <a:ext uri="{FF2B5EF4-FFF2-40B4-BE49-F238E27FC236}">
                  <a16:creationId xmlns:a16="http://schemas.microsoft.com/office/drawing/2014/main" id="{B188D74A-B2D6-4D3F-8ECF-F250C800609C}"/>
                </a:ext>
              </a:extLst>
            </p:cNvPr>
            <p:cNvSpPr/>
            <p:nvPr/>
          </p:nvSpPr>
          <p:spPr>
            <a:xfrm>
              <a:off x="4339958" y="2216847"/>
              <a:ext cx="1218911" cy="13768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/>
                <a:t>Platform</a:t>
              </a:r>
            </a:p>
          </p:txBody>
        </p:sp>
        <p:cxnSp>
          <p:nvCxnSpPr>
            <p:cNvPr id="54" name="Rechte verbindingslijn met pijl 14">
              <a:extLst>
                <a:ext uri="{FF2B5EF4-FFF2-40B4-BE49-F238E27FC236}">
                  <a16:creationId xmlns:a16="http://schemas.microsoft.com/office/drawing/2014/main" id="{26534A36-2EA4-4546-86BD-F472E427E1C9}"/>
                </a:ext>
              </a:extLst>
            </p:cNvPr>
            <p:cNvCxnSpPr>
              <a:cxnSpLocks/>
              <a:stCxn id="53" idx="2"/>
              <a:endCxn id="4" idx="0"/>
            </p:cNvCxnSpPr>
            <p:nvPr/>
          </p:nvCxnSpPr>
          <p:spPr>
            <a:xfrm>
              <a:off x="4949414" y="2354535"/>
              <a:ext cx="3" cy="600447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55" name="Tekstvak 120">
              <a:extLst>
                <a:ext uri="{FF2B5EF4-FFF2-40B4-BE49-F238E27FC236}">
                  <a16:creationId xmlns:a16="http://schemas.microsoft.com/office/drawing/2014/main" id="{0AE416ED-8584-4898-853D-56EF696B776A}"/>
                </a:ext>
              </a:extLst>
            </p:cNvPr>
            <p:cNvSpPr txBox="1"/>
            <p:nvPr/>
          </p:nvSpPr>
          <p:spPr>
            <a:xfrm>
              <a:off x="4232074" y="2490416"/>
              <a:ext cx="1434677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/>
                <a:t>hosts </a:t>
              </a:r>
              <a:r>
                <a:rPr lang="en-US" sz="800" b="1" dirty="0"/>
                <a:t>min 1</a:t>
              </a:r>
              <a:r>
                <a:rPr lang="en-US" sz="800" dirty="0"/>
                <a:t>/</a:t>
              </a:r>
            </a:p>
            <a:p>
              <a:pPr algn="ctr"/>
              <a:r>
                <a:rPr lang="en-US" sz="800" dirty="0" err="1"/>
                <a:t>isHostedBy</a:t>
              </a:r>
              <a:r>
                <a:rPr lang="en-US" sz="800" dirty="0"/>
                <a:t> </a:t>
              </a:r>
              <a:r>
                <a:rPr lang="en-US" sz="800" b="1" dirty="0"/>
                <a:t>max 1</a:t>
              </a:r>
              <a:endParaRPr lang="en-NL" sz="800" dirty="0"/>
            </a:p>
          </p:txBody>
        </p:sp>
        <p:sp>
          <p:nvSpPr>
            <p:cNvPr id="56" name="Tekstvak 120">
              <a:extLst>
                <a:ext uri="{FF2B5EF4-FFF2-40B4-BE49-F238E27FC236}">
                  <a16:creationId xmlns:a16="http://schemas.microsoft.com/office/drawing/2014/main" id="{02766B47-2973-4544-B831-BE92BE71CD53}"/>
                </a:ext>
              </a:extLst>
            </p:cNvPr>
            <p:cNvSpPr txBox="1"/>
            <p:nvPr/>
          </p:nvSpPr>
          <p:spPr>
            <a:xfrm>
              <a:off x="9521814" y="4290503"/>
              <a:ext cx="1218911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hasDataPoint</a:t>
              </a:r>
              <a:r>
                <a:rPr lang="en-US" sz="800" dirty="0"/>
                <a:t>/</a:t>
              </a:r>
            </a:p>
            <a:p>
              <a:pPr algn="ctr"/>
              <a:r>
                <a:rPr lang="en-US" sz="800" dirty="0" err="1"/>
                <a:t>isDataPointOf</a:t>
              </a:r>
              <a:endParaRPr lang="en-US" sz="800" dirty="0"/>
            </a:p>
          </p:txBody>
        </p:sp>
        <p:sp>
          <p:nvSpPr>
            <p:cNvPr id="57" name="Tekstvak 120">
              <a:extLst>
                <a:ext uri="{FF2B5EF4-FFF2-40B4-BE49-F238E27FC236}">
                  <a16:creationId xmlns:a16="http://schemas.microsoft.com/office/drawing/2014/main" id="{B68C1A06-1031-4DAE-B796-57556BEB836E}"/>
                </a:ext>
              </a:extLst>
            </p:cNvPr>
            <p:cNvSpPr txBox="1"/>
            <p:nvPr/>
          </p:nvSpPr>
          <p:spPr>
            <a:xfrm>
              <a:off x="4338948" y="4383676"/>
              <a:ext cx="1218906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hasComplexProperty</a:t>
              </a:r>
              <a:r>
                <a:rPr lang="en-US" sz="800" dirty="0"/>
                <a:t>/</a:t>
              </a:r>
            </a:p>
            <a:p>
              <a:pPr algn="ctr"/>
              <a:r>
                <a:rPr lang="en-US" sz="800" dirty="0" err="1"/>
                <a:t>isComplexPropertyOf</a:t>
              </a:r>
              <a:endParaRPr lang="en-US" sz="800" dirty="0"/>
            </a:p>
          </p:txBody>
        </p:sp>
        <p:sp>
          <p:nvSpPr>
            <p:cNvPr id="58" name="Tekstvak 120">
              <a:extLst>
                <a:ext uri="{FF2B5EF4-FFF2-40B4-BE49-F238E27FC236}">
                  <a16:creationId xmlns:a16="http://schemas.microsoft.com/office/drawing/2014/main" id="{ACD9B08D-22F3-442E-BA4A-B6C4B6954B4E}"/>
                </a:ext>
              </a:extLst>
            </p:cNvPr>
            <p:cNvSpPr txBox="1"/>
            <p:nvPr/>
          </p:nvSpPr>
          <p:spPr>
            <a:xfrm>
              <a:off x="2244032" y="4383896"/>
              <a:ext cx="1010923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hasResult</a:t>
              </a:r>
              <a:r>
                <a:rPr lang="en-US" sz="800" dirty="0"/>
                <a:t>/</a:t>
              </a:r>
            </a:p>
            <a:p>
              <a:pPr algn="ctr"/>
              <a:r>
                <a:rPr lang="en-US" sz="800" dirty="0" err="1"/>
                <a:t>isResultOf</a:t>
              </a:r>
              <a:endParaRPr lang="en-US" sz="800" dirty="0"/>
            </a:p>
          </p:txBody>
        </p:sp>
        <p:sp>
          <p:nvSpPr>
            <p:cNvPr id="59" name="Tekstvak 58">
              <a:extLst>
                <a:ext uri="{FF2B5EF4-FFF2-40B4-BE49-F238E27FC236}">
                  <a16:creationId xmlns:a16="http://schemas.microsoft.com/office/drawing/2014/main" id="{D89B8DAD-7D46-413A-9970-6A98A08B4675}"/>
                </a:ext>
              </a:extLst>
            </p:cNvPr>
            <p:cNvSpPr txBox="1"/>
            <p:nvPr/>
          </p:nvSpPr>
          <p:spPr>
            <a:xfrm>
              <a:off x="6691459" y="4383676"/>
              <a:ext cx="1304228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hasPropertyState</a:t>
              </a:r>
              <a:r>
                <a:rPr lang="en-US" sz="800" dirty="0"/>
                <a:t>/</a:t>
              </a:r>
            </a:p>
            <a:p>
              <a:pPr algn="ctr"/>
              <a:r>
                <a:rPr lang="en-US" sz="800" dirty="0" err="1"/>
                <a:t>isPropertyStateOf</a:t>
              </a:r>
              <a:endParaRPr lang="en-NL" sz="800" dirty="0"/>
            </a:p>
          </p:txBody>
        </p:sp>
        <p:sp>
          <p:nvSpPr>
            <p:cNvPr id="60" name="Tekstvak 120">
              <a:extLst>
                <a:ext uri="{FF2B5EF4-FFF2-40B4-BE49-F238E27FC236}">
                  <a16:creationId xmlns:a16="http://schemas.microsoft.com/office/drawing/2014/main" id="{B73DF081-39F1-4CD7-860B-44FC281B6ABB}"/>
                </a:ext>
              </a:extLst>
            </p:cNvPr>
            <p:cNvSpPr txBox="1"/>
            <p:nvPr/>
          </p:nvSpPr>
          <p:spPr>
            <a:xfrm>
              <a:off x="2299431" y="4893112"/>
              <a:ext cx="923251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hasSimpleResult</a:t>
              </a:r>
              <a:r>
                <a:rPr lang="en-US" sz="800" dirty="0"/>
                <a:t> </a:t>
              </a:r>
              <a:r>
                <a:rPr lang="en-US" sz="800" b="1" dirty="0"/>
                <a:t>max 1</a:t>
              </a:r>
              <a:endParaRPr lang="en-NL" sz="800" b="1" dirty="0"/>
            </a:p>
          </p:txBody>
        </p:sp>
        <p:sp>
          <p:nvSpPr>
            <p:cNvPr id="61" name="Tekstvak 120">
              <a:extLst>
                <a:ext uri="{FF2B5EF4-FFF2-40B4-BE49-F238E27FC236}">
                  <a16:creationId xmlns:a16="http://schemas.microsoft.com/office/drawing/2014/main" id="{B222AC99-704B-44D7-871E-01A9480AC26A}"/>
                </a:ext>
              </a:extLst>
            </p:cNvPr>
            <p:cNvSpPr txBox="1"/>
            <p:nvPr/>
          </p:nvSpPr>
          <p:spPr>
            <a:xfrm>
              <a:off x="4443953" y="4893112"/>
              <a:ext cx="1010923" cy="21544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hasSimpleProperty</a:t>
              </a:r>
              <a:endParaRPr lang="en-US" sz="800" dirty="0"/>
            </a:p>
          </p:txBody>
        </p:sp>
        <p:sp>
          <p:nvSpPr>
            <p:cNvPr id="62" name="Tekstvak 120">
              <a:extLst>
                <a:ext uri="{FF2B5EF4-FFF2-40B4-BE49-F238E27FC236}">
                  <a16:creationId xmlns:a16="http://schemas.microsoft.com/office/drawing/2014/main" id="{426934F0-70F2-4EE2-AB49-0AD988D11F3E}"/>
                </a:ext>
              </a:extLst>
            </p:cNvPr>
            <p:cNvSpPr txBox="1"/>
            <p:nvPr/>
          </p:nvSpPr>
          <p:spPr>
            <a:xfrm>
              <a:off x="6734118" y="4893112"/>
              <a:ext cx="1218911" cy="21544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hasSimplePropertyState</a:t>
              </a:r>
              <a:endParaRPr lang="en-US" sz="800" dirty="0"/>
            </a:p>
          </p:txBody>
        </p:sp>
        <p:cxnSp>
          <p:nvCxnSpPr>
            <p:cNvPr id="63" name="Rechte verbindingslijn met pijl 14">
              <a:extLst>
                <a:ext uri="{FF2B5EF4-FFF2-40B4-BE49-F238E27FC236}">
                  <a16:creationId xmlns:a16="http://schemas.microsoft.com/office/drawing/2014/main" id="{202DD2C5-9B75-4AB5-B07F-29B38A62B7CB}"/>
                </a:ext>
              </a:extLst>
            </p:cNvPr>
            <p:cNvCxnSpPr>
              <a:cxnSpLocks/>
            </p:cNvCxnSpPr>
            <p:nvPr/>
          </p:nvCxnSpPr>
          <p:spPr>
            <a:xfrm>
              <a:off x="1683813" y="2266148"/>
              <a:ext cx="481772" cy="0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64" name="Rechte verbindingslijn met pijl 14">
              <a:extLst>
                <a:ext uri="{FF2B5EF4-FFF2-40B4-BE49-F238E27FC236}">
                  <a16:creationId xmlns:a16="http://schemas.microsoft.com/office/drawing/2014/main" id="{45228FBB-18DE-4EC2-940A-5988B7524C53}"/>
                </a:ext>
              </a:extLst>
            </p:cNvPr>
            <p:cNvCxnSpPr>
              <a:cxnSpLocks/>
            </p:cNvCxnSpPr>
            <p:nvPr/>
          </p:nvCxnSpPr>
          <p:spPr>
            <a:xfrm>
              <a:off x="1683813" y="2389725"/>
              <a:ext cx="481772" cy="0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non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65" name="Tekstvak 120">
              <a:extLst>
                <a:ext uri="{FF2B5EF4-FFF2-40B4-BE49-F238E27FC236}">
                  <a16:creationId xmlns:a16="http://schemas.microsoft.com/office/drawing/2014/main" id="{72169BA3-5F6D-481F-984A-D05029BBBEA1}"/>
                </a:ext>
              </a:extLst>
            </p:cNvPr>
            <p:cNvSpPr txBox="1"/>
            <p:nvPr/>
          </p:nvSpPr>
          <p:spPr>
            <a:xfrm>
              <a:off x="2153800" y="2147411"/>
              <a:ext cx="1434677" cy="707886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err="1"/>
                <a:t>rdfs:subClassOf</a:t>
              </a:r>
              <a:endParaRPr lang="en-US" sz="800" dirty="0"/>
            </a:p>
            <a:p>
              <a:r>
                <a:rPr lang="en-US" sz="800" dirty="0" err="1"/>
                <a:t>owl:ObjectProperty</a:t>
              </a:r>
              <a:endParaRPr lang="en-US" sz="800" dirty="0"/>
            </a:p>
            <a:p>
              <a:r>
                <a:rPr lang="en-US" sz="800" dirty="0" err="1"/>
                <a:t>owl:DatatypeProperty</a:t>
              </a:r>
              <a:endParaRPr lang="en-US" sz="800" dirty="0"/>
            </a:p>
            <a:p>
              <a:r>
                <a:rPr lang="en-US" sz="800" dirty="0" err="1"/>
                <a:t>rdfs:Class</a:t>
              </a:r>
              <a:endParaRPr lang="en-US" sz="800" dirty="0"/>
            </a:p>
            <a:p>
              <a:r>
                <a:rPr lang="en-US" sz="800" dirty="0" err="1"/>
                <a:t>rdfs:Literal</a:t>
              </a:r>
              <a:endParaRPr lang="en-NL" sz="800" dirty="0"/>
            </a:p>
          </p:txBody>
        </p:sp>
        <p:cxnSp>
          <p:nvCxnSpPr>
            <p:cNvPr id="66" name="Rechte verbindingslijn met pijl 14">
              <a:extLst>
                <a:ext uri="{FF2B5EF4-FFF2-40B4-BE49-F238E27FC236}">
                  <a16:creationId xmlns:a16="http://schemas.microsoft.com/office/drawing/2014/main" id="{395B2747-673D-4740-8EC8-C9D9524EECAA}"/>
                </a:ext>
              </a:extLst>
            </p:cNvPr>
            <p:cNvCxnSpPr>
              <a:cxnSpLocks/>
            </p:cNvCxnSpPr>
            <p:nvPr/>
          </p:nvCxnSpPr>
          <p:spPr>
            <a:xfrm>
              <a:off x="1683813" y="2508051"/>
              <a:ext cx="481772" cy="0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Dot"/>
              <a:headEnd type="non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67" name="Rechthoek: afgeronde hoeken 74">
              <a:extLst>
                <a:ext uri="{FF2B5EF4-FFF2-40B4-BE49-F238E27FC236}">
                  <a16:creationId xmlns:a16="http://schemas.microsoft.com/office/drawing/2014/main" id="{500EE6A5-D938-445D-B1D4-524E519D1732}"/>
                </a:ext>
              </a:extLst>
            </p:cNvPr>
            <p:cNvSpPr/>
            <p:nvPr/>
          </p:nvSpPr>
          <p:spPr>
            <a:xfrm>
              <a:off x="4338646" y="6198482"/>
              <a:ext cx="1218911" cy="137688"/>
            </a:xfrm>
            <a:prstGeom prst="roundRect">
              <a:avLst/>
            </a:prstGeom>
            <a:solidFill>
              <a:schemeClr val="accent1"/>
            </a:solidFill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/>
                <a:t>Input</a:t>
              </a:r>
            </a:p>
          </p:txBody>
        </p:sp>
        <p:sp>
          <p:nvSpPr>
            <p:cNvPr id="68" name="Rechthoek: afgeronde hoeken 74">
              <a:extLst>
                <a:ext uri="{FF2B5EF4-FFF2-40B4-BE49-F238E27FC236}">
                  <a16:creationId xmlns:a16="http://schemas.microsoft.com/office/drawing/2014/main" id="{DC281996-B035-4A74-810B-7105D6DB46CB}"/>
                </a:ext>
              </a:extLst>
            </p:cNvPr>
            <p:cNvSpPr/>
            <p:nvPr/>
          </p:nvSpPr>
          <p:spPr>
            <a:xfrm>
              <a:off x="5789028" y="6198482"/>
              <a:ext cx="1218911" cy="137688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bg1">
                      <a:lumMod val="95000"/>
                    </a:schemeClr>
                  </a:solidFill>
                </a:rPr>
                <a:t>Output</a:t>
              </a:r>
            </a:p>
          </p:txBody>
        </p:sp>
        <p:sp>
          <p:nvSpPr>
            <p:cNvPr id="69" name="Rechthoek: afgeronde hoeken 74">
              <a:extLst>
                <a:ext uri="{FF2B5EF4-FFF2-40B4-BE49-F238E27FC236}">
                  <a16:creationId xmlns:a16="http://schemas.microsoft.com/office/drawing/2014/main" id="{BDE4DB80-39C4-4A00-AB25-D3AD952F25D3}"/>
                </a:ext>
              </a:extLst>
            </p:cNvPr>
            <p:cNvSpPr/>
            <p:nvPr/>
          </p:nvSpPr>
          <p:spPr>
            <a:xfrm>
              <a:off x="7239410" y="6198482"/>
              <a:ext cx="1218911" cy="137688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err="1">
                  <a:solidFill>
                    <a:schemeClr val="bg1">
                      <a:lumMod val="95000"/>
                    </a:schemeClr>
                  </a:solidFill>
                </a:rPr>
                <a:t>UserDefined</a:t>
              </a:r>
              <a:endParaRPr lang="en-US" sz="8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cxnSp>
          <p:nvCxnSpPr>
            <p:cNvPr id="70" name="Verbindingslijn: gebogen 241">
              <a:extLst>
                <a:ext uri="{FF2B5EF4-FFF2-40B4-BE49-F238E27FC236}">
                  <a16:creationId xmlns:a16="http://schemas.microsoft.com/office/drawing/2014/main" id="{DCE9CEB9-51DF-4FD2-8ACE-73BE90B9D188}"/>
                </a:ext>
              </a:extLst>
            </p:cNvPr>
            <p:cNvCxnSpPr>
              <a:cxnSpLocks/>
              <a:stCxn id="68" idx="0"/>
              <a:endCxn id="45" idx="2"/>
            </p:cNvCxnSpPr>
            <p:nvPr/>
          </p:nvCxnSpPr>
          <p:spPr>
            <a:xfrm rot="16200000" flipV="1">
              <a:off x="5556807" y="5356804"/>
              <a:ext cx="232972" cy="1450383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9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Verbindingslijn: gebogen 241">
              <a:extLst>
                <a:ext uri="{FF2B5EF4-FFF2-40B4-BE49-F238E27FC236}">
                  <a16:creationId xmlns:a16="http://schemas.microsoft.com/office/drawing/2014/main" id="{0B6D6F72-4F3B-4479-9E1F-16A97E68DEAD}"/>
                </a:ext>
              </a:extLst>
            </p:cNvPr>
            <p:cNvCxnSpPr>
              <a:cxnSpLocks/>
              <a:stCxn id="69" idx="0"/>
              <a:endCxn id="45" idx="2"/>
            </p:cNvCxnSpPr>
            <p:nvPr/>
          </p:nvCxnSpPr>
          <p:spPr>
            <a:xfrm rot="16200000" flipV="1">
              <a:off x="6281998" y="4631613"/>
              <a:ext cx="232972" cy="290076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9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Rechte verbindingslijn met pijl 14">
              <a:extLst>
                <a:ext uri="{FF2B5EF4-FFF2-40B4-BE49-F238E27FC236}">
                  <a16:creationId xmlns:a16="http://schemas.microsoft.com/office/drawing/2014/main" id="{EC137CD0-B1EA-4D00-87FE-18ABE8D05A1E}"/>
                </a:ext>
              </a:extLst>
            </p:cNvPr>
            <p:cNvCxnSpPr>
              <a:cxnSpLocks/>
              <a:stCxn id="67" idx="0"/>
              <a:endCxn id="45" idx="2"/>
            </p:cNvCxnSpPr>
            <p:nvPr/>
          </p:nvCxnSpPr>
          <p:spPr>
            <a:xfrm flipH="1" flipV="1">
              <a:off x="4948101" y="5965510"/>
              <a:ext cx="1" cy="232972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73" name="Verbindingslijn: gebogen 90">
              <a:extLst>
                <a:ext uri="{FF2B5EF4-FFF2-40B4-BE49-F238E27FC236}">
                  <a16:creationId xmlns:a16="http://schemas.microsoft.com/office/drawing/2014/main" id="{F161244F-584C-43A5-8E1D-D10751E71104}"/>
                </a:ext>
              </a:extLst>
            </p:cNvPr>
            <p:cNvCxnSpPr>
              <a:cxnSpLocks/>
              <a:stCxn id="8" idx="1"/>
              <a:endCxn id="42" idx="3"/>
            </p:cNvCxnSpPr>
            <p:nvPr/>
          </p:nvCxnSpPr>
          <p:spPr>
            <a:xfrm rot="10800000" flipV="1">
              <a:off x="2910854" y="5525727"/>
              <a:ext cx="1429106" cy="741880"/>
            </a:xfrm>
            <a:prstGeom prst="bentConnector3">
              <a:avLst>
                <a:gd name="adj1" fmla="val 50000"/>
              </a:avLst>
            </a:prstGeom>
            <a:ln w="6350">
              <a:prstDash val="dash"/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Verbindingslijn: gebogen 90">
              <a:extLst>
                <a:ext uri="{FF2B5EF4-FFF2-40B4-BE49-F238E27FC236}">
                  <a16:creationId xmlns:a16="http://schemas.microsoft.com/office/drawing/2014/main" id="{4CDF42F4-D607-47B2-A11A-C9588F387B0A}"/>
                </a:ext>
              </a:extLst>
            </p:cNvPr>
            <p:cNvCxnSpPr>
              <a:cxnSpLocks/>
              <a:stCxn id="34" idx="2"/>
              <a:endCxn id="45" idx="3"/>
            </p:cNvCxnSpPr>
            <p:nvPr/>
          </p:nvCxnSpPr>
          <p:spPr>
            <a:xfrm rot="5400000">
              <a:off x="6442415" y="2207811"/>
              <a:ext cx="2803996" cy="4573714"/>
            </a:xfrm>
            <a:prstGeom prst="bentConnector2">
              <a:avLst/>
            </a:prstGeom>
            <a:ln w="6350">
              <a:prstDash val="dash"/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Rechte verbindingslijn met pijl 14">
              <a:extLst>
                <a:ext uri="{FF2B5EF4-FFF2-40B4-BE49-F238E27FC236}">
                  <a16:creationId xmlns:a16="http://schemas.microsoft.com/office/drawing/2014/main" id="{184315A4-6EF8-4419-BAB3-481631268EF1}"/>
                </a:ext>
              </a:extLst>
            </p:cNvPr>
            <p:cNvCxnSpPr>
              <a:cxnSpLocks/>
              <a:stCxn id="45" idx="0"/>
              <a:endCxn id="8" idx="2"/>
            </p:cNvCxnSpPr>
            <p:nvPr/>
          </p:nvCxnSpPr>
          <p:spPr>
            <a:xfrm flipV="1">
              <a:off x="4948101" y="5594571"/>
              <a:ext cx="1315" cy="233251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76" name="Rechthoek: afgeronde hoeken 74">
              <a:extLst>
                <a:ext uri="{FF2B5EF4-FFF2-40B4-BE49-F238E27FC236}">
                  <a16:creationId xmlns:a16="http://schemas.microsoft.com/office/drawing/2014/main" id="{5CAA40C6-EEB2-4E9D-A909-53525FC13DE4}"/>
                </a:ext>
              </a:extLst>
            </p:cNvPr>
            <p:cNvSpPr/>
            <p:nvPr/>
          </p:nvSpPr>
          <p:spPr>
            <a:xfrm>
              <a:off x="6734117" y="5720791"/>
              <a:ext cx="1218911" cy="13768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accent1"/>
                  </a:solidFill>
                </a:rPr>
                <a:t>ID</a:t>
              </a:r>
            </a:p>
          </p:txBody>
        </p:sp>
        <p:cxnSp>
          <p:nvCxnSpPr>
            <p:cNvPr id="77" name="Verbindingslijn: gebogen 90">
              <a:extLst>
                <a:ext uri="{FF2B5EF4-FFF2-40B4-BE49-F238E27FC236}">
                  <a16:creationId xmlns:a16="http://schemas.microsoft.com/office/drawing/2014/main" id="{4CC6CBED-F695-4006-AC72-404DBC1946E2}"/>
                </a:ext>
              </a:extLst>
            </p:cNvPr>
            <p:cNvCxnSpPr>
              <a:cxnSpLocks/>
              <a:stCxn id="45" idx="3"/>
              <a:endCxn id="76" idx="1"/>
            </p:cNvCxnSpPr>
            <p:nvPr/>
          </p:nvCxnSpPr>
          <p:spPr>
            <a:xfrm flipV="1">
              <a:off x="5557556" y="5789635"/>
              <a:ext cx="1176561" cy="107031"/>
            </a:xfrm>
            <a:prstGeom prst="bentConnector3">
              <a:avLst>
                <a:gd name="adj1" fmla="val 50000"/>
              </a:avLst>
            </a:prstGeom>
            <a:ln w="6350">
              <a:prstDash val="dash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8" name="Tekstvak 77">
              <a:extLst>
                <a:ext uri="{FF2B5EF4-FFF2-40B4-BE49-F238E27FC236}">
                  <a16:creationId xmlns:a16="http://schemas.microsoft.com/office/drawing/2014/main" id="{1FF17FCB-C2D1-4E88-9057-146ADE831F2B}"/>
                </a:ext>
              </a:extLst>
            </p:cNvPr>
            <p:cNvSpPr txBox="1"/>
            <p:nvPr/>
          </p:nvSpPr>
          <p:spPr>
            <a:xfrm>
              <a:off x="5656470" y="5629164"/>
              <a:ext cx="846345" cy="21544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hasID</a:t>
              </a:r>
              <a:r>
                <a:rPr lang="en-US" sz="800" dirty="0"/>
                <a:t> </a:t>
              </a:r>
              <a:r>
                <a:rPr lang="en-US" sz="800" b="1" dirty="0"/>
                <a:t>max 1</a:t>
              </a:r>
              <a:endParaRPr lang="en-US" sz="800" dirty="0"/>
            </a:p>
          </p:txBody>
        </p:sp>
        <p:cxnSp>
          <p:nvCxnSpPr>
            <p:cNvPr id="79" name="Rechte verbindingslijn met pijl 14">
              <a:extLst>
                <a:ext uri="{FF2B5EF4-FFF2-40B4-BE49-F238E27FC236}">
                  <a16:creationId xmlns:a16="http://schemas.microsoft.com/office/drawing/2014/main" id="{8687CE2A-3C64-4E31-9855-579A3791CC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82007" y="5525725"/>
              <a:ext cx="0" cy="176739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80" name="Rechthoek: afgeronde hoeken 21">
              <a:extLst>
                <a:ext uri="{FF2B5EF4-FFF2-40B4-BE49-F238E27FC236}">
                  <a16:creationId xmlns:a16="http://schemas.microsoft.com/office/drawing/2014/main" id="{5D4115B5-7EE3-4F80-9F76-8D844B72192F}"/>
                </a:ext>
              </a:extLst>
            </p:cNvPr>
            <p:cNvSpPr/>
            <p:nvPr/>
          </p:nvSpPr>
          <p:spPr>
            <a:xfrm>
              <a:off x="1683741" y="2569282"/>
              <a:ext cx="481773" cy="110015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/>
                <a:t>Class</a:t>
              </a:r>
            </a:p>
          </p:txBody>
        </p:sp>
        <p:sp>
          <p:nvSpPr>
            <p:cNvPr id="81" name="Rechthoek: afgeronde hoeken 21">
              <a:extLst>
                <a:ext uri="{FF2B5EF4-FFF2-40B4-BE49-F238E27FC236}">
                  <a16:creationId xmlns:a16="http://schemas.microsoft.com/office/drawing/2014/main" id="{3288959F-2C39-4CE6-A807-DE028CC88F65}"/>
                </a:ext>
              </a:extLst>
            </p:cNvPr>
            <p:cNvSpPr/>
            <p:nvPr/>
          </p:nvSpPr>
          <p:spPr>
            <a:xfrm>
              <a:off x="1681937" y="2698749"/>
              <a:ext cx="481773" cy="11001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bg1">
                      <a:lumMod val="75000"/>
                    </a:schemeClr>
                  </a:solidFill>
                </a:rPr>
                <a:t>Literal</a:t>
              </a:r>
            </a:p>
          </p:txBody>
        </p:sp>
      </p:grpSp>
      <p:sp>
        <p:nvSpPr>
          <p:cNvPr id="83" name="Titel 1">
            <a:extLst>
              <a:ext uri="{FF2B5EF4-FFF2-40B4-BE49-F238E27FC236}">
                <a16:creationId xmlns:a16="http://schemas.microsoft.com/office/drawing/2014/main" id="{A2E486AA-EBCC-42AA-A670-D3E9EF1D0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Building Performance Ontology </a:t>
            </a:r>
            <a:endParaRPr lang="LID4096" dirty="0">
              <a:latin typeface="Georgia" panose="02040502050405020303" pitchFamily="18" charset="0"/>
            </a:endParaRPr>
          </a:p>
        </p:txBody>
      </p:sp>
      <p:sp>
        <p:nvSpPr>
          <p:cNvPr id="84" name="Titel 1">
            <a:extLst>
              <a:ext uri="{FF2B5EF4-FFF2-40B4-BE49-F238E27FC236}">
                <a16:creationId xmlns:a16="http://schemas.microsoft.com/office/drawing/2014/main" id="{A9613E75-C9DB-4A23-A5C0-F73626155E3E}"/>
              </a:ext>
            </a:extLst>
          </p:cNvPr>
          <p:cNvSpPr txBox="1">
            <a:spLocks/>
          </p:cNvSpPr>
          <p:nvPr/>
        </p:nvSpPr>
        <p:spPr>
          <a:xfrm>
            <a:off x="838200" y="1333203"/>
            <a:ext cx="10515600" cy="4094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Avenir Next LT Pro" panose="020B0504020202020204" pitchFamily="34" charset="0"/>
              </a:rPr>
              <a:t>SENSOR PATTERN</a:t>
            </a:r>
            <a:endParaRPr lang="LID4096" sz="2400" b="1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973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ep 81">
            <a:extLst>
              <a:ext uri="{FF2B5EF4-FFF2-40B4-BE49-F238E27FC236}">
                <a16:creationId xmlns:a16="http://schemas.microsoft.com/office/drawing/2014/main" id="{5E2BF825-FB9A-4668-8331-CC60A602D32C}"/>
              </a:ext>
            </a:extLst>
          </p:cNvPr>
          <p:cNvGrpSpPr/>
          <p:nvPr/>
        </p:nvGrpSpPr>
        <p:grpSpPr>
          <a:xfrm>
            <a:off x="1566606" y="2120655"/>
            <a:ext cx="9058788" cy="4372220"/>
            <a:chOff x="1681937" y="2147411"/>
            <a:chExt cx="9058788" cy="4372220"/>
          </a:xfrm>
        </p:grpSpPr>
        <p:sp>
          <p:nvSpPr>
            <p:cNvPr id="4" name="Rechthoek: afgeronde hoeken 7">
              <a:extLst>
                <a:ext uri="{FF2B5EF4-FFF2-40B4-BE49-F238E27FC236}">
                  <a16:creationId xmlns:a16="http://schemas.microsoft.com/office/drawing/2014/main" id="{6FCB4B10-281D-41F5-BD0E-A8CC68260FEF}"/>
                </a:ext>
              </a:extLst>
            </p:cNvPr>
            <p:cNvSpPr/>
            <p:nvPr/>
          </p:nvSpPr>
          <p:spPr>
            <a:xfrm>
              <a:off x="4339961" y="2954982"/>
              <a:ext cx="1218911" cy="137688"/>
            </a:xfrm>
            <a:prstGeom prst="roundRect">
              <a:avLst/>
            </a:prstGeom>
            <a:solidFill>
              <a:schemeClr val="accent4"/>
            </a:solidFill>
            <a:ln w="63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/>
                <a:t>Actuator</a:t>
              </a:r>
            </a:p>
          </p:txBody>
        </p:sp>
        <p:sp>
          <p:nvSpPr>
            <p:cNvPr id="5" name="Rechthoek: afgeronde hoeken 21">
              <a:extLst>
                <a:ext uri="{FF2B5EF4-FFF2-40B4-BE49-F238E27FC236}">
                  <a16:creationId xmlns:a16="http://schemas.microsoft.com/office/drawing/2014/main" id="{081E9728-DEEC-42E2-ACE1-78FCBFFE9D84}"/>
                </a:ext>
              </a:extLst>
            </p:cNvPr>
            <p:cNvSpPr/>
            <p:nvPr/>
          </p:nvSpPr>
          <p:spPr>
            <a:xfrm>
              <a:off x="5790042" y="3425422"/>
              <a:ext cx="1218911" cy="137688"/>
            </a:xfrm>
            <a:prstGeom prst="roundRect">
              <a:avLst/>
            </a:prstGeom>
            <a:ln w="635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/>
                <a:t>Property</a:t>
              </a:r>
            </a:p>
          </p:txBody>
        </p:sp>
        <p:sp>
          <p:nvSpPr>
            <p:cNvPr id="6" name="Rechthoek: afgeronde hoeken 21">
              <a:extLst>
                <a:ext uri="{FF2B5EF4-FFF2-40B4-BE49-F238E27FC236}">
                  <a16:creationId xmlns:a16="http://schemas.microsoft.com/office/drawing/2014/main" id="{6D32AD03-81FF-4B01-8C85-75E1D38A0196}"/>
                </a:ext>
              </a:extLst>
            </p:cNvPr>
            <p:cNvSpPr/>
            <p:nvPr/>
          </p:nvSpPr>
          <p:spPr>
            <a:xfrm>
              <a:off x="4339960" y="4061639"/>
              <a:ext cx="1218911" cy="137688"/>
            </a:xfrm>
            <a:prstGeom prst="roundRect">
              <a:avLst/>
            </a:prstGeom>
            <a:ln w="635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err="1"/>
                <a:t>FeatureOfInterest</a:t>
              </a:r>
              <a:endParaRPr lang="en-US" sz="800" b="1" dirty="0"/>
            </a:p>
          </p:txBody>
        </p:sp>
        <p:sp>
          <p:nvSpPr>
            <p:cNvPr id="7" name="Rechthoek: afgeronde hoeken 21">
              <a:extLst>
                <a:ext uri="{FF2B5EF4-FFF2-40B4-BE49-F238E27FC236}">
                  <a16:creationId xmlns:a16="http://schemas.microsoft.com/office/drawing/2014/main" id="{887AAE96-BA15-49DF-82CE-63DCAD075E25}"/>
                </a:ext>
              </a:extLst>
            </p:cNvPr>
            <p:cNvSpPr/>
            <p:nvPr/>
          </p:nvSpPr>
          <p:spPr>
            <a:xfrm>
              <a:off x="2979835" y="3425423"/>
              <a:ext cx="1218911" cy="137688"/>
            </a:xfrm>
            <a:prstGeom prst="roundRect">
              <a:avLst/>
            </a:prstGeom>
            <a:solidFill>
              <a:srgbClr val="D668C1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/>
                <a:t>Actuation</a:t>
              </a:r>
            </a:p>
          </p:txBody>
        </p:sp>
        <p:sp>
          <p:nvSpPr>
            <p:cNvPr id="8" name="Rechthoek: afgeronde hoeken 21">
              <a:extLst>
                <a:ext uri="{FF2B5EF4-FFF2-40B4-BE49-F238E27FC236}">
                  <a16:creationId xmlns:a16="http://schemas.microsoft.com/office/drawing/2014/main" id="{F0F04A52-E476-47DA-9FCD-3958CA2B446E}"/>
                </a:ext>
              </a:extLst>
            </p:cNvPr>
            <p:cNvSpPr/>
            <p:nvPr/>
          </p:nvSpPr>
          <p:spPr>
            <a:xfrm>
              <a:off x="4339960" y="5456883"/>
              <a:ext cx="1218911" cy="137688"/>
            </a:xfrm>
            <a:prstGeom prst="roundRect">
              <a:avLst/>
            </a:prstGeom>
            <a:solidFill>
              <a:schemeClr val="accent1"/>
            </a:solidFill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/>
                <a:t>Result</a:t>
              </a:r>
            </a:p>
          </p:txBody>
        </p:sp>
        <p:cxnSp>
          <p:nvCxnSpPr>
            <p:cNvPr id="9" name="Rechte verbindingslijn met pijl 14">
              <a:extLst>
                <a:ext uri="{FF2B5EF4-FFF2-40B4-BE49-F238E27FC236}">
                  <a16:creationId xmlns:a16="http://schemas.microsoft.com/office/drawing/2014/main" id="{F2C4199D-6523-4D7C-868B-7ED34F650B18}"/>
                </a:ext>
              </a:extLst>
            </p:cNvPr>
            <p:cNvCxnSpPr>
              <a:cxnSpLocks/>
              <a:stCxn id="6" idx="1"/>
              <a:endCxn id="7" idx="2"/>
            </p:cNvCxnSpPr>
            <p:nvPr/>
          </p:nvCxnSpPr>
          <p:spPr>
            <a:xfrm flipH="1" flipV="1">
              <a:off x="3589291" y="3563111"/>
              <a:ext cx="750669" cy="567372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10" name="Tekstvak 120">
              <a:extLst>
                <a:ext uri="{FF2B5EF4-FFF2-40B4-BE49-F238E27FC236}">
                  <a16:creationId xmlns:a16="http://schemas.microsoft.com/office/drawing/2014/main" id="{819140BC-9130-476E-BAD2-32F246F9EA2E}"/>
                </a:ext>
              </a:extLst>
            </p:cNvPr>
            <p:cNvSpPr txBox="1"/>
            <p:nvPr/>
          </p:nvSpPr>
          <p:spPr>
            <a:xfrm>
              <a:off x="2978818" y="3858005"/>
              <a:ext cx="1360485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hasFeatureOfInterest</a:t>
              </a:r>
              <a:r>
                <a:rPr lang="en-US" sz="800" dirty="0"/>
                <a:t>/</a:t>
              </a:r>
            </a:p>
            <a:p>
              <a:pPr algn="ctr"/>
              <a:r>
                <a:rPr lang="en-US" sz="800" dirty="0" err="1"/>
                <a:t>isFeatureOfInterestOf</a:t>
              </a:r>
              <a:endParaRPr lang="en-NL" sz="800" dirty="0"/>
            </a:p>
          </p:txBody>
        </p:sp>
        <p:cxnSp>
          <p:nvCxnSpPr>
            <p:cNvPr id="11" name="Rechte verbindingslijn met pijl 14">
              <a:extLst>
                <a:ext uri="{FF2B5EF4-FFF2-40B4-BE49-F238E27FC236}">
                  <a16:creationId xmlns:a16="http://schemas.microsoft.com/office/drawing/2014/main" id="{E4827FEF-0105-4362-ACCC-2915DC6BDDD6}"/>
                </a:ext>
              </a:extLst>
            </p:cNvPr>
            <p:cNvCxnSpPr>
              <a:cxnSpLocks/>
              <a:stCxn id="4" idx="1"/>
              <a:endCxn id="7" idx="0"/>
            </p:cNvCxnSpPr>
            <p:nvPr/>
          </p:nvCxnSpPr>
          <p:spPr>
            <a:xfrm flipH="1">
              <a:off x="3589291" y="3023826"/>
              <a:ext cx="750670" cy="401597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12" name="Tekstvak 120">
              <a:extLst>
                <a:ext uri="{FF2B5EF4-FFF2-40B4-BE49-F238E27FC236}">
                  <a16:creationId xmlns:a16="http://schemas.microsoft.com/office/drawing/2014/main" id="{29816545-9CAC-4CF7-A781-4E41CF29E5EB}"/>
                </a:ext>
              </a:extLst>
            </p:cNvPr>
            <p:cNvSpPr txBox="1"/>
            <p:nvPr/>
          </p:nvSpPr>
          <p:spPr>
            <a:xfrm>
              <a:off x="3556882" y="3067427"/>
              <a:ext cx="1214082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actuatedBy</a:t>
              </a:r>
              <a:r>
                <a:rPr lang="en-US" sz="800" dirty="0"/>
                <a:t>/</a:t>
              </a:r>
            </a:p>
            <a:p>
              <a:pPr algn="ctr"/>
              <a:r>
                <a:rPr lang="en-US" sz="800" dirty="0" err="1"/>
                <a:t>performsActuation</a:t>
              </a:r>
              <a:endParaRPr lang="en-NL" sz="800" dirty="0"/>
            </a:p>
          </p:txBody>
        </p:sp>
        <p:cxnSp>
          <p:nvCxnSpPr>
            <p:cNvPr id="13" name="Rechte verbindingslijn met pijl 14">
              <a:extLst>
                <a:ext uri="{FF2B5EF4-FFF2-40B4-BE49-F238E27FC236}">
                  <a16:creationId xmlns:a16="http://schemas.microsoft.com/office/drawing/2014/main" id="{5827F42A-1190-43F4-A4C3-D1EC7CA3AE8E}"/>
                </a:ext>
              </a:extLst>
            </p:cNvPr>
            <p:cNvCxnSpPr>
              <a:cxnSpLocks/>
              <a:stCxn id="5" idx="1"/>
              <a:endCxn id="7" idx="3"/>
            </p:cNvCxnSpPr>
            <p:nvPr/>
          </p:nvCxnSpPr>
          <p:spPr>
            <a:xfrm flipH="1">
              <a:off x="4198746" y="3494266"/>
              <a:ext cx="1591296" cy="1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14" name="Tekstvak 120">
              <a:extLst>
                <a:ext uri="{FF2B5EF4-FFF2-40B4-BE49-F238E27FC236}">
                  <a16:creationId xmlns:a16="http://schemas.microsoft.com/office/drawing/2014/main" id="{8A57CD15-F497-4DB3-90EA-36AC0D8370F0}"/>
                </a:ext>
              </a:extLst>
            </p:cNvPr>
            <p:cNvSpPr txBox="1"/>
            <p:nvPr/>
          </p:nvSpPr>
          <p:spPr>
            <a:xfrm>
              <a:off x="4412691" y="3317696"/>
              <a:ext cx="1169059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hasActuatedProperty</a:t>
              </a:r>
              <a:r>
                <a:rPr lang="en-US" sz="800" dirty="0"/>
                <a:t> /</a:t>
              </a:r>
            </a:p>
            <a:p>
              <a:pPr algn="ctr"/>
              <a:r>
                <a:rPr lang="en-US" sz="800" dirty="0" err="1"/>
                <a:t>hasActuation</a:t>
              </a:r>
              <a:endParaRPr lang="en-US" sz="800" dirty="0"/>
            </a:p>
          </p:txBody>
        </p:sp>
        <p:cxnSp>
          <p:nvCxnSpPr>
            <p:cNvPr id="15" name="Rechte verbindingslijn met pijl 14">
              <a:extLst>
                <a:ext uri="{FF2B5EF4-FFF2-40B4-BE49-F238E27FC236}">
                  <a16:creationId xmlns:a16="http://schemas.microsoft.com/office/drawing/2014/main" id="{5966CD05-E9FE-46C5-A22A-7AA17F6A0EAC}"/>
                </a:ext>
              </a:extLst>
            </p:cNvPr>
            <p:cNvCxnSpPr>
              <a:cxnSpLocks/>
              <a:stCxn id="5" idx="2"/>
              <a:endCxn id="6" idx="3"/>
            </p:cNvCxnSpPr>
            <p:nvPr/>
          </p:nvCxnSpPr>
          <p:spPr>
            <a:xfrm flipH="1">
              <a:off x="5558871" y="3563110"/>
              <a:ext cx="840627" cy="567373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16" name="Tekstvak 120">
              <a:extLst>
                <a:ext uri="{FF2B5EF4-FFF2-40B4-BE49-F238E27FC236}">
                  <a16:creationId xmlns:a16="http://schemas.microsoft.com/office/drawing/2014/main" id="{481044B1-38E9-45E3-9879-7103AB7CF377}"/>
                </a:ext>
              </a:extLst>
            </p:cNvPr>
            <p:cNvSpPr txBox="1"/>
            <p:nvPr/>
          </p:nvSpPr>
          <p:spPr>
            <a:xfrm>
              <a:off x="5558870" y="3864983"/>
              <a:ext cx="1218907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hasProperty</a:t>
              </a:r>
              <a:r>
                <a:rPr lang="en-US" sz="800" dirty="0"/>
                <a:t> </a:t>
              </a:r>
              <a:r>
                <a:rPr lang="en-US" sz="800" b="1" dirty="0"/>
                <a:t>min 1</a:t>
              </a:r>
              <a:r>
                <a:rPr lang="en-US" sz="800" dirty="0"/>
                <a:t>/</a:t>
              </a:r>
            </a:p>
            <a:p>
              <a:pPr algn="ctr"/>
              <a:r>
                <a:rPr lang="en-US" sz="800" dirty="0" err="1"/>
                <a:t>isPropertyOf</a:t>
              </a:r>
              <a:r>
                <a:rPr lang="en-US" sz="800" b="1" dirty="0"/>
                <a:t> min 1</a:t>
              </a:r>
              <a:endParaRPr lang="en-NL" sz="800" dirty="0"/>
            </a:p>
          </p:txBody>
        </p:sp>
        <p:cxnSp>
          <p:nvCxnSpPr>
            <p:cNvPr id="17" name="Rechte verbindingslijn met pijl 14">
              <a:extLst>
                <a:ext uri="{FF2B5EF4-FFF2-40B4-BE49-F238E27FC236}">
                  <a16:creationId xmlns:a16="http://schemas.microsoft.com/office/drawing/2014/main" id="{E3E8CD1D-F5F0-430F-A05D-39745821B429}"/>
                </a:ext>
              </a:extLst>
            </p:cNvPr>
            <p:cNvCxnSpPr>
              <a:cxnSpLocks/>
              <a:stCxn id="5" idx="0"/>
            </p:cNvCxnSpPr>
            <p:nvPr/>
          </p:nvCxnSpPr>
          <p:spPr>
            <a:xfrm flipH="1" flipV="1">
              <a:off x="5558872" y="3023826"/>
              <a:ext cx="840626" cy="401596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18" name="Tekstvak 120">
              <a:extLst>
                <a:ext uri="{FF2B5EF4-FFF2-40B4-BE49-F238E27FC236}">
                  <a16:creationId xmlns:a16="http://schemas.microsoft.com/office/drawing/2014/main" id="{5575A39E-D7B7-477E-8D99-1EB468290B25}"/>
                </a:ext>
              </a:extLst>
            </p:cNvPr>
            <p:cNvSpPr txBox="1"/>
            <p:nvPr/>
          </p:nvSpPr>
          <p:spPr>
            <a:xfrm>
              <a:off x="5560188" y="2949751"/>
              <a:ext cx="1038910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actsOn</a:t>
              </a:r>
              <a:r>
                <a:rPr lang="en-US" sz="800" dirty="0"/>
                <a:t>/</a:t>
              </a:r>
            </a:p>
            <a:p>
              <a:pPr algn="ctr"/>
              <a:r>
                <a:rPr lang="en-US" sz="800" dirty="0" err="1"/>
                <a:t>isActuatedBy</a:t>
              </a:r>
              <a:endParaRPr lang="en-US" sz="800" dirty="0"/>
            </a:p>
          </p:txBody>
        </p:sp>
        <p:sp>
          <p:nvSpPr>
            <p:cNvPr id="19" name="Rechthoek: afgeronde hoeken 74">
              <a:extLst>
                <a:ext uri="{FF2B5EF4-FFF2-40B4-BE49-F238E27FC236}">
                  <a16:creationId xmlns:a16="http://schemas.microsoft.com/office/drawing/2014/main" id="{A7E3338A-6E4F-4384-8790-543648CF2A06}"/>
                </a:ext>
              </a:extLst>
            </p:cNvPr>
            <p:cNvSpPr/>
            <p:nvPr/>
          </p:nvSpPr>
          <p:spPr>
            <a:xfrm>
              <a:off x="6734119" y="5456883"/>
              <a:ext cx="1218911" cy="13768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accent1"/>
                  </a:solidFill>
                </a:rPr>
                <a:t>Value</a:t>
              </a:r>
            </a:p>
          </p:txBody>
        </p:sp>
        <p:cxnSp>
          <p:nvCxnSpPr>
            <p:cNvPr id="20" name="Verbindingslijn: gebogen 90">
              <a:extLst>
                <a:ext uri="{FF2B5EF4-FFF2-40B4-BE49-F238E27FC236}">
                  <a16:creationId xmlns:a16="http://schemas.microsoft.com/office/drawing/2014/main" id="{B3513249-84E2-40AF-9057-982457C97DE5}"/>
                </a:ext>
              </a:extLst>
            </p:cNvPr>
            <p:cNvCxnSpPr>
              <a:cxnSpLocks/>
              <a:stCxn id="5" idx="3"/>
              <a:endCxn id="19" idx="0"/>
            </p:cNvCxnSpPr>
            <p:nvPr/>
          </p:nvCxnSpPr>
          <p:spPr>
            <a:xfrm>
              <a:off x="7008953" y="3494266"/>
              <a:ext cx="334622" cy="1962617"/>
            </a:xfrm>
            <a:prstGeom prst="bentConnector2">
              <a:avLst/>
            </a:prstGeom>
            <a:ln w="6350">
              <a:prstDash val="dash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Verbindingslijn: gebogen 90">
              <a:extLst>
                <a:ext uri="{FF2B5EF4-FFF2-40B4-BE49-F238E27FC236}">
                  <a16:creationId xmlns:a16="http://schemas.microsoft.com/office/drawing/2014/main" id="{E1A58985-FB98-4B14-BC79-DA3DE0C20270}"/>
                </a:ext>
              </a:extLst>
            </p:cNvPr>
            <p:cNvCxnSpPr>
              <a:cxnSpLocks/>
              <a:stCxn id="7" idx="1"/>
              <a:endCxn id="19" idx="0"/>
            </p:cNvCxnSpPr>
            <p:nvPr/>
          </p:nvCxnSpPr>
          <p:spPr>
            <a:xfrm rot="10800000" flipH="1" flipV="1">
              <a:off x="2979835" y="3494267"/>
              <a:ext cx="4363740" cy="1962616"/>
            </a:xfrm>
            <a:prstGeom prst="bentConnector4">
              <a:avLst>
                <a:gd name="adj1" fmla="val -5239"/>
                <a:gd name="adj2" fmla="val 89027"/>
              </a:avLst>
            </a:prstGeom>
            <a:ln w="6350">
              <a:prstDash val="dash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Verbindingslijn: gebogen 90">
              <a:extLst>
                <a:ext uri="{FF2B5EF4-FFF2-40B4-BE49-F238E27FC236}">
                  <a16:creationId xmlns:a16="http://schemas.microsoft.com/office/drawing/2014/main" id="{45341857-2895-49D6-BEB7-47907C21974F}"/>
                </a:ext>
              </a:extLst>
            </p:cNvPr>
            <p:cNvCxnSpPr>
              <a:cxnSpLocks/>
              <a:stCxn id="6" idx="2"/>
              <a:endCxn id="19" idx="0"/>
            </p:cNvCxnSpPr>
            <p:nvPr/>
          </p:nvCxnSpPr>
          <p:spPr>
            <a:xfrm rot="16200000" flipH="1">
              <a:off x="5517717" y="3631025"/>
              <a:ext cx="1257556" cy="2394159"/>
            </a:xfrm>
            <a:prstGeom prst="bentConnector3">
              <a:avLst>
                <a:gd name="adj1" fmla="val 82879"/>
              </a:avLst>
            </a:prstGeom>
            <a:ln w="6350">
              <a:prstDash val="dash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Rechte verbindingslijn met pijl 14">
              <a:extLst>
                <a:ext uri="{FF2B5EF4-FFF2-40B4-BE49-F238E27FC236}">
                  <a16:creationId xmlns:a16="http://schemas.microsoft.com/office/drawing/2014/main" id="{4B031476-9FD0-43CA-900D-A02C87B4CEC3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>
              <a:off x="5558871" y="5525727"/>
              <a:ext cx="1175248" cy="0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Dot"/>
              <a:headEnd type="triangl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24" name="Verbindingslijn: gebogen 90">
              <a:extLst>
                <a:ext uri="{FF2B5EF4-FFF2-40B4-BE49-F238E27FC236}">
                  <a16:creationId xmlns:a16="http://schemas.microsoft.com/office/drawing/2014/main" id="{89924847-AA74-445C-8F50-C6E261A5A9DC}"/>
                </a:ext>
              </a:extLst>
            </p:cNvPr>
            <p:cNvCxnSpPr>
              <a:cxnSpLocks/>
              <a:stCxn id="7" idx="1"/>
              <a:endCxn id="8" idx="0"/>
            </p:cNvCxnSpPr>
            <p:nvPr/>
          </p:nvCxnSpPr>
          <p:spPr>
            <a:xfrm rot="10800000" flipH="1" flipV="1">
              <a:off x="2979834" y="3494267"/>
              <a:ext cx="1969581" cy="1962616"/>
            </a:xfrm>
            <a:prstGeom prst="bentConnector4">
              <a:avLst>
                <a:gd name="adj1" fmla="val -11607"/>
                <a:gd name="adj2" fmla="val 68365"/>
              </a:avLst>
            </a:prstGeom>
            <a:ln w="6350"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Verbindingslijn: gebogen 90">
              <a:extLst>
                <a:ext uri="{FF2B5EF4-FFF2-40B4-BE49-F238E27FC236}">
                  <a16:creationId xmlns:a16="http://schemas.microsoft.com/office/drawing/2014/main" id="{983540FC-91D2-49D9-8781-CDB15D950C95}"/>
                </a:ext>
              </a:extLst>
            </p:cNvPr>
            <p:cNvCxnSpPr>
              <a:cxnSpLocks/>
              <a:stCxn id="5" idx="3"/>
              <a:endCxn id="8" idx="0"/>
            </p:cNvCxnSpPr>
            <p:nvPr/>
          </p:nvCxnSpPr>
          <p:spPr>
            <a:xfrm flipH="1">
              <a:off x="4949416" y="3494266"/>
              <a:ext cx="2059537" cy="1962617"/>
            </a:xfrm>
            <a:prstGeom prst="bentConnector4">
              <a:avLst>
                <a:gd name="adj1" fmla="val -16395"/>
                <a:gd name="adj2" fmla="val 68684"/>
              </a:avLst>
            </a:prstGeom>
            <a:ln w="6350"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Rechte verbindingslijn met pijl 14">
              <a:extLst>
                <a:ext uri="{FF2B5EF4-FFF2-40B4-BE49-F238E27FC236}">
                  <a16:creationId xmlns:a16="http://schemas.microsoft.com/office/drawing/2014/main" id="{E3AD7C35-93CD-4B0B-851E-2689514AC1CF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 flipV="1">
              <a:off x="4949416" y="4199327"/>
              <a:ext cx="0" cy="1257556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E066630F-4D91-4D9E-8C0F-A7BDBB217D74}"/>
                </a:ext>
              </a:extLst>
            </p:cNvPr>
            <p:cNvSpPr txBox="1"/>
            <p:nvPr/>
          </p:nvSpPr>
          <p:spPr>
            <a:xfrm>
              <a:off x="5658834" y="5349159"/>
              <a:ext cx="846345" cy="21544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hasValue</a:t>
              </a:r>
              <a:r>
                <a:rPr lang="en-US" sz="800" dirty="0"/>
                <a:t> </a:t>
              </a:r>
              <a:r>
                <a:rPr lang="en-US" sz="800" b="1" dirty="0"/>
                <a:t>max 1</a:t>
              </a:r>
              <a:endParaRPr lang="en-US" sz="800" dirty="0"/>
            </a:p>
          </p:txBody>
        </p:sp>
        <p:sp>
          <p:nvSpPr>
            <p:cNvPr id="28" name="Rechthoek: afgeronde hoeken 7">
              <a:extLst>
                <a:ext uri="{FF2B5EF4-FFF2-40B4-BE49-F238E27FC236}">
                  <a16:creationId xmlns:a16="http://schemas.microsoft.com/office/drawing/2014/main" id="{48F60FCA-6B20-41D4-BC81-8A3F83A9D999}"/>
                </a:ext>
              </a:extLst>
            </p:cNvPr>
            <p:cNvSpPr/>
            <p:nvPr/>
          </p:nvSpPr>
          <p:spPr>
            <a:xfrm>
              <a:off x="1685057" y="5456881"/>
              <a:ext cx="1218911" cy="13768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rgbClr val="7030A0"/>
                  </a:solidFill>
                </a:rPr>
                <a:t>Unit</a:t>
              </a:r>
            </a:p>
          </p:txBody>
        </p:sp>
        <p:sp>
          <p:nvSpPr>
            <p:cNvPr id="29" name="Tekstvak 120">
              <a:extLst>
                <a:ext uri="{FF2B5EF4-FFF2-40B4-BE49-F238E27FC236}">
                  <a16:creationId xmlns:a16="http://schemas.microsoft.com/office/drawing/2014/main" id="{324CB62C-CB41-4EC4-8EDA-B86E588E243E}"/>
                </a:ext>
              </a:extLst>
            </p:cNvPr>
            <p:cNvSpPr txBox="1"/>
            <p:nvPr/>
          </p:nvSpPr>
          <p:spPr>
            <a:xfrm>
              <a:off x="2871139" y="5341467"/>
              <a:ext cx="1085033" cy="21544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hasSimpleUnit</a:t>
              </a:r>
              <a:r>
                <a:rPr lang="en-US" sz="800" dirty="0"/>
                <a:t> </a:t>
              </a:r>
              <a:r>
                <a:rPr lang="en-US" sz="800" b="1" dirty="0"/>
                <a:t>max 1</a:t>
              </a:r>
              <a:endParaRPr lang="en-NL" sz="800" dirty="0"/>
            </a:p>
          </p:txBody>
        </p:sp>
        <p:sp>
          <p:nvSpPr>
            <p:cNvPr id="30" name="Rechthoek: afgeronde hoeken 7">
              <a:extLst>
                <a:ext uri="{FF2B5EF4-FFF2-40B4-BE49-F238E27FC236}">
                  <a16:creationId xmlns:a16="http://schemas.microsoft.com/office/drawing/2014/main" id="{ECF00843-2CC5-4271-82DE-1E7D2498FE0C}"/>
                </a:ext>
              </a:extLst>
            </p:cNvPr>
            <p:cNvSpPr/>
            <p:nvPr/>
          </p:nvSpPr>
          <p:spPr>
            <a:xfrm>
              <a:off x="1685057" y="5827822"/>
              <a:ext cx="1218911" cy="137688"/>
            </a:xfrm>
            <a:prstGeom prst="roundRect">
              <a:avLst/>
            </a:prstGeom>
            <a:solidFill>
              <a:srgbClr val="7030A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/>
                <a:t>Unit</a:t>
              </a:r>
            </a:p>
          </p:txBody>
        </p:sp>
        <p:cxnSp>
          <p:nvCxnSpPr>
            <p:cNvPr id="31" name="Verbindingslijn: gebogen 90">
              <a:extLst>
                <a:ext uri="{FF2B5EF4-FFF2-40B4-BE49-F238E27FC236}">
                  <a16:creationId xmlns:a16="http://schemas.microsoft.com/office/drawing/2014/main" id="{C6D17C99-591B-469B-B330-94699480E9BB}"/>
                </a:ext>
              </a:extLst>
            </p:cNvPr>
            <p:cNvCxnSpPr>
              <a:cxnSpLocks/>
              <a:stCxn id="8" idx="1"/>
              <a:endCxn id="28" idx="3"/>
            </p:cNvCxnSpPr>
            <p:nvPr/>
          </p:nvCxnSpPr>
          <p:spPr>
            <a:xfrm rot="10800000">
              <a:off x="2903968" y="5525725"/>
              <a:ext cx="1435992" cy="2"/>
            </a:xfrm>
            <a:prstGeom prst="bentConnector3">
              <a:avLst>
                <a:gd name="adj1" fmla="val 50000"/>
              </a:avLst>
            </a:prstGeom>
            <a:ln w="6350">
              <a:prstDash val="dash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Verbindingslijn: gebogen 90">
              <a:extLst>
                <a:ext uri="{FF2B5EF4-FFF2-40B4-BE49-F238E27FC236}">
                  <a16:creationId xmlns:a16="http://schemas.microsoft.com/office/drawing/2014/main" id="{7A468CB0-4581-4CE4-B981-E460F5428F00}"/>
                </a:ext>
              </a:extLst>
            </p:cNvPr>
            <p:cNvCxnSpPr>
              <a:cxnSpLocks/>
              <a:stCxn id="8" idx="1"/>
              <a:endCxn id="30" idx="3"/>
            </p:cNvCxnSpPr>
            <p:nvPr/>
          </p:nvCxnSpPr>
          <p:spPr>
            <a:xfrm rot="10800000" flipV="1">
              <a:off x="2903968" y="5525726"/>
              <a:ext cx="1435992" cy="370939"/>
            </a:xfrm>
            <a:prstGeom prst="bentConnector3">
              <a:avLst>
                <a:gd name="adj1" fmla="val 50000"/>
              </a:avLst>
            </a:prstGeom>
            <a:ln w="6350">
              <a:prstDash val="dash"/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kstvak 120">
              <a:extLst>
                <a:ext uri="{FF2B5EF4-FFF2-40B4-BE49-F238E27FC236}">
                  <a16:creationId xmlns:a16="http://schemas.microsoft.com/office/drawing/2014/main" id="{BB64793B-67A1-4B7E-AF89-2012E8673923}"/>
                </a:ext>
              </a:extLst>
            </p:cNvPr>
            <p:cNvSpPr txBox="1"/>
            <p:nvPr/>
          </p:nvSpPr>
          <p:spPr>
            <a:xfrm>
              <a:off x="2846920" y="5711196"/>
              <a:ext cx="896685" cy="461665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hasUnit</a:t>
              </a:r>
              <a:r>
                <a:rPr lang="en-US" sz="800" dirty="0"/>
                <a:t> </a:t>
              </a:r>
              <a:r>
                <a:rPr lang="en-US" sz="800" b="1" dirty="0"/>
                <a:t>max 1</a:t>
              </a:r>
              <a:r>
                <a:rPr lang="en-US" sz="800" dirty="0"/>
                <a:t>/</a:t>
              </a:r>
            </a:p>
            <a:p>
              <a:pPr algn="ctr"/>
              <a:r>
                <a:rPr lang="en-US" sz="800" dirty="0" err="1"/>
                <a:t>isUnitOf</a:t>
              </a:r>
              <a:endParaRPr lang="en-US" sz="800" dirty="0"/>
            </a:p>
            <a:p>
              <a:pPr algn="ctr"/>
              <a:r>
                <a:rPr lang="en-US" sz="800" dirty="0"/>
                <a:t> </a:t>
              </a:r>
              <a:endParaRPr lang="en-NL" sz="800" dirty="0"/>
            </a:p>
          </p:txBody>
        </p:sp>
        <p:sp>
          <p:nvSpPr>
            <p:cNvPr id="34" name="Rechthoek: afgeronde hoeken 74">
              <a:extLst>
                <a:ext uri="{FF2B5EF4-FFF2-40B4-BE49-F238E27FC236}">
                  <a16:creationId xmlns:a16="http://schemas.microsoft.com/office/drawing/2014/main" id="{217D11DA-EF14-4F8C-A5DC-4E348661DF40}"/>
                </a:ext>
              </a:extLst>
            </p:cNvPr>
            <p:cNvSpPr/>
            <p:nvPr/>
          </p:nvSpPr>
          <p:spPr>
            <a:xfrm>
              <a:off x="9521814" y="2954982"/>
              <a:ext cx="1218911" cy="137688"/>
            </a:xfrm>
            <a:prstGeom prst="roundRect">
              <a:avLst/>
            </a:prstGeom>
            <a:solidFill>
              <a:srgbClr val="00B050"/>
            </a:solidFill>
            <a:ln w="6350">
              <a:solidFill>
                <a:srgbClr val="008A3E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/>
                <a:t>Database</a:t>
              </a:r>
            </a:p>
          </p:txBody>
        </p:sp>
        <p:cxnSp>
          <p:nvCxnSpPr>
            <p:cNvPr id="35" name="Rechte verbindingslijn met pijl 14">
              <a:extLst>
                <a:ext uri="{FF2B5EF4-FFF2-40B4-BE49-F238E27FC236}">
                  <a16:creationId xmlns:a16="http://schemas.microsoft.com/office/drawing/2014/main" id="{1DED94D2-E50E-4E2F-9FEB-512FD089620D}"/>
                </a:ext>
              </a:extLst>
            </p:cNvPr>
            <p:cNvCxnSpPr>
              <a:cxnSpLocks/>
              <a:stCxn id="4" idx="3"/>
              <a:endCxn id="34" idx="1"/>
            </p:cNvCxnSpPr>
            <p:nvPr/>
          </p:nvCxnSpPr>
          <p:spPr>
            <a:xfrm>
              <a:off x="5558872" y="3023826"/>
              <a:ext cx="3962942" cy="0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36" name="Tekstvak 120">
              <a:extLst>
                <a:ext uri="{FF2B5EF4-FFF2-40B4-BE49-F238E27FC236}">
                  <a16:creationId xmlns:a16="http://schemas.microsoft.com/office/drawing/2014/main" id="{548A036F-2DAC-4C63-8B8F-35F12A463E17}"/>
                </a:ext>
              </a:extLst>
            </p:cNvPr>
            <p:cNvSpPr txBox="1"/>
            <p:nvPr/>
          </p:nvSpPr>
          <p:spPr>
            <a:xfrm>
              <a:off x="8140092" y="2844903"/>
              <a:ext cx="1322068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hasExternalDatabase</a:t>
              </a:r>
              <a:r>
                <a:rPr lang="en-US" sz="800" dirty="0"/>
                <a:t>/</a:t>
              </a:r>
            </a:p>
            <a:p>
              <a:pPr algn="ctr"/>
              <a:r>
                <a:rPr lang="en-US" sz="800" dirty="0" err="1"/>
                <a:t>isDatabaseOf</a:t>
              </a:r>
              <a:endParaRPr lang="en-US" sz="800" dirty="0"/>
            </a:p>
          </p:txBody>
        </p:sp>
        <p:sp>
          <p:nvSpPr>
            <p:cNvPr id="37" name="Tekstvak 264">
              <a:extLst>
                <a:ext uri="{FF2B5EF4-FFF2-40B4-BE49-F238E27FC236}">
                  <a16:creationId xmlns:a16="http://schemas.microsoft.com/office/drawing/2014/main" id="{869D68D9-8B17-42B3-A64D-9FC4C0A4EA5A}"/>
                </a:ext>
              </a:extLst>
            </p:cNvPr>
            <p:cNvSpPr txBox="1"/>
            <p:nvPr/>
          </p:nvSpPr>
          <p:spPr>
            <a:xfrm>
              <a:off x="6351692" y="3532026"/>
              <a:ext cx="1137927" cy="461665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err="1"/>
                <a:t>hasSubProperty</a:t>
              </a:r>
              <a:r>
                <a:rPr lang="en-US" sz="800" dirty="0"/>
                <a:t>/</a:t>
              </a:r>
            </a:p>
            <a:p>
              <a:r>
                <a:rPr lang="en-US" sz="800" dirty="0" err="1"/>
                <a:t>isSubPropertyOf</a:t>
              </a:r>
              <a:endParaRPr lang="en-US" sz="800" dirty="0"/>
            </a:p>
            <a:p>
              <a:endParaRPr lang="en-US" sz="800" b="1" dirty="0"/>
            </a:p>
          </p:txBody>
        </p:sp>
        <p:sp>
          <p:nvSpPr>
            <p:cNvPr id="38" name="Rechthoek: afgeronde hoeken 21">
              <a:extLst>
                <a:ext uri="{FF2B5EF4-FFF2-40B4-BE49-F238E27FC236}">
                  <a16:creationId xmlns:a16="http://schemas.microsoft.com/office/drawing/2014/main" id="{FC1620B2-D079-4503-AA64-44532E726AC7}"/>
                </a:ext>
              </a:extLst>
            </p:cNvPr>
            <p:cNvSpPr/>
            <p:nvPr/>
          </p:nvSpPr>
          <p:spPr>
            <a:xfrm>
              <a:off x="8518943" y="3425422"/>
              <a:ext cx="1218911" cy="13768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err="1"/>
                <a:t>PropertySet</a:t>
              </a:r>
              <a:endParaRPr lang="en-US" sz="800" b="1" dirty="0"/>
            </a:p>
          </p:txBody>
        </p:sp>
        <p:cxnSp>
          <p:nvCxnSpPr>
            <p:cNvPr id="39" name="Verbindingslijn: gekromd 252">
              <a:extLst>
                <a:ext uri="{FF2B5EF4-FFF2-40B4-BE49-F238E27FC236}">
                  <a16:creationId xmlns:a16="http://schemas.microsoft.com/office/drawing/2014/main" id="{2620D49B-26E7-4B55-85F5-A948C1417D8B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969580" y="3485731"/>
              <a:ext cx="78747" cy="2028"/>
            </a:xfrm>
            <a:prstGeom prst="curvedConnector4">
              <a:avLst>
                <a:gd name="adj1" fmla="val -57302"/>
                <a:gd name="adj2" fmla="val 5511264"/>
              </a:avLst>
            </a:prstGeom>
            <a:ln w="63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Rechte verbindingslijn met pijl 14">
              <a:extLst>
                <a:ext uri="{FF2B5EF4-FFF2-40B4-BE49-F238E27FC236}">
                  <a16:creationId xmlns:a16="http://schemas.microsoft.com/office/drawing/2014/main" id="{E7DC0775-1854-4F66-AF68-6CA8BBF918D1}"/>
                </a:ext>
              </a:extLst>
            </p:cNvPr>
            <p:cNvCxnSpPr>
              <a:cxnSpLocks/>
              <a:stCxn id="38" idx="1"/>
              <a:endCxn id="5" idx="3"/>
            </p:cNvCxnSpPr>
            <p:nvPr/>
          </p:nvCxnSpPr>
          <p:spPr>
            <a:xfrm flipH="1">
              <a:off x="7008953" y="3494266"/>
              <a:ext cx="1509990" cy="0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41" name="Tekstvak 264">
              <a:extLst>
                <a:ext uri="{FF2B5EF4-FFF2-40B4-BE49-F238E27FC236}">
                  <a16:creationId xmlns:a16="http://schemas.microsoft.com/office/drawing/2014/main" id="{E2D337FC-9B25-426A-91D2-3BF6D09536E8}"/>
                </a:ext>
              </a:extLst>
            </p:cNvPr>
            <p:cNvSpPr txBox="1"/>
            <p:nvPr/>
          </p:nvSpPr>
          <p:spPr>
            <a:xfrm>
              <a:off x="7294709" y="3324988"/>
              <a:ext cx="1218911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dirty="0" err="1"/>
                <a:t>containsProperty</a:t>
              </a:r>
              <a:r>
                <a:rPr lang="en-US" sz="800" dirty="0"/>
                <a:t> /</a:t>
              </a:r>
            </a:p>
            <a:p>
              <a:pPr algn="r"/>
              <a:r>
                <a:rPr lang="en-US" sz="800" dirty="0" err="1"/>
                <a:t>ispartOfPropertySet</a:t>
              </a:r>
              <a:endParaRPr lang="en-NL" sz="800" dirty="0"/>
            </a:p>
          </p:txBody>
        </p:sp>
        <p:sp>
          <p:nvSpPr>
            <p:cNvPr id="42" name="Rechthoek: afgeronde hoeken 74">
              <a:extLst>
                <a:ext uri="{FF2B5EF4-FFF2-40B4-BE49-F238E27FC236}">
                  <a16:creationId xmlns:a16="http://schemas.microsoft.com/office/drawing/2014/main" id="{FA8ACD3B-2890-41B4-85CA-B2F699BE83D4}"/>
                </a:ext>
              </a:extLst>
            </p:cNvPr>
            <p:cNvSpPr/>
            <p:nvPr/>
          </p:nvSpPr>
          <p:spPr>
            <a:xfrm>
              <a:off x="1691943" y="6198763"/>
              <a:ext cx="1218911" cy="13768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err="1">
                  <a:solidFill>
                    <a:schemeClr val="bg1">
                      <a:lumMod val="75000"/>
                    </a:schemeClr>
                  </a:solidFill>
                </a:rPr>
                <a:t>TimeOfGeneration</a:t>
              </a:r>
              <a:endParaRPr lang="en-US" sz="800" b="1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43" name="Tekstvak 120">
              <a:extLst>
                <a:ext uri="{FF2B5EF4-FFF2-40B4-BE49-F238E27FC236}">
                  <a16:creationId xmlns:a16="http://schemas.microsoft.com/office/drawing/2014/main" id="{DCD2BD56-3A08-406B-B25D-BC165379F739}"/>
                </a:ext>
              </a:extLst>
            </p:cNvPr>
            <p:cNvSpPr txBox="1"/>
            <p:nvPr/>
          </p:nvSpPr>
          <p:spPr>
            <a:xfrm>
              <a:off x="2755110" y="6029851"/>
              <a:ext cx="1149519" cy="21544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prov:generatedAtTime</a:t>
              </a:r>
              <a:endParaRPr lang="en-NL" sz="800" dirty="0"/>
            </a:p>
          </p:txBody>
        </p:sp>
        <p:sp>
          <p:nvSpPr>
            <p:cNvPr id="44" name="Tekstvak 120">
              <a:extLst>
                <a:ext uri="{FF2B5EF4-FFF2-40B4-BE49-F238E27FC236}">
                  <a16:creationId xmlns:a16="http://schemas.microsoft.com/office/drawing/2014/main" id="{DB45E513-A226-4A49-98D0-18C57B40D319}"/>
                </a:ext>
              </a:extLst>
            </p:cNvPr>
            <p:cNvSpPr txBox="1"/>
            <p:nvPr/>
          </p:nvSpPr>
          <p:spPr>
            <a:xfrm>
              <a:off x="1824686" y="6304187"/>
              <a:ext cx="953423" cy="21544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/>
                <a:t>^^</a:t>
              </a:r>
              <a:r>
                <a:rPr lang="en-US" sz="800" dirty="0" err="1"/>
                <a:t>xsd:dateTime</a:t>
              </a:r>
              <a:endParaRPr lang="en-NL" sz="800" dirty="0"/>
            </a:p>
          </p:txBody>
        </p:sp>
        <p:sp>
          <p:nvSpPr>
            <p:cNvPr id="45" name="Rechthoek: afgeronde hoeken 74">
              <a:extLst>
                <a:ext uri="{FF2B5EF4-FFF2-40B4-BE49-F238E27FC236}">
                  <a16:creationId xmlns:a16="http://schemas.microsoft.com/office/drawing/2014/main" id="{7B57700B-8FB2-4578-BAFC-667649977567}"/>
                </a:ext>
              </a:extLst>
            </p:cNvPr>
            <p:cNvSpPr/>
            <p:nvPr/>
          </p:nvSpPr>
          <p:spPr>
            <a:xfrm>
              <a:off x="4338645" y="5827822"/>
              <a:ext cx="1218911" cy="137688"/>
            </a:xfrm>
            <a:prstGeom prst="roundRect">
              <a:avLst/>
            </a:prstGeom>
            <a:solidFill>
              <a:schemeClr val="accent1"/>
            </a:solidFill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err="1"/>
                <a:t>DataPoint</a:t>
              </a:r>
              <a:endParaRPr lang="en-US" sz="800" b="1" dirty="0"/>
            </a:p>
          </p:txBody>
        </p:sp>
        <p:sp>
          <p:nvSpPr>
            <p:cNvPr id="46" name="Rechthoek: afgeronde hoeken 21">
              <a:extLst>
                <a:ext uri="{FF2B5EF4-FFF2-40B4-BE49-F238E27FC236}">
                  <a16:creationId xmlns:a16="http://schemas.microsoft.com/office/drawing/2014/main" id="{55BD9F90-331E-42AC-A4FB-66CA30596F6C}"/>
                </a:ext>
              </a:extLst>
            </p:cNvPr>
            <p:cNvSpPr/>
            <p:nvPr/>
          </p:nvSpPr>
          <p:spPr>
            <a:xfrm>
              <a:off x="1685057" y="2954982"/>
              <a:ext cx="1218911" cy="137688"/>
            </a:xfrm>
            <a:prstGeom prst="roundRect">
              <a:avLst/>
            </a:prstGeom>
            <a:solidFill>
              <a:schemeClr val="tx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/>
                <a:t>Procedure</a:t>
              </a:r>
            </a:p>
          </p:txBody>
        </p:sp>
        <p:cxnSp>
          <p:nvCxnSpPr>
            <p:cNvPr id="47" name="Rechte verbindingslijn met pijl 14">
              <a:extLst>
                <a:ext uri="{FF2B5EF4-FFF2-40B4-BE49-F238E27FC236}">
                  <a16:creationId xmlns:a16="http://schemas.microsoft.com/office/drawing/2014/main" id="{265ECCD8-1DE5-4D7C-92CC-4270F48261BF}"/>
                </a:ext>
              </a:extLst>
            </p:cNvPr>
            <p:cNvCxnSpPr>
              <a:cxnSpLocks/>
              <a:stCxn id="7" idx="0"/>
              <a:endCxn id="46" idx="3"/>
            </p:cNvCxnSpPr>
            <p:nvPr/>
          </p:nvCxnSpPr>
          <p:spPr>
            <a:xfrm flipH="1" flipV="1">
              <a:off x="2903968" y="3023826"/>
              <a:ext cx="685323" cy="401597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48" name="Tekstvak 120">
              <a:extLst>
                <a:ext uri="{FF2B5EF4-FFF2-40B4-BE49-F238E27FC236}">
                  <a16:creationId xmlns:a16="http://schemas.microsoft.com/office/drawing/2014/main" id="{07EADA9E-C9AA-4A2B-899A-7F09AEA55378}"/>
                </a:ext>
              </a:extLst>
            </p:cNvPr>
            <p:cNvSpPr txBox="1"/>
            <p:nvPr/>
          </p:nvSpPr>
          <p:spPr>
            <a:xfrm>
              <a:off x="2548044" y="3064595"/>
              <a:ext cx="1038910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usesProcedure</a:t>
              </a:r>
              <a:r>
                <a:rPr lang="en-US" sz="800" dirty="0"/>
                <a:t>/</a:t>
              </a:r>
            </a:p>
            <a:p>
              <a:pPr algn="ctr"/>
              <a:r>
                <a:rPr lang="en-US" sz="800" dirty="0" err="1"/>
                <a:t>isUsedFor</a:t>
              </a:r>
              <a:endParaRPr lang="en-NL" sz="800" dirty="0"/>
            </a:p>
          </p:txBody>
        </p:sp>
        <p:sp>
          <p:nvSpPr>
            <p:cNvPr id="49" name="Tekstvak 120">
              <a:extLst>
                <a:ext uri="{FF2B5EF4-FFF2-40B4-BE49-F238E27FC236}">
                  <a16:creationId xmlns:a16="http://schemas.microsoft.com/office/drawing/2014/main" id="{AE5CC44C-2193-41B1-9F89-2BF718DB32C9}"/>
                </a:ext>
              </a:extLst>
            </p:cNvPr>
            <p:cNvSpPr txBox="1"/>
            <p:nvPr/>
          </p:nvSpPr>
          <p:spPr>
            <a:xfrm>
              <a:off x="2903968" y="2704323"/>
              <a:ext cx="1434677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implementsProcedure</a:t>
              </a:r>
              <a:r>
                <a:rPr lang="en-US" sz="800" dirty="0"/>
                <a:t>/</a:t>
              </a:r>
            </a:p>
            <a:p>
              <a:pPr algn="ctr"/>
              <a:r>
                <a:rPr lang="en-US" sz="800" dirty="0" err="1"/>
                <a:t>implementedBy</a:t>
              </a:r>
              <a:endParaRPr lang="en-NL" sz="800" dirty="0"/>
            </a:p>
          </p:txBody>
        </p:sp>
        <p:cxnSp>
          <p:nvCxnSpPr>
            <p:cNvPr id="50" name="Rechte verbindingslijn met pijl 14">
              <a:extLst>
                <a:ext uri="{FF2B5EF4-FFF2-40B4-BE49-F238E27FC236}">
                  <a16:creationId xmlns:a16="http://schemas.microsoft.com/office/drawing/2014/main" id="{FE3D15BE-F742-49AB-80B5-73D06EEE839D}"/>
                </a:ext>
              </a:extLst>
            </p:cNvPr>
            <p:cNvCxnSpPr>
              <a:cxnSpLocks/>
              <a:stCxn id="4" idx="1"/>
              <a:endCxn id="46" idx="3"/>
            </p:cNvCxnSpPr>
            <p:nvPr/>
          </p:nvCxnSpPr>
          <p:spPr>
            <a:xfrm flipH="1">
              <a:off x="2903968" y="3023826"/>
              <a:ext cx="1435993" cy="0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51" name="Tekstvak 264">
              <a:extLst>
                <a:ext uri="{FF2B5EF4-FFF2-40B4-BE49-F238E27FC236}">
                  <a16:creationId xmlns:a16="http://schemas.microsoft.com/office/drawing/2014/main" id="{805127E5-A69D-44AD-BA21-532070E06789}"/>
                </a:ext>
              </a:extLst>
            </p:cNvPr>
            <p:cNvSpPr txBox="1"/>
            <p:nvPr/>
          </p:nvSpPr>
          <p:spPr>
            <a:xfrm>
              <a:off x="5294524" y="2646207"/>
              <a:ext cx="1122651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err="1"/>
                <a:t>hasSubActuator</a:t>
              </a:r>
              <a:r>
                <a:rPr lang="en-US" sz="800" dirty="0"/>
                <a:t>/</a:t>
              </a:r>
            </a:p>
            <a:p>
              <a:r>
                <a:rPr lang="en-US" sz="800" dirty="0" err="1"/>
                <a:t>isSubActuatorOf</a:t>
              </a:r>
              <a:endParaRPr lang="en-NL" sz="800" dirty="0"/>
            </a:p>
          </p:txBody>
        </p:sp>
        <p:cxnSp>
          <p:nvCxnSpPr>
            <p:cNvPr id="52" name="Verbindingslijn: gekromd 252">
              <a:extLst>
                <a:ext uri="{FF2B5EF4-FFF2-40B4-BE49-F238E27FC236}">
                  <a16:creationId xmlns:a16="http://schemas.microsoft.com/office/drawing/2014/main" id="{8F3F3382-B33B-41F8-9E21-0F5D34A7A450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5520065" y="3013166"/>
              <a:ext cx="78747" cy="2028"/>
            </a:xfrm>
            <a:prstGeom prst="curvedConnector4">
              <a:avLst>
                <a:gd name="adj1" fmla="val -57302"/>
                <a:gd name="adj2" fmla="val 5511264"/>
              </a:avLst>
            </a:prstGeom>
            <a:ln w="63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hthoek: afgeronde hoeken 21">
              <a:extLst>
                <a:ext uri="{FF2B5EF4-FFF2-40B4-BE49-F238E27FC236}">
                  <a16:creationId xmlns:a16="http://schemas.microsoft.com/office/drawing/2014/main" id="{B188D74A-B2D6-4D3F-8ECF-F250C800609C}"/>
                </a:ext>
              </a:extLst>
            </p:cNvPr>
            <p:cNvSpPr/>
            <p:nvPr/>
          </p:nvSpPr>
          <p:spPr>
            <a:xfrm>
              <a:off x="4339958" y="2216847"/>
              <a:ext cx="1218911" cy="13768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/>
                <a:t>Platform</a:t>
              </a:r>
            </a:p>
          </p:txBody>
        </p:sp>
        <p:cxnSp>
          <p:nvCxnSpPr>
            <p:cNvPr id="54" name="Rechte verbindingslijn met pijl 14">
              <a:extLst>
                <a:ext uri="{FF2B5EF4-FFF2-40B4-BE49-F238E27FC236}">
                  <a16:creationId xmlns:a16="http://schemas.microsoft.com/office/drawing/2014/main" id="{26534A36-2EA4-4546-86BD-F472E427E1C9}"/>
                </a:ext>
              </a:extLst>
            </p:cNvPr>
            <p:cNvCxnSpPr>
              <a:cxnSpLocks/>
              <a:stCxn id="53" idx="2"/>
              <a:endCxn id="4" idx="0"/>
            </p:cNvCxnSpPr>
            <p:nvPr/>
          </p:nvCxnSpPr>
          <p:spPr>
            <a:xfrm>
              <a:off x="4949414" y="2354535"/>
              <a:ext cx="3" cy="600447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55" name="Tekstvak 120">
              <a:extLst>
                <a:ext uri="{FF2B5EF4-FFF2-40B4-BE49-F238E27FC236}">
                  <a16:creationId xmlns:a16="http://schemas.microsoft.com/office/drawing/2014/main" id="{0AE416ED-8584-4898-853D-56EF696B776A}"/>
                </a:ext>
              </a:extLst>
            </p:cNvPr>
            <p:cNvSpPr txBox="1"/>
            <p:nvPr/>
          </p:nvSpPr>
          <p:spPr>
            <a:xfrm>
              <a:off x="4232074" y="2490416"/>
              <a:ext cx="1434677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/>
                <a:t>hosts </a:t>
              </a:r>
              <a:r>
                <a:rPr lang="en-US" sz="800" b="1" dirty="0"/>
                <a:t>min 1</a:t>
              </a:r>
              <a:r>
                <a:rPr lang="en-US" sz="800" dirty="0"/>
                <a:t>/</a:t>
              </a:r>
            </a:p>
            <a:p>
              <a:pPr algn="ctr"/>
              <a:r>
                <a:rPr lang="en-US" sz="800" dirty="0" err="1"/>
                <a:t>isHostedBy</a:t>
              </a:r>
              <a:r>
                <a:rPr lang="en-US" sz="800" dirty="0"/>
                <a:t> </a:t>
              </a:r>
              <a:r>
                <a:rPr lang="en-US" sz="800" b="1" dirty="0"/>
                <a:t>max 1</a:t>
              </a:r>
              <a:endParaRPr lang="en-NL" sz="800" dirty="0"/>
            </a:p>
          </p:txBody>
        </p:sp>
        <p:sp>
          <p:nvSpPr>
            <p:cNvPr id="56" name="Tekstvak 120">
              <a:extLst>
                <a:ext uri="{FF2B5EF4-FFF2-40B4-BE49-F238E27FC236}">
                  <a16:creationId xmlns:a16="http://schemas.microsoft.com/office/drawing/2014/main" id="{02766B47-2973-4544-B831-BE92BE71CD53}"/>
                </a:ext>
              </a:extLst>
            </p:cNvPr>
            <p:cNvSpPr txBox="1"/>
            <p:nvPr/>
          </p:nvSpPr>
          <p:spPr>
            <a:xfrm>
              <a:off x="9521814" y="4290503"/>
              <a:ext cx="1218911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hasDataPoint</a:t>
              </a:r>
              <a:r>
                <a:rPr lang="en-US" sz="800" dirty="0"/>
                <a:t>/</a:t>
              </a:r>
            </a:p>
            <a:p>
              <a:pPr algn="ctr"/>
              <a:r>
                <a:rPr lang="en-US" sz="800" dirty="0" err="1"/>
                <a:t>isDataPointOf</a:t>
              </a:r>
              <a:endParaRPr lang="en-US" sz="800" dirty="0"/>
            </a:p>
          </p:txBody>
        </p:sp>
        <p:sp>
          <p:nvSpPr>
            <p:cNvPr id="57" name="Tekstvak 120">
              <a:extLst>
                <a:ext uri="{FF2B5EF4-FFF2-40B4-BE49-F238E27FC236}">
                  <a16:creationId xmlns:a16="http://schemas.microsoft.com/office/drawing/2014/main" id="{B68C1A06-1031-4DAE-B796-57556BEB836E}"/>
                </a:ext>
              </a:extLst>
            </p:cNvPr>
            <p:cNvSpPr txBox="1"/>
            <p:nvPr/>
          </p:nvSpPr>
          <p:spPr>
            <a:xfrm>
              <a:off x="4338948" y="4383676"/>
              <a:ext cx="1218906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hasComplexProperty</a:t>
              </a:r>
              <a:r>
                <a:rPr lang="en-US" sz="800" dirty="0"/>
                <a:t>/</a:t>
              </a:r>
            </a:p>
            <a:p>
              <a:pPr algn="ctr"/>
              <a:r>
                <a:rPr lang="en-US" sz="800" dirty="0" err="1"/>
                <a:t>isComplexPropertyOf</a:t>
              </a:r>
              <a:endParaRPr lang="en-US" sz="800" dirty="0"/>
            </a:p>
          </p:txBody>
        </p:sp>
        <p:sp>
          <p:nvSpPr>
            <p:cNvPr id="58" name="Tekstvak 120">
              <a:extLst>
                <a:ext uri="{FF2B5EF4-FFF2-40B4-BE49-F238E27FC236}">
                  <a16:creationId xmlns:a16="http://schemas.microsoft.com/office/drawing/2014/main" id="{ACD9B08D-22F3-442E-BA4A-B6C4B6954B4E}"/>
                </a:ext>
              </a:extLst>
            </p:cNvPr>
            <p:cNvSpPr txBox="1"/>
            <p:nvPr/>
          </p:nvSpPr>
          <p:spPr>
            <a:xfrm>
              <a:off x="2244032" y="4383896"/>
              <a:ext cx="1010923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hasResult</a:t>
              </a:r>
              <a:r>
                <a:rPr lang="en-US" sz="800" dirty="0"/>
                <a:t>/</a:t>
              </a:r>
            </a:p>
            <a:p>
              <a:pPr algn="ctr"/>
              <a:r>
                <a:rPr lang="en-US" sz="800" dirty="0" err="1"/>
                <a:t>isResultOf</a:t>
              </a:r>
              <a:endParaRPr lang="en-US" sz="800" dirty="0"/>
            </a:p>
          </p:txBody>
        </p:sp>
        <p:sp>
          <p:nvSpPr>
            <p:cNvPr id="59" name="Tekstvak 58">
              <a:extLst>
                <a:ext uri="{FF2B5EF4-FFF2-40B4-BE49-F238E27FC236}">
                  <a16:creationId xmlns:a16="http://schemas.microsoft.com/office/drawing/2014/main" id="{D89B8DAD-7D46-413A-9970-6A98A08B4675}"/>
                </a:ext>
              </a:extLst>
            </p:cNvPr>
            <p:cNvSpPr txBox="1"/>
            <p:nvPr/>
          </p:nvSpPr>
          <p:spPr>
            <a:xfrm>
              <a:off x="6691459" y="4383676"/>
              <a:ext cx="1304228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hasPropertyState</a:t>
              </a:r>
              <a:r>
                <a:rPr lang="en-US" sz="800" dirty="0"/>
                <a:t>/</a:t>
              </a:r>
            </a:p>
            <a:p>
              <a:pPr algn="ctr"/>
              <a:r>
                <a:rPr lang="en-US" sz="800" dirty="0" err="1"/>
                <a:t>isPropertyStateOf</a:t>
              </a:r>
              <a:endParaRPr lang="en-NL" sz="800" dirty="0"/>
            </a:p>
          </p:txBody>
        </p:sp>
        <p:sp>
          <p:nvSpPr>
            <p:cNvPr id="60" name="Tekstvak 120">
              <a:extLst>
                <a:ext uri="{FF2B5EF4-FFF2-40B4-BE49-F238E27FC236}">
                  <a16:creationId xmlns:a16="http://schemas.microsoft.com/office/drawing/2014/main" id="{B73DF081-39F1-4CD7-860B-44FC281B6ABB}"/>
                </a:ext>
              </a:extLst>
            </p:cNvPr>
            <p:cNvSpPr txBox="1"/>
            <p:nvPr/>
          </p:nvSpPr>
          <p:spPr>
            <a:xfrm>
              <a:off x="2299431" y="4893112"/>
              <a:ext cx="923251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hasSimpleResult</a:t>
              </a:r>
              <a:r>
                <a:rPr lang="en-US" sz="800" dirty="0"/>
                <a:t> </a:t>
              </a:r>
              <a:r>
                <a:rPr lang="en-US" sz="800" b="1" dirty="0"/>
                <a:t>max 1</a:t>
              </a:r>
              <a:endParaRPr lang="en-NL" sz="800" b="1" dirty="0"/>
            </a:p>
          </p:txBody>
        </p:sp>
        <p:sp>
          <p:nvSpPr>
            <p:cNvPr id="61" name="Tekstvak 120">
              <a:extLst>
                <a:ext uri="{FF2B5EF4-FFF2-40B4-BE49-F238E27FC236}">
                  <a16:creationId xmlns:a16="http://schemas.microsoft.com/office/drawing/2014/main" id="{B222AC99-704B-44D7-871E-01A9480AC26A}"/>
                </a:ext>
              </a:extLst>
            </p:cNvPr>
            <p:cNvSpPr txBox="1"/>
            <p:nvPr/>
          </p:nvSpPr>
          <p:spPr>
            <a:xfrm>
              <a:off x="4443953" y="4893112"/>
              <a:ext cx="1010923" cy="21544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hasSimpleProperty</a:t>
              </a:r>
              <a:endParaRPr lang="en-US" sz="800" dirty="0"/>
            </a:p>
          </p:txBody>
        </p:sp>
        <p:sp>
          <p:nvSpPr>
            <p:cNvPr id="62" name="Tekstvak 120">
              <a:extLst>
                <a:ext uri="{FF2B5EF4-FFF2-40B4-BE49-F238E27FC236}">
                  <a16:creationId xmlns:a16="http://schemas.microsoft.com/office/drawing/2014/main" id="{426934F0-70F2-4EE2-AB49-0AD988D11F3E}"/>
                </a:ext>
              </a:extLst>
            </p:cNvPr>
            <p:cNvSpPr txBox="1"/>
            <p:nvPr/>
          </p:nvSpPr>
          <p:spPr>
            <a:xfrm>
              <a:off x="6734118" y="4893112"/>
              <a:ext cx="1218911" cy="21544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hasSimplePropertyState</a:t>
              </a:r>
              <a:endParaRPr lang="en-US" sz="800" dirty="0"/>
            </a:p>
          </p:txBody>
        </p:sp>
        <p:cxnSp>
          <p:nvCxnSpPr>
            <p:cNvPr id="63" name="Rechte verbindingslijn met pijl 14">
              <a:extLst>
                <a:ext uri="{FF2B5EF4-FFF2-40B4-BE49-F238E27FC236}">
                  <a16:creationId xmlns:a16="http://schemas.microsoft.com/office/drawing/2014/main" id="{202DD2C5-9B75-4AB5-B07F-29B38A62B7CB}"/>
                </a:ext>
              </a:extLst>
            </p:cNvPr>
            <p:cNvCxnSpPr>
              <a:cxnSpLocks/>
            </p:cNvCxnSpPr>
            <p:nvPr/>
          </p:nvCxnSpPr>
          <p:spPr>
            <a:xfrm>
              <a:off x="1683813" y="2266148"/>
              <a:ext cx="481772" cy="0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64" name="Rechte verbindingslijn met pijl 14">
              <a:extLst>
                <a:ext uri="{FF2B5EF4-FFF2-40B4-BE49-F238E27FC236}">
                  <a16:creationId xmlns:a16="http://schemas.microsoft.com/office/drawing/2014/main" id="{45228FBB-18DE-4EC2-940A-5988B7524C53}"/>
                </a:ext>
              </a:extLst>
            </p:cNvPr>
            <p:cNvCxnSpPr>
              <a:cxnSpLocks/>
            </p:cNvCxnSpPr>
            <p:nvPr/>
          </p:nvCxnSpPr>
          <p:spPr>
            <a:xfrm>
              <a:off x="1683813" y="2389725"/>
              <a:ext cx="481772" cy="0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non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65" name="Tekstvak 120">
              <a:extLst>
                <a:ext uri="{FF2B5EF4-FFF2-40B4-BE49-F238E27FC236}">
                  <a16:creationId xmlns:a16="http://schemas.microsoft.com/office/drawing/2014/main" id="{72169BA3-5F6D-481F-984A-D05029BBBEA1}"/>
                </a:ext>
              </a:extLst>
            </p:cNvPr>
            <p:cNvSpPr txBox="1"/>
            <p:nvPr/>
          </p:nvSpPr>
          <p:spPr>
            <a:xfrm>
              <a:off x="2153800" y="2147411"/>
              <a:ext cx="1434677" cy="707886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err="1"/>
                <a:t>rdfs:subClassOf</a:t>
              </a:r>
              <a:endParaRPr lang="en-US" sz="800" dirty="0"/>
            </a:p>
            <a:p>
              <a:r>
                <a:rPr lang="en-US" sz="800" dirty="0" err="1"/>
                <a:t>owl:ObjectProperty</a:t>
              </a:r>
              <a:endParaRPr lang="en-US" sz="800" dirty="0"/>
            </a:p>
            <a:p>
              <a:r>
                <a:rPr lang="en-US" sz="800" dirty="0" err="1"/>
                <a:t>owl:DatatypeProperty</a:t>
              </a:r>
              <a:endParaRPr lang="en-US" sz="800" dirty="0"/>
            </a:p>
            <a:p>
              <a:r>
                <a:rPr lang="en-US" sz="800" dirty="0" err="1"/>
                <a:t>rdfs:Class</a:t>
              </a:r>
              <a:endParaRPr lang="en-US" sz="800" dirty="0"/>
            </a:p>
            <a:p>
              <a:r>
                <a:rPr lang="en-US" sz="800" dirty="0" err="1"/>
                <a:t>rdfs:Literal</a:t>
              </a:r>
              <a:endParaRPr lang="en-NL" sz="800" dirty="0"/>
            </a:p>
          </p:txBody>
        </p:sp>
        <p:cxnSp>
          <p:nvCxnSpPr>
            <p:cNvPr id="66" name="Rechte verbindingslijn met pijl 14">
              <a:extLst>
                <a:ext uri="{FF2B5EF4-FFF2-40B4-BE49-F238E27FC236}">
                  <a16:creationId xmlns:a16="http://schemas.microsoft.com/office/drawing/2014/main" id="{395B2747-673D-4740-8EC8-C9D9524EECAA}"/>
                </a:ext>
              </a:extLst>
            </p:cNvPr>
            <p:cNvCxnSpPr>
              <a:cxnSpLocks/>
            </p:cNvCxnSpPr>
            <p:nvPr/>
          </p:nvCxnSpPr>
          <p:spPr>
            <a:xfrm>
              <a:off x="1683813" y="2508051"/>
              <a:ext cx="481772" cy="0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Dot"/>
              <a:headEnd type="non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67" name="Rechthoek: afgeronde hoeken 74">
              <a:extLst>
                <a:ext uri="{FF2B5EF4-FFF2-40B4-BE49-F238E27FC236}">
                  <a16:creationId xmlns:a16="http://schemas.microsoft.com/office/drawing/2014/main" id="{500EE6A5-D938-445D-B1D4-524E519D1732}"/>
                </a:ext>
              </a:extLst>
            </p:cNvPr>
            <p:cNvSpPr/>
            <p:nvPr/>
          </p:nvSpPr>
          <p:spPr>
            <a:xfrm>
              <a:off x="4338646" y="6198482"/>
              <a:ext cx="1218911" cy="137688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bg1">
                      <a:lumMod val="95000"/>
                    </a:schemeClr>
                  </a:solidFill>
                </a:rPr>
                <a:t>Input</a:t>
              </a:r>
            </a:p>
          </p:txBody>
        </p:sp>
        <p:sp>
          <p:nvSpPr>
            <p:cNvPr id="68" name="Rechthoek: afgeronde hoeken 74">
              <a:extLst>
                <a:ext uri="{FF2B5EF4-FFF2-40B4-BE49-F238E27FC236}">
                  <a16:creationId xmlns:a16="http://schemas.microsoft.com/office/drawing/2014/main" id="{DC281996-B035-4A74-810B-7105D6DB46CB}"/>
                </a:ext>
              </a:extLst>
            </p:cNvPr>
            <p:cNvSpPr/>
            <p:nvPr/>
          </p:nvSpPr>
          <p:spPr>
            <a:xfrm>
              <a:off x="5789028" y="6198482"/>
              <a:ext cx="1218911" cy="137688"/>
            </a:xfrm>
            <a:prstGeom prst="roundRect">
              <a:avLst/>
            </a:prstGeom>
            <a:solidFill>
              <a:schemeClr val="accent1"/>
            </a:solidFill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Output</a:t>
              </a:r>
            </a:p>
          </p:txBody>
        </p:sp>
        <p:sp>
          <p:nvSpPr>
            <p:cNvPr id="69" name="Rechthoek: afgeronde hoeken 74">
              <a:extLst>
                <a:ext uri="{FF2B5EF4-FFF2-40B4-BE49-F238E27FC236}">
                  <a16:creationId xmlns:a16="http://schemas.microsoft.com/office/drawing/2014/main" id="{BDE4DB80-39C4-4A00-AB25-D3AD952F25D3}"/>
                </a:ext>
              </a:extLst>
            </p:cNvPr>
            <p:cNvSpPr/>
            <p:nvPr/>
          </p:nvSpPr>
          <p:spPr>
            <a:xfrm>
              <a:off x="7239410" y="6198482"/>
              <a:ext cx="1218911" cy="137688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err="1">
                  <a:solidFill>
                    <a:schemeClr val="bg1">
                      <a:lumMod val="95000"/>
                    </a:schemeClr>
                  </a:solidFill>
                </a:rPr>
                <a:t>UserDefined</a:t>
              </a:r>
              <a:endParaRPr lang="en-US" sz="8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cxnSp>
          <p:nvCxnSpPr>
            <p:cNvPr id="70" name="Verbindingslijn: gebogen 241">
              <a:extLst>
                <a:ext uri="{FF2B5EF4-FFF2-40B4-BE49-F238E27FC236}">
                  <a16:creationId xmlns:a16="http://schemas.microsoft.com/office/drawing/2014/main" id="{DCE9CEB9-51DF-4FD2-8ACE-73BE90B9D188}"/>
                </a:ext>
              </a:extLst>
            </p:cNvPr>
            <p:cNvCxnSpPr>
              <a:cxnSpLocks/>
              <a:stCxn id="68" idx="0"/>
              <a:endCxn id="45" idx="2"/>
            </p:cNvCxnSpPr>
            <p:nvPr/>
          </p:nvCxnSpPr>
          <p:spPr>
            <a:xfrm rot="16200000" flipV="1">
              <a:off x="5556807" y="5356804"/>
              <a:ext cx="232972" cy="1450383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Verbindingslijn: gebogen 241">
              <a:extLst>
                <a:ext uri="{FF2B5EF4-FFF2-40B4-BE49-F238E27FC236}">
                  <a16:creationId xmlns:a16="http://schemas.microsoft.com/office/drawing/2014/main" id="{0B6D6F72-4F3B-4479-9E1F-16A97E68DEAD}"/>
                </a:ext>
              </a:extLst>
            </p:cNvPr>
            <p:cNvCxnSpPr>
              <a:cxnSpLocks/>
              <a:stCxn id="69" idx="0"/>
              <a:endCxn id="45" idx="2"/>
            </p:cNvCxnSpPr>
            <p:nvPr/>
          </p:nvCxnSpPr>
          <p:spPr>
            <a:xfrm rot="16200000" flipV="1">
              <a:off x="6281998" y="4631613"/>
              <a:ext cx="232972" cy="290076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9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Rechte verbindingslijn met pijl 14">
              <a:extLst>
                <a:ext uri="{FF2B5EF4-FFF2-40B4-BE49-F238E27FC236}">
                  <a16:creationId xmlns:a16="http://schemas.microsoft.com/office/drawing/2014/main" id="{EC137CD0-B1EA-4D00-87FE-18ABE8D05A1E}"/>
                </a:ext>
              </a:extLst>
            </p:cNvPr>
            <p:cNvCxnSpPr>
              <a:cxnSpLocks/>
              <a:stCxn id="67" idx="0"/>
              <a:endCxn id="45" idx="2"/>
            </p:cNvCxnSpPr>
            <p:nvPr/>
          </p:nvCxnSpPr>
          <p:spPr>
            <a:xfrm flipH="1" flipV="1">
              <a:off x="4948101" y="5965510"/>
              <a:ext cx="1" cy="232972"/>
            </a:xfrm>
            <a:prstGeom prst="straightConnector1">
              <a:avLst/>
            </a:prstGeom>
            <a:ln w="6350">
              <a:solidFill>
                <a:schemeClr val="bg1">
                  <a:lumMod val="9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73" name="Verbindingslijn: gebogen 90">
              <a:extLst>
                <a:ext uri="{FF2B5EF4-FFF2-40B4-BE49-F238E27FC236}">
                  <a16:creationId xmlns:a16="http://schemas.microsoft.com/office/drawing/2014/main" id="{F161244F-584C-43A5-8E1D-D10751E71104}"/>
                </a:ext>
              </a:extLst>
            </p:cNvPr>
            <p:cNvCxnSpPr>
              <a:cxnSpLocks/>
              <a:stCxn id="8" idx="1"/>
              <a:endCxn id="42" idx="3"/>
            </p:cNvCxnSpPr>
            <p:nvPr/>
          </p:nvCxnSpPr>
          <p:spPr>
            <a:xfrm rot="10800000" flipV="1">
              <a:off x="2910854" y="5525727"/>
              <a:ext cx="1429106" cy="741880"/>
            </a:xfrm>
            <a:prstGeom prst="bentConnector3">
              <a:avLst>
                <a:gd name="adj1" fmla="val 50000"/>
              </a:avLst>
            </a:prstGeom>
            <a:ln w="6350">
              <a:prstDash val="dash"/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Verbindingslijn: gebogen 90">
              <a:extLst>
                <a:ext uri="{FF2B5EF4-FFF2-40B4-BE49-F238E27FC236}">
                  <a16:creationId xmlns:a16="http://schemas.microsoft.com/office/drawing/2014/main" id="{4CDF42F4-D607-47B2-A11A-C9588F387B0A}"/>
                </a:ext>
              </a:extLst>
            </p:cNvPr>
            <p:cNvCxnSpPr>
              <a:cxnSpLocks/>
              <a:stCxn id="34" idx="2"/>
              <a:endCxn id="45" idx="3"/>
            </p:cNvCxnSpPr>
            <p:nvPr/>
          </p:nvCxnSpPr>
          <p:spPr>
            <a:xfrm rot="5400000">
              <a:off x="6442415" y="2207811"/>
              <a:ext cx="2803996" cy="4573714"/>
            </a:xfrm>
            <a:prstGeom prst="bentConnector2">
              <a:avLst/>
            </a:prstGeom>
            <a:ln w="6350">
              <a:prstDash val="dash"/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Rechte verbindingslijn met pijl 14">
              <a:extLst>
                <a:ext uri="{FF2B5EF4-FFF2-40B4-BE49-F238E27FC236}">
                  <a16:creationId xmlns:a16="http://schemas.microsoft.com/office/drawing/2014/main" id="{184315A4-6EF8-4419-BAB3-481631268EF1}"/>
                </a:ext>
              </a:extLst>
            </p:cNvPr>
            <p:cNvCxnSpPr>
              <a:cxnSpLocks/>
              <a:stCxn id="45" idx="0"/>
              <a:endCxn id="8" idx="2"/>
            </p:cNvCxnSpPr>
            <p:nvPr/>
          </p:nvCxnSpPr>
          <p:spPr>
            <a:xfrm flipV="1">
              <a:off x="4948101" y="5594571"/>
              <a:ext cx="1315" cy="233251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76" name="Rechthoek: afgeronde hoeken 74">
              <a:extLst>
                <a:ext uri="{FF2B5EF4-FFF2-40B4-BE49-F238E27FC236}">
                  <a16:creationId xmlns:a16="http://schemas.microsoft.com/office/drawing/2014/main" id="{5CAA40C6-EEB2-4E9D-A909-53525FC13DE4}"/>
                </a:ext>
              </a:extLst>
            </p:cNvPr>
            <p:cNvSpPr/>
            <p:nvPr/>
          </p:nvSpPr>
          <p:spPr>
            <a:xfrm>
              <a:off x="6734117" y="5720791"/>
              <a:ext cx="1218911" cy="13768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accent1"/>
                  </a:solidFill>
                </a:rPr>
                <a:t>ID</a:t>
              </a:r>
            </a:p>
          </p:txBody>
        </p:sp>
        <p:cxnSp>
          <p:nvCxnSpPr>
            <p:cNvPr id="77" name="Verbindingslijn: gebogen 90">
              <a:extLst>
                <a:ext uri="{FF2B5EF4-FFF2-40B4-BE49-F238E27FC236}">
                  <a16:creationId xmlns:a16="http://schemas.microsoft.com/office/drawing/2014/main" id="{4CC6CBED-F695-4006-AC72-404DBC1946E2}"/>
                </a:ext>
              </a:extLst>
            </p:cNvPr>
            <p:cNvCxnSpPr>
              <a:cxnSpLocks/>
              <a:stCxn id="45" idx="3"/>
              <a:endCxn id="76" idx="1"/>
            </p:cNvCxnSpPr>
            <p:nvPr/>
          </p:nvCxnSpPr>
          <p:spPr>
            <a:xfrm flipV="1">
              <a:off x="5557556" y="5789635"/>
              <a:ext cx="1176561" cy="107031"/>
            </a:xfrm>
            <a:prstGeom prst="bentConnector3">
              <a:avLst>
                <a:gd name="adj1" fmla="val 50000"/>
              </a:avLst>
            </a:prstGeom>
            <a:ln w="6350">
              <a:prstDash val="dash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8" name="Tekstvak 77">
              <a:extLst>
                <a:ext uri="{FF2B5EF4-FFF2-40B4-BE49-F238E27FC236}">
                  <a16:creationId xmlns:a16="http://schemas.microsoft.com/office/drawing/2014/main" id="{1FF17FCB-C2D1-4E88-9057-146ADE831F2B}"/>
                </a:ext>
              </a:extLst>
            </p:cNvPr>
            <p:cNvSpPr txBox="1"/>
            <p:nvPr/>
          </p:nvSpPr>
          <p:spPr>
            <a:xfrm>
              <a:off x="5656470" y="5629164"/>
              <a:ext cx="846345" cy="21544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hasID</a:t>
              </a:r>
              <a:r>
                <a:rPr lang="en-US" sz="800" dirty="0"/>
                <a:t> </a:t>
              </a:r>
              <a:r>
                <a:rPr lang="en-US" sz="800" b="1" dirty="0"/>
                <a:t>max 1</a:t>
              </a:r>
              <a:endParaRPr lang="en-US" sz="800" dirty="0"/>
            </a:p>
          </p:txBody>
        </p:sp>
        <p:cxnSp>
          <p:nvCxnSpPr>
            <p:cNvPr id="79" name="Rechte verbindingslijn met pijl 14">
              <a:extLst>
                <a:ext uri="{FF2B5EF4-FFF2-40B4-BE49-F238E27FC236}">
                  <a16:creationId xmlns:a16="http://schemas.microsoft.com/office/drawing/2014/main" id="{8687CE2A-3C64-4E31-9855-579A3791CC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82007" y="5525725"/>
              <a:ext cx="0" cy="176739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80" name="Rechthoek: afgeronde hoeken 21">
              <a:extLst>
                <a:ext uri="{FF2B5EF4-FFF2-40B4-BE49-F238E27FC236}">
                  <a16:creationId xmlns:a16="http://schemas.microsoft.com/office/drawing/2014/main" id="{5D4115B5-7EE3-4F80-9F76-8D844B72192F}"/>
                </a:ext>
              </a:extLst>
            </p:cNvPr>
            <p:cNvSpPr/>
            <p:nvPr/>
          </p:nvSpPr>
          <p:spPr>
            <a:xfrm>
              <a:off x="1683741" y="2569282"/>
              <a:ext cx="481773" cy="110015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/>
                <a:t>Class</a:t>
              </a:r>
            </a:p>
          </p:txBody>
        </p:sp>
        <p:sp>
          <p:nvSpPr>
            <p:cNvPr id="81" name="Rechthoek: afgeronde hoeken 21">
              <a:extLst>
                <a:ext uri="{FF2B5EF4-FFF2-40B4-BE49-F238E27FC236}">
                  <a16:creationId xmlns:a16="http://schemas.microsoft.com/office/drawing/2014/main" id="{3288959F-2C39-4CE6-A807-DE028CC88F65}"/>
                </a:ext>
              </a:extLst>
            </p:cNvPr>
            <p:cNvSpPr/>
            <p:nvPr/>
          </p:nvSpPr>
          <p:spPr>
            <a:xfrm>
              <a:off x="1681937" y="2698749"/>
              <a:ext cx="481773" cy="11001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bg1">
                      <a:lumMod val="75000"/>
                    </a:schemeClr>
                  </a:solidFill>
                </a:rPr>
                <a:t>Literal</a:t>
              </a:r>
            </a:p>
          </p:txBody>
        </p:sp>
      </p:grpSp>
      <p:sp>
        <p:nvSpPr>
          <p:cNvPr id="83" name="Titel 1">
            <a:extLst>
              <a:ext uri="{FF2B5EF4-FFF2-40B4-BE49-F238E27FC236}">
                <a16:creationId xmlns:a16="http://schemas.microsoft.com/office/drawing/2014/main" id="{A2E486AA-EBCC-42AA-A670-D3E9EF1D0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Building Performance Ontology </a:t>
            </a:r>
            <a:endParaRPr lang="LID4096" dirty="0">
              <a:latin typeface="Georgia" panose="02040502050405020303" pitchFamily="18" charset="0"/>
            </a:endParaRPr>
          </a:p>
        </p:txBody>
      </p:sp>
      <p:sp>
        <p:nvSpPr>
          <p:cNvPr id="84" name="Titel 1">
            <a:extLst>
              <a:ext uri="{FF2B5EF4-FFF2-40B4-BE49-F238E27FC236}">
                <a16:creationId xmlns:a16="http://schemas.microsoft.com/office/drawing/2014/main" id="{A9613E75-C9DB-4A23-A5C0-F73626155E3E}"/>
              </a:ext>
            </a:extLst>
          </p:cNvPr>
          <p:cNvSpPr txBox="1">
            <a:spLocks/>
          </p:cNvSpPr>
          <p:nvPr/>
        </p:nvSpPr>
        <p:spPr>
          <a:xfrm>
            <a:off x="838200" y="1333203"/>
            <a:ext cx="10515600" cy="4094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Avenir Next LT Pro" panose="020B0504020202020204" pitchFamily="34" charset="0"/>
              </a:rPr>
              <a:t>ACTUATOR PATTERN</a:t>
            </a:r>
            <a:endParaRPr lang="LID4096" sz="2400" b="1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436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el 1">
            <a:extLst>
              <a:ext uri="{FF2B5EF4-FFF2-40B4-BE49-F238E27FC236}">
                <a16:creationId xmlns:a16="http://schemas.microsoft.com/office/drawing/2014/main" id="{A2E486AA-EBCC-42AA-A670-D3E9EF1D0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Building Performance Ontology</a:t>
            </a:r>
            <a:endParaRPr lang="LID4096" dirty="0">
              <a:latin typeface="Georgia" panose="02040502050405020303" pitchFamily="18" charset="0"/>
            </a:endParaRPr>
          </a:p>
        </p:txBody>
      </p: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17283E25-FC95-46F2-BE35-8EC322C4842D}"/>
              </a:ext>
            </a:extLst>
          </p:cNvPr>
          <p:cNvGrpSpPr/>
          <p:nvPr/>
        </p:nvGrpSpPr>
        <p:grpSpPr>
          <a:xfrm>
            <a:off x="1566606" y="2120655"/>
            <a:ext cx="9058788" cy="4372220"/>
            <a:chOff x="2643962" y="2147411"/>
            <a:chExt cx="9058788" cy="4372220"/>
          </a:xfrm>
        </p:grpSpPr>
        <p:sp>
          <p:nvSpPr>
            <p:cNvPr id="84" name="Rechthoek: afgeronde hoeken 7">
              <a:extLst>
                <a:ext uri="{FF2B5EF4-FFF2-40B4-BE49-F238E27FC236}">
                  <a16:creationId xmlns:a16="http://schemas.microsoft.com/office/drawing/2014/main" id="{587BB0BA-B579-4E05-85CC-AEFEA555D323}"/>
                </a:ext>
              </a:extLst>
            </p:cNvPr>
            <p:cNvSpPr/>
            <p:nvPr/>
          </p:nvSpPr>
          <p:spPr>
            <a:xfrm>
              <a:off x="5301986" y="2954982"/>
              <a:ext cx="1218911" cy="137688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bg1">
                      <a:lumMod val="95000"/>
                    </a:schemeClr>
                  </a:solidFill>
                </a:rPr>
                <a:t>Executor</a:t>
              </a:r>
            </a:p>
          </p:txBody>
        </p:sp>
        <p:sp>
          <p:nvSpPr>
            <p:cNvPr id="85" name="Rechthoek: afgeronde hoeken 21">
              <a:extLst>
                <a:ext uri="{FF2B5EF4-FFF2-40B4-BE49-F238E27FC236}">
                  <a16:creationId xmlns:a16="http://schemas.microsoft.com/office/drawing/2014/main" id="{65CD3F30-A56F-4948-96CF-4407179CB79F}"/>
                </a:ext>
              </a:extLst>
            </p:cNvPr>
            <p:cNvSpPr/>
            <p:nvPr/>
          </p:nvSpPr>
          <p:spPr>
            <a:xfrm>
              <a:off x="6752067" y="3425422"/>
              <a:ext cx="1218911" cy="137688"/>
            </a:xfrm>
            <a:prstGeom prst="roundRect">
              <a:avLst/>
            </a:prstGeom>
            <a:ln w="635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/>
                <a:t>Property</a:t>
              </a:r>
            </a:p>
          </p:txBody>
        </p:sp>
        <p:sp>
          <p:nvSpPr>
            <p:cNvPr id="86" name="Rechthoek: afgeronde hoeken 21">
              <a:extLst>
                <a:ext uri="{FF2B5EF4-FFF2-40B4-BE49-F238E27FC236}">
                  <a16:creationId xmlns:a16="http://schemas.microsoft.com/office/drawing/2014/main" id="{DC7C46AB-F61B-4741-A3D3-3D1DF1F48066}"/>
                </a:ext>
              </a:extLst>
            </p:cNvPr>
            <p:cNvSpPr/>
            <p:nvPr/>
          </p:nvSpPr>
          <p:spPr>
            <a:xfrm>
              <a:off x="5301985" y="4061639"/>
              <a:ext cx="1218911" cy="137688"/>
            </a:xfrm>
            <a:prstGeom prst="roundRect">
              <a:avLst/>
            </a:prstGeom>
            <a:ln w="635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err="1"/>
                <a:t>FeatureOfInterest</a:t>
              </a:r>
              <a:endParaRPr lang="en-US" sz="800" b="1" dirty="0"/>
            </a:p>
          </p:txBody>
        </p:sp>
        <p:sp>
          <p:nvSpPr>
            <p:cNvPr id="87" name="Rechthoek: afgeronde hoeken 21">
              <a:extLst>
                <a:ext uri="{FF2B5EF4-FFF2-40B4-BE49-F238E27FC236}">
                  <a16:creationId xmlns:a16="http://schemas.microsoft.com/office/drawing/2014/main" id="{4E283C39-5E9A-4C99-91C4-3DFD4D194C0E}"/>
                </a:ext>
              </a:extLst>
            </p:cNvPr>
            <p:cNvSpPr/>
            <p:nvPr/>
          </p:nvSpPr>
          <p:spPr>
            <a:xfrm>
              <a:off x="3941860" y="3425423"/>
              <a:ext cx="1218911" cy="137688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bg1">
                      <a:lumMod val="95000"/>
                    </a:schemeClr>
                  </a:solidFill>
                </a:rPr>
                <a:t>Execution</a:t>
              </a:r>
            </a:p>
          </p:txBody>
        </p:sp>
        <p:sp>
          <p:nvSpPr>
            <p:cNvPr id="88" name="Rechthoek: afgeronde hoeken 21">
              <a:extLst>
                <a:ext uri="{FF2B5EF4-FFF2-40B4-BE49-F238E27FC236}">
                  <a16:creationId xmlns:a16="http://schemas.microsoft.com/office/drawing/2014/main" id="{C7C2FB66-344A-4C45-9B72-1B103E386B9D}"/>
                </a:ext>
              </a:extLst>
            </p:cNvPr>
            <p:cNvSpPr/>
            <p:nvPr/>
          </p:nvSpPr>
          <p:spPr>
            <a:xfrm>
              <a:off x="5301985" y="5456883"/>
              <a:ext cx="1218911" cy="137688"/>
            </a:xfrm>
            <a:prstGeom prst="roundRect">
              <a:avLst/>
            </a:prstGeom>
            <a:solidFill>
              <a:schemeClr val="accent1"/>
            </a:solidFill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/>
                <a:t>Result</a:t>
              </a:r>
            </a:p>
          </p:txBody>
        </p:sp>
        <p:cxnSp>
          <p:nvCxnSpPr>
            <p:cNvPr id="89" name="Rechte verbindingslijn met pijl 14">
              <a:extLst>
                <a:ext uri="{FF2B5EF4-FFF2-40B4-BE49-F238E27FC236}">
                  <a16:creationId xmlns:a16="http://schemas.microsoft.com/office/drawing/2014/main" id="{CB2E7689-6ADE-4146-B989-CAFDE6F6473E}"/>
                </a:ext>
              </a:extLst>
            </p:cNvPr>
            <p:cNvCxnSpPr>
              <a:cxnSpLocks/>
              <a:stCxn id="86" idx="1"/>
              <a:endCxn id="87" idx="2"/>
            </p:cNvCxnSpPr>
            <p:nvPr/>
          </p:nvCxnSpPr>
          <p:spPr>
            <a:xfrm flipH="1" flipV="1">
              <a:off x="4551316" y="3563111"/>
              <a:ext cx="750669" cy="567372"/>
            </a:xfrm>
            <a:prstGeom prst="straightConnector1">
              <a:avLst/>
            </a:prstGeom>
            <a:ln w="6350">
              <a:solidFill>
                <a:schemeClr val="bg1">
                  <a:lumMod val="95000"/>
                </a:schemeClr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90" name="Tekstvak 120">
              <a:extLst>
                <a:ext uri="{FF2B5EF4-FFF2-40B4-BE49-F238E27FC236}">
                  <a16:creationId xmlns:a16="http://schemas.microsoft.com/office/drawing/2014/main" id="{87DA6134-08CF-4604-9ADD-4563378FEC93}"/>
                </a:ext>
              </a:extLst>
            </p:cNvPr>
            <p:cNvSpPr txBox="1"/>
            <p:nvPr/>
          </p:nvSpPr>
          <p:spPr>
            <a:xfrm>
              <a:off x="3940843" y="3858005"/>
              <a:ext cx="1360485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>
                  <a:solidFill>
                    <a:schemeClr val="bg1">
                      <a:lumMod val="95000"/>
                    </a:schemeClr>
                  </a:solidFill>
                </a:rPr>
                <a:t>hasFeatureOfInterest</a:t>
              </a: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/</a:t>
              </a:r>
            </a:p>
            <a:p>
              <a:pPr algn="ctr"/>
              <a:r>
                <a:rPr lang="en-US" sz="800" dirty="0" err="1">
                  <a:solidFill>
                    <a:schemeClr val="bg1">
                      <a:lumMod val="95000"/>
                    </a:schemeClr>
                  </a:solidFill>
                </a:rPr>
                <a:t>isFeatureOfInterestOf</a:t>
              </a:r>
              <a:endParaRPr lang="en-NL" sz="8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cxnSp>
          <p:nvCxnSpPr>
            <p:cNvPr id="91" name="Rechte verbindingslijn met pijl 14">
              <a:extLst>
                <a:ext uri="{FF2B5EF4-FFF2-40B4-BE49-F238E27FC236}">
                  <a16:creationId xmlns:a16="http://schemas.microsoft.com/office/drawing/2014/main" id="{5F10E595-9DC5-4453-93F8-FEEF61B075A3}"/>
                </a:ext>
              </a:extLst>
            </p:cNvPr>
            <p:cNvCxnSpPr>
              <a:cxnSpLocks/>
              <a:stCxn id="84" idx="1"/>
              <a:endCxn id="87" idx="0"/>
            </p:cNvCxnSpPr>
            <p:nvPr/>
          </p:nvCxnSpPr>
          <p:spPr>
            <a:xfrm flipH="1">
              <a:off x="4551316" y="3023826"/>
              <a:ext cx="750670" cy="401597"/>
            </a:xfrm>
            <a:prstGeom prst="straightConnector1">
              <a:avLst/>
            </a:prstGeom>
            <a:ln w="6350">
              <a:solidFill>
                <a:schemeClr val="bg1">
                  <a:lumMod val="95000"/>
                </a:schemeClr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92" name="Tekstvak 120">
              <a:extLst>
                <a:ext uri="{FF2B5EF4-FFF2-40B4-BE49-F238E27FC236}">
                  <a16:creationId xmlns:a16="http://schemas.microsoft.com/office/drawing/2014/main" id="{36350308-6148-4320-8EBA-D486DC3D1070}"/>
                </a:ext>
              </a:extLst>
            </p:cNvPr>
            <p:cNvSpPr txBox="1"/>
            <p:nvPr/>
          </p:nvSpPr>
          <p:spPr>
            <a:xfrm>
              <a:off x="4518907" y="3067427"/>
              <a:ext cx="1214082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>
                  <a:solidFill>
                    <a:schemeClr val="bg1">
                      <a:lumMod val="95000"/>
                    </a:schemeClr>
                  </a:solidFill>
                </a:rPr>
                <a:t>executedBy</a:t>
              </a: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/</a:t>
              </a:r>
            </a:p>
            <a:p>
              <a:pPr algn="ctr"/>
              <a:r>
                <a:rPr lang="en-US" sz="800" dirty="0" err="1">
                  <a:solidFill>
                    <a:schemeClr val="bg1">
                      <a:lumMod val="95000"/>
                    </a:schemeClr>
                  </a:solidFill>
                </a:rPr>
                <a:t>performsExecution</a:t>
              </a:r>
              <a:endParaRPr lang="en-NL" sz="8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cxnSp>
          <p:nvCxnSpPr>
            <p:cNvPr id="93" name="Rechte verbindingslijn met pijl 14">
              <a:extLst>
                <a:ext uri="{FF2B5EF4-FFF2-40B4-BE49-F238E27FC236}">
                  <a16:creationId xmlns:a16="http://schemas.microsoft.com/office/drawing/2014/main" id="{049E4AF3-25FC-4538-93C9-3936B6DB7CD2}"/>
                </a:ext>
              </a:extLst>
            </p:cNvPr>
            <p:cNvCxnSpPr>
              <a:cxnSpLocks/>
              <a:stCxn id="85" idx="1"/>
              <a:endCxn id="87" idx="3"/>
            </p:cNvCxnSpPr>
            <p:nvPr/>
          </p:nvCxnSpPr>
          <p:spPr>
            <a:xfrm flipH="1">
              <a:off x="5160771" y="3494266"/>
              <a:ext cx="1591296" cy="1"/>
            </a:xfrm>
            <a:prstGeom prst="straightConnector1">
              <a:avLst/>
            </a:prstGeom>
            <a:ln w="6350">
              <a:solidFill>
                <a:schemeClr val="bg1">
                  <a:lumMod val="95000"/>
                </a:schemeClr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94" name="Tekstvak 120">
              <a:extLst>
                <a:ext uri="{FF2B5EF4-FFF2-40B4-BE49-F238E27FC236}">
                  <a16:creationId xmlns:a16="http://schemas.microsoft.com/office/drawing/2014/main" id="{DDDF5B3A-C0CA-43B1-B650-B5C2F419092D}"/>
                </a:ext>
              </a:extLst>
            </p:cNvPr>
            <p:cNvSpPr txBox="1"/>
            <p:nvPr/>
          </p:nvSpPr>
          <p:spPr>
            <a:xfrm>
              <a:off x="5374716" y="3317696"/>
              <a:ext cx="1169059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>
                  <a:solidFill>
                    <a:schemeClr val="bg1">
                      <a:lumMod val="95000"/>
                    </a:schemeClr>
                  </a:solidFill>
                </a:rPr>
                <a:t>hasExecutedProperty</a:t>
              </a: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 /</a:t>
              </a:r>
            </a:p>
            <a:p>
              <a:pPr algn="ctr"/>
              <a:r>
                <a:rPr lang="en-US" sz="800" dirty="0" err="1">
                  <a:solidFill>
                    <a:schemeClr val="bg1">
                      <a:lumMod val="95000"/>
                    </a:schemeClr>
                  </a:solidFill>
                </a:rPr>
                <a:t>hasExecution</a:t>
              </a:r>
              <a:endParaRPr lang="en-US" sz="8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cxnSp>
          <p:nvCxnSpPr>
            <p:cNvPr id="95" name="Rechte verbindingslijn met pijl 14">
              <a:extLst>
                <a:ext uri="{FF2B5EF4-FFF2-40B4-BE49-F238E27FC236}">
                  <a16:creationId xmlns:a16="http://schemas.microsoft.com/office/drawing/2014/main" id="{F6340B69-BF4D-4EAA-8B62-F81CB19DD9FF}"/>
                </a:ext>
              </a:extLst>
            </p:cNvPr>
            <p:cNvCxnSpPr>
              <a:cxnSpLocks/>
              <a:stCxn id="85" idx="2"/>
              <a:endCxn id="86" idx="3"/>
            </p:cNvCxnSpPr>
            <p:nvPr/>
          </p:nvCxnSpPr>
          <p:spPr>
            <a:xfrm flipH="1">
              <a:off x="6520896" y="3563110"/>
              <a:ext cx="840627" cy="567373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96" name="Tekstvak 120">
              <a:extLst>
                <a:ext uri="{FF2B5EF4-FFF2-40B4-BE49-F238E27FC236}">
                  <a16:creationId xmlns:a16="http://schemas.microsoft.com/office/drawing/2014/main" id="{DDE3938C-1E2B-4C3C-9650-D61F66825C03}"/>
                </a:ext>
              </a:extLst>
            </p:cNvPr>
            <p:cNvSpPr txBox="1"/>
            <p:nvPr/>
          </p:nvSpPr>
          <p:spPr>
            <a:xfrm>
              <a:off x="6520895" y="3864983"/>
              <a:ext cx="1218907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hasProperty</a:t>
              </a:r>
              <a:r>
                <a:rPr lang="en-US" sz="800" dirty="0"/>
                <a:t> </a:t>
              </a:r>
              <a:r>
                <a:rPr lang="en-US" sz="800" b="1" dirty="0"/>
                <a:t>min 1</a:t>
              </a:r>
              <a:r>
                <a:rPr lang="en-US" sz="800" dirty="0"/>
                <a:t>/</a:t>
              </a:r>
            </a:p>
            <a:p>
              <a:pPr algn="ctr"/>
              <a:r>
                <a:rPr lang="en-US" sz="800" dirty="0" err="1"/>
                <a:t>isPropertyOf</a:t>
              </a:r>
              <a:r>
                <a:rPr lang="en-US" sz="800" b="1" dirty="0"/>
                <a:t> min 1</a:t>
              </a:r>
              <a:endParaRPr lang="en-NL" sz="800" dirty="0"/>
            </a:p>
          </p:txBody>
        </p:sp>
        <p:cxnSp>
          <p:nvCxnSpPr>
            <p:cNvPr id="97" name="Rechte verbindingslijn met pijl 14">
              <a:extLst>
                <a:ext uri="{FF2B5EF4-FFF2-40B4-BE49-F238E27FC236}">
                  <a16:creationId xmlns:a16="http://schemas.microsoft.com/office/drawing/2014/main" id="{C22EBF86-9A5B-4D0D-8C09-E0907C5B3702}"/>
                </a:ext>
              </a:extLst>
            </p:cNvPr>
            <p:cNvCxnSpPr>
              <a:cxnSpLocks/>
              <a:stCxn id="85" idx="0"/>
            </p:cNvCxnSpPr>
            <p:nvPr/>
          </p:nvCxnSpPr>
          <p:spPr>
            <a:xfrm flipH="1" flipV="1">
              <a:off x="6520897" y="3023826"/>
              <a:ext cx="840626" cy="401596"/>
            </a:xfrm>
            <a:prstGeom prst="straightConnector1">
              <a:avLst/>
            </a:prstGeom>
            <a:ln w="6350">
              <a:solidFill>
                <a:schemeClr val="bg1">
                  <a:lumMod val="95000"/>
                </a:schemeClr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98" name="Tekstvak 120">
              <a:extLst>
                <a:ext uri="{FF2B5EF4-FFF2-40B4-BE49-F238E27FC236}">
                  <a16:creationId xmlns:a16="http://schemas.microsoft.com/office/drawing/2014/main" id="{9B467292-F3DA-44A6-BFD0-36EDC83A07F5}"/>
                </a:ext>
              </a:extLst>
            </p:cNvPr>
            <p:cNvSpPr txBox="1"/>
            <p:nvPr/>
          </p:nvSpPr>
          <p:spPr>
            <a:xfrm>
              <a:off x="6522213" y="2949751"/>
              <a:ext cx="1038910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>
                  <a:solidFill>
                    <a:schemeClr val="bg1">
                      <a:lumMod val="95000"/>
                    </a:schemeClr>
                  </a:solidFill>
                </a:rPr>
                <a:t>executesOn</a:t>
              </a: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/</a:t>
              </a:r>
            </a:p>
            <a:p>
              <a:pPr algn="ctr"/>
              <a:r>
                <a:rPr lang="en-US" sz="800" dirty="0" err="1">
                  <a:solidFill>
                    <a:schemeClr val="bg1">
                      <a:lumMod val="95000"/>
                    </a:schemeClr>
                  </a:solidFill>
                </a:rPr>
                <a:t>isExecutedBy</a:t>
              </a:r>
              <a:endParaRPr lang="en-US" sz="8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9" name="Rechthoek: afgeronde hoeken 74">
              <a:extLst>
                <a:ext uri="{FF2B5EF4-FFF2-40B4-BE49-F238E27FC236}">
                  <a16:creationId xmlns:a16="http://schemas.microsoft.com/office/drawing/2014/main" id="{AE9AB36B-C7A1-4C0F-9979-15E88B6DC5AB}"/>
                </a:ext>
              </a:extLst>
            </p:cNvPr>
            <p:cNvSpPr/>
            <p:nvPr/>
          </p:nvSpPr>
          <p:spPr>
            <a:xfrm>
              <a:off x="7696144" y="5456883"/>
              <a:ext cx="1218911" cy="13768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accent1"/>
                  </a:solidFill>
                </a:rPr>
                <a:t>Value</a:t>
              </a:r>
            </a:p>
          </p:txBody>
        </p:sp>
        <p:cxnSp>
          <p:nvCxnSpPr>
            <p:cNvPr id="100" name="Verbindingslijn: gebogen 90">
              <a:extLst>
                <a:ext uri="{FF2B5EF4-FFF2-40B4-BE49-F238E27FC236}">
                  <a16:creationId xmlns:a16="http://schemas.microsoft.com/office/drawing/2014/main" id="{53C3ACFE-4360-4CA2-9BCA-DE1BA2172A20}"/>
                </a:ext>
              </a:extLst>
            </p:cNvPr>
            <p:cNvCxnSpPr>
              <a:cxnSpLocks/>
              <a:stCxn id="85" idx="3"/>
              <a:endCxn id="99" idx="0"/>
            </p:cNvCxnSpPr>
            <p:nvPr/>
          </p:nvCxnSpPr>
          <p:spPr>
            <a:xfrm>
              <a:off x="7970978" y="3494266"/>
              <a:ext cx="334622" cy="1962617"/>
            </a:xfrm>
            <a:prstGeom prst="bentConnector2">
              <a:avLst/>
            </a:prstGeom>
            <a:ln w="6350">
              <a:prstDash val="dash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Verbindingslijn: gebogen 90">
              <a:extLst>
                <a:ext uri="{FF2B5EF4-FFF2-40B4-BE49-F238E27FC236}">
                  <a16:creationId xmlns:a16="http://schemas.microsoft.com/office/drawing/2014/main" id="{9D406856-0899-413E-91EC-A894432BD303}"/>
                </a:ext>
              </a:extLst>
            </p:cNvPr>
            <p:cNvCxnSpPr>
              <a:cxnSpLocks/>
              <a:stCxn id="87" idx="1"/>
              <a:endCxn id="99" idx="0"/>
            </p:cNvCxnSpPr>
            <p:nvPr/>
          </p:nvCxnSpPr>
          <p:spPr>
            <a:xfrm rot="10800000" flipH="1" flipV="1">
              <a:off x="3941860" y="3494267"/>
              <a:ext cx="4363740" cy="1962616"/>
            </a:xfrm>
            <a:prstGeom prst="bentConnector4">
              <a:avLst>
                <a:gd name="adj1" fmla="val -5239"/>
                <a:gd name="adj2" fmla="val 89027"/>
              </a:avLst>
            </a:prstGeom>
            <a:ln w="6350">
              <a:solidFill>
                <a:schemeClr val="bg1">
                  <a:lumMod val="95000"/>
                </a:schemeClr>
              </a:solidFill>
              <a:prstDash val="dash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Verbindingslijn: gebogen 90">
              <a:extLst>
                <a:ext uri="{FF2B5EF4-FFF2-40B4-BE49-F238E27FC236}">
                  <a16:creationId xmlns:a16="http://schemas.microsoft.com/office/drawing/2014/main" id="{8CE120C3-9022-48F6-B1EE-ACAA3CE40C30}"/>
                </a:ext>
              </a:extLst>
            </p:cNvPr>
            <p:cNvCxnSpPr>
              <a:cxnSpLocks/>
              <a:stCxn id="86" idx="2"/>
              <a:endCxn id="99" idx="0"/>
            </p:cNvCxnSpPr>
            <p:nvPr/>
          </p:nvCxnSpPr>
          <p:spPr>
            <a:xfrm rot="16200000" flipH="1">
              <a:off x="6479742" y="3631025"/>
              <a:ext cx="1257556" cy="2394159"/>
            </a:xfrm>
            <a:prstGeom prst="bentConnector3">
              <a:avLst>
                <a:gd name="adj1" fmla="val 82879"/>
              </a:avLst>
            </a:prstGeom>
            <a:ln w="6350">
              <a:prstDash val="dash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Rechte verbindingslijn met pijl 14">
              <a:extLst>
                <a:ext uri="{FF2B5EF4-FFF2-40B4-BE49-F238E27FC236}">
                  <a16:creationId xmlns:a16="http://schemas.microsoft.com/office/drawing/2014/main" id="{2A7FE7CF-228A-4667-861B-55C250A59016}"/>
                </a:ext>
              </a:extLst>
            </p:cNvPr>
            <p:cNvCxnSpPr>
              <a:cxnSpLocks/>
              <a:stCxn id="99" idx="1"/>
            </p:cNvCxnSpPr>
            <p:nvPr/>
          </p:nvCxnSpPr>
          <p:spPr>
            <a:xfrm flipH="1">
              <a:off x="6520896" y="5525727"/>
              <a:ext cx="1175248" cy="0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Dot"/>
              <a:headEnd type="triangl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104" name="Verbindingslijn: gebogen 90">
              <a:extLst>
                <a:ext uri="{FF2B5EF4-FFF2-40B4-BE49-F238E27FC236}">
                  <a16:creationId xmlns:a16="http://schemas.microsoft.com/office/drawing/2014/main" id="{62452556-8680-4DF4-9BCB-004ACD999141}"/>
                </a:ext>
              </a:extLst>
            </p:cNvPr>
            <p:cNvCxnSpPr>
              <a:cxnSpLocks/>
              <a:stCxn id="87" idx="1"/>
              <a:endCxn id="88" idx="0"/>
            </p:cNvCxnSpPr>
            <p:nvPr/>
          </p:nvCxnSpPr>
          <p:spPr>
            <a:xfrm rot="10800000" flipH="1" flipV="1">
              <a:off x="3941859" y="3494267"/>
              <a:ext cx="1969581" cy="1962616"/>
            </a:xfrm>
            <a:prstGeom prst="bentConnector4">
              <a:avLst>
                <a:gd name="adj1" fmla="val -11607"/>
                <a:gd name="adj2" fmla="val 68365"/>
              </a:avLst>
            </a:prstGeom>
            <a:ln w="6350">
              <a:solidFill>
                <a:schemeClr val="bg1">
                  <a:lumMod val="95000"/>
                </a:schemeClr>
              </a:solidFill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Verbindingslijn: gebogen 90">
              <a:extLst>
                <a:ext uri="{FF2B5EF4-FFF2-40B4-BE49-F238E27FC236}">
                  <a16:creationId xmlns:a16="http://schemas.microsoft.com/office/drawing/2014/main" id="{7D2A528B-4078-4447-BA7A-6831A5A3142C}"/>
                </a:ext>
              </a:extLst>
            </p:cNvPr>
            <p:cNvCxnSpPr>
              <a:cxnSpLocks/>
              <a:stCxn id="85" idx="3"/>
              <a:endCxn id="88" idx="0"/>
            </p:cNvCxnSpPr>
            <p:nvPr/>
          </p:nvCxnSpPr>
          <p:spPr>
            <a:xfrm flipH="1">
              <a:off x="5911441" y="3494266"/>
              <a:ext cx="2059537" cy="1962617"/>
            </a:xfrm>
            <a:prstGeom prst="bentConnector4">
              <a:avLst>
                <a:gd name="adj1" fmla="val -16395"/>
                <a:gd name="adj2" fmla="val 68684"/>
              </a:avLst>
            </a:prstGeom>
            <a:ln w="6350"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Rechte verbindingslijn met pijl 14">
              <a:extLst>
                <a:ext uri="{FF2B5EF4-FFF2-40B4-BE49-F238E27FC236}">
                  <a16:creationId xmlns:a16="http://schemas.microsoft.com/office/drawing/2014/main" id="{A0A0C4CB-419E-4C17-869F-C7D8C2748DB2}"/>
                </a:ext>
              </a:extLst>
            </p:cNvPr>
            <p:cNvCxnSpPr>
              <a:cxnSpLocks/>
              <a:stCxn id="88" idx="0"/>
            </p:cNvCxnSpPr>
            <p:nvPr/>
          </p:nvCxnSpPr>
          <p:spPr>
            <a:xfrm flipV="1">
              <a:off x="5911441" y="4199327"/>
              <a:ext cx="0" cy="1257556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107" name="Tekstvak 106">
              <a:extLst>
                <a:ext uri="{FF2B5EF4-FFF2-40B4-BE49-F238E27FC236}">
                  <a16:creationId xmlns:a16="http://schemas.microsoft.com/office/drawing/2014/main" id="{2292009B-7B56-4FF2-983E-8CE1520D6584}"/>
                </a:ext>
              </a:extLst>
            </p:cNvPr>
            <p:cNvSpPr txBox="1"/>
            <p:nvPr/>
          </p:nvSpPr>
          <p:spPr>
            <a:xfrm>
              <a:off x="6620859" y="5349159"/>
              <a:ext cx="846345" cy="21544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hasValue</a:t>
              </a:r>
              <a:r>
                <a:rPr lang="en-US" sz="800" dirty="0"/>
                <a:t> </a:t>
              </a:r>
              <a:r>
                <a:rPr lang="en-US" sz="800" b="1" dirty="0"/>
                <a:t>max 1</a:t>
              </a:r>
              <a:endParaRPr lang="en-US" sz="800" dirty="0"/>
            </a:p>
          </p:txBody>
        </p:sp>
        <p:sp>
          <p:nvSpPr>
            <p:cNvPr id="108" name="Rechthoek: afgeronde hoeken 7">
              <a:extLst>
                <a:ext uri="{FF2B5EF4-FFF2-40B4-BE49-F238E27FC236}">
                  <a16:creationId xmlns:a16="http://schemas.microsoft.com/office/drawing/2014/main" id="{1E2E7288-2438-4EDE-B9F4-C1929FA28E54}"/>
                </a:ext>
              </a:extLst>
            </p:cNvPr>
            <p:cNvSpPr/>
            <p:nvPr/>
          </p:nvSpPr>
          <p:spPr>
            <a:xfrm>
              <a:off x="2647082" y="5456881"/>
              <a:ext cx="1218911" cy="13768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rgbClr val="7030A0"/>
                  </a:solidFill>
                </a:rPr>
                <a:t>Unit</a:t>
              </a:r>
            </a:p>
          </p:txBody>
        </p:sp>
        <p:sp>
          <p:nvSpPr>
            <p:cNvPr id="109" name="Tekstvak 120">
              <a:extLst>
                <a:ext uri="{FF2B5EF4-FFF2-40B4-BE49-F238E27FC236}">
                  <a16:creationId xmlns:a16="http://schemas.microsoft.com/office/drawing/2014/main" id="{32D702C0-043D-4BD3-9D01-B60DC5971D22}"/>
                </a:ext>
              </a:extLst>
            </p:cNvPr>
            <p:cNvSpPr txBox="1"/>
            <p:nvPr/>
          </p:nvSpPr>
          <p:spPr>
            <a:xfrm>
              <a:off x="3833164" y="5341467"/>
              <a:ext cx="1085033" cy="21544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hasSimpleUnit</a:t>
              </a:r>
              <a:r>
                <a:rPr lang="en-US" sz="800" dirty="0"/>
                <a:t> </a:t>
              </a:r>
              <a:r>
                <a:rPr lang="en-US" sz="800" b="1" dirty="0"/>
                <a:t>max 1</a:t>
              </a:r>
              <a:endParaRPr lang="en-NL" sz="800" dirty="0"/>
            </a:p>
          </p:txBody>
        </p:sp>
        <p:sp>
          <p:nvSpPr>
            <p:cNvPr id="110" name="Rechthoek: afgeronde hoeken 7">
              <a:extLst>
                <a:ext uri="{FF2B5EF4-FFF2-40B4-BE49-F238E27FC236}">
                  <a16:creationId xmlns:a16="http://schemas.microsoft.com/office/drawing/2014/main" id="{6E5BB7D8-0861-482D-B409-867E87EC0377}"/>
                </a:ext>
              </a:extLst>
            </p:cNvPr>
            <p:cNvSpPr/>
            <p:nvPr/>
          </p:nvSpPr>
          <p:spPr>
            <a:xfrm>
              <a:off x="2647082" y="5827822"/>
              <a:ext cx="1218911" cy="137688"/>
            </a:xfrm>
            <a:prstGeom prst="roundRect">
              <a:avLst/>
            </a:prstGeom>
            <a:solidFill>
              <a:srgbClr val="7030A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/>
                <a:t>Unit</a:t>
              </a:r>
            </a:p>
          </p:txBody>
        </p:sp>
        <p:cxnSp>
          <p:nvCxnSpPr>
            <p:cNvPr id="111" name="Verbindingslijn: gebogen 90">
              <a:extLst>
                <a:ext uri="{FF2B5EF4-FFF2-40B4-BE49-F238E27FC236}">
                  <a16:creationId xmlns:a16="http://schemas.microsoft.com/office/drawing/2014/main" id="{1B430FD8-23A8-405B-91A2-E5C3739074B1}"/>
                </a:ext>
              </a:extLst>
            </p:cNvPr>
            <p:cNvCxnSpPr>
              <a:cxnSpLocks/>
              <a:stCxn id="88" idx="1"/>
              <a:endCxn id="108" idx="3"/>
            </p:cNvCxnSpPr>
            <p:nvPr/>
          </p:nvCxnSpPr>
          <p:spPr>
            <a:xfrm rot="10800000">
              <a:off x="3865993" y="5525725"/>
              <a:ext cx="1435992" cy="2"/>
            </a:xfrm>
            <a:prstGeom prst="bentConnector3">
              <a:avLst>
                <a:gd name="adj1" fmla="val 50000"/>
              </a:avLst>
            </a:prstGeom>
            <a:ln w="6350">
              <a:prstDash val="dash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Verbindingslijn: gebogen 90">
              <a:extLst>
                <a:ext uri="{FF2B5EF4-FFF2-40B4-BE49-F238E27FC236}">
                  <a16:creationId xmlns:a16="http://schemas.microsoft.com/office/drawing/2014/main" id="{528AB39C-7C97-4C98-8360-C07B068D4066}"/>
                </a:ext>
              </a:extLst>
            </p:cNvPr>
            <p:cNvCxnSpPr>
              <a:cxnSpLocks/>
              <a:stCxn id="88" idx="1"/>
              <a:endCxn id="110" idx="3"/>
            </p:cNvCxnSpPr>
            <p:nvPr/>
          </p:nvCxnSpPr>
          <p:spPr>
            <a:xfrm rot="10800000" flipV="1">
              <a:off x="3865993" y="5525726"/>
              <a:ext cx="1435992" cy="370939"/>
            </a:xfrm>
            <a:prstGeom prst="bentConnector3">
              <a:avLst>
                <a:gd name="adj1" fmla="val 50000"/>
              </a:avLst>
            </a:prstGeom>
            <a:ln w="6350">
              <a:prstDash val="dash"/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3" name="Tekstvak 120">
              <a:extLst>
                <a:ext uri="{FF2B5EF4-FFF2-40B4-BE49-F238E27FC236}">
                  <a16:creationId xmlns:a16="http://schemas.microsoft.com/office/drawing/2014/main" id="{8621388A-FC03-4276-890B-875E13546063}"/>
                </a:ext>
              </a:extLst>
            </p:cNvPr>
            <p:cNvSpPr txBox="1"/>
            <p:nvPr/>
          </p:nvSpPr>
          <p:spPr>
            <a:xfrm>
              <a:off x="3808945" y="5711196"/>
              <a:ext cx="896685" cy="461665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hasUnit</a:t>
              </a:r>
              <a:r>
                <a:rPr lang="en-US" sz="800" dirty="0"/>
                <a:t> </a:t>
              </a:r>
              <a:r>
                <a:rPr lang="en-US" sz="800" b="1" dirty="0"/>
                <a:t>max 1</a:t>
              </a:r>
              <a:r>
                <a:rPr lang="en-US" sz="800" dirty="0"/>
                <a:t>/</a:t>
              </a:r>
            </a:p>
            <a:p>
              <a:pPr algn="ctr"/>
              <a:r>
                <a:rPr lang="en-US" sz="800" dirty="0" err="1"/>
                <a:t>isUnitOf</a:t>
              </a:r>
              <a:endParaRPr lang="en-US" sz="800" dirty="0"/>
            </a:p>
            <a:p>
              <a:pPr algn="ctr"/>
              <a:r>
                <a:rPr lang="en-US" sz="800" dirty="0"/>
                <a:t> </a:t>
              </a:r>
              <a:endParaRPr lang="en-NL" sz="800" dirty="0"/>
            </a:p>
          </p:txBody>
        </p:sp>
        <p:sp>
          <p:nvSpPr>
            <p:cNvPr id="114" name="Rechthoek: afgeronde hoeken 74">
              <a:extLst>
                <a:ext uri="{FF2B5EF4-FFF2-40B4-BE49-F238E27FC236}">
                  <a16:creationId xmlns:a16="http://schemas.microsoft.com/office/drawing/2014/main" id="{31DA6E44-40B4-4CCD-BC4C-CA29B17460F3}"/>
                </a:ext>
              </a:extLst>
            </p:cNvPr>
            <p:cNvSpPr/>
            <p:nvPr/>
          </p:nvSpPr>
          <p:spPr>
            <a:xfrm>
              <a:off x="10483839" y="2954982"/>
              <a:ext cx="1218911" cy="137688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bg1">
                      <a:lumMod val="95000"/>
                    </a:schemeClr>
                  </a:solidFill>
                </a:rPr>
                <a:t>Database</a:t>
              </a:r>
            </a:p>
          </p:txBody>
        </p:sp>
        <p:cxnSp>
          <p:nvCxnSpPr>
            <p:cNvPr id="115" name="Rechte verbindingslijn met pijl 14">
              <a:extLst>
                <a:ext uri="{FF2B5EF4-FFF2-40B4-BE49-F238E27FC236}">
                  <a16:creationId xmlns:a16="http://schemas.microsoft.com/office/drawing/2014/main" id="{2E46AB5B-C9A1-4969-9BF5-599383A315CC}"/>
                </a:ext>
              </a:extLst>
            </p:cNvPr>
            <p:cNvCxnSpPr>
              <a:cxnSpLocks/>
              <a:stCxn id="84" idx="3"/>
              <a:endCxn id="114" idx="1"/>
            </p:cNvCxnSpPr>
            <p:nvPr/>
          </p:nvCxnSpPr>
          <p:spPr>
            <a:xfrm>
              <a:off x="6520897" y="3023826"/>
              <a:ext cx="3962942" cy="0"/>
            </a:xfrm>
            <a:prstGeom prst="straightConnector1">
              <a:avLst/>
            </a:prstGeom>
            <a:ln w="6350">
              <a:solidFill>
                <a:schemeClr val="bg1">
                  <a:lumMod val="95000"/>
                </a:schemeClr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116" name="Tekstvak 120">
              <a:extLst>
                <a:ext uri="{FF2B5EF4-FFF2-40B4-BE49-F238E27FC236}">
                  <a16:creationId xmlns:a16="http://schemas.microsoft.com/office/drawing/2014/main" id="{11F7AAAE-1C90-43A4-A8C6-0210B463A92C}"/>
                </a:ext>
              </a:extLst>
            </p:cNvPr>
            <p:cNvSpPr txBox="1"/>
            <p:nvPr/>
          </p:nvSpPr>
          <p:spPr>
            <a:xfrm>
              <a:off x="9102117" y="2844903"/>
              <a:ext cx="1322068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>
                  <a:solidFill>
                    <a:schemeClr val="bg1">
                      <a:lumMod val="95000"/>
                    </a:schemeClr>
                  </a:solidFill>
                </a:rPr>
                <a:t>hasExternalDatabase</a:t>
              </a: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/</a:t>
              </a:r>
            </a:p>
            <a:p>
              <a:pPr algn="ctr"/>
              <a:r>
                <a:rPr lang="en-US" sz="800" dirty="0" err="1">
                  <a:solidFill>
                    <a:schemeClr val="bg1">
                      <a:lumMod val="95000"/>
                    </a:schemeClr>
                  </a:solidFill>
                </a:rPr>
                <a:t>isDatabaseOf</a:t>
              </a:r>
              <a:endParaRPr lang="en-US" sz="8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7" name="Tekstvak 264">
              <a:extLst>
                <a:ext uri="{FF2B5EF4-FFF2-40B4-BE49-F238E27FC236}">
                  <a16:creationId xmlns:a16="http://schemas.microsoft.com/office/drawing/2014/main" id="{877B0DB6-2301-4ADF-B28C-0F5B9B95F328}"/>
                </a:ext>
              </a:extLst>
            </p:cNvPr>
            <p:cNvSpPr txBox="1"/>
            <p:nvPr/>
          </p:nvSpPr>
          <p:spPr>
            <a:xfrm>
              <a:off x="7313717" y="3532026"/>
              <a:ext cx="1137927" cy="461665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err="1"/>
                <a:t>hasSubProperty</a:t>
              </a:r>
              <a:r>
                <a:rPr lang="en-US" sz="800" dirty="0"/>
                <a:t>/</a:t>
              </a:r>
            </a:p>
            <a:p>
              <a:r>
                <a:rPr lang="en-US" sz="800" dirty="0" err="1"/>
                <a:t>isSubPropertyOf</a:t>
              </a:r>
              <a:endParaRPr lang="en-US" sz="800" dirty="0"/>
            </a:p>
            <a:p>
              <a:endParaRPr lang="en-US" sz="800" b="1" dirty="0"/>
            </a:p>
          </p:txBody>
        </p:sp>
        <p:sp>
          <p:nvSpPr>
            <p:cNvPr id="118" name="Rechthoek: afgeronde hoeken 21">
              <a:extLst>
                <a:ext uri="{FF2B5EF4-FFF2-40B4-BE49-F238E27FC236}">
                  <a16:creationId xmlns:a16="http://schemas.microsoft.com/office/drawing/2014/main" id="{34C709A6-9332-42A0-96CF-AD0896818C14}"/>
                </a:ext>
              </a:extLst>
            </p:cNvPr>
            <p:cNvSpPr/>
            <p:nvPr/>
          </p:nvSpPr>
          <p:spPr>
            <a:xfrm>
              <a:off x="9480968" y="3425422"/>
              <a:ext cx="1218911" cy="13768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err="1"/>
                <a:t>PropertySet</a:t>
              </a:r>
              <a:endParaRPr lang="en-US" sz="800" b="1" dirty="0"/>
            </a:p>
          </p:txBody>
        </p:sp>
        <p:cxnSp>
          <p:nvCxnSpPr>
            <p:cNvPr id="119" name="Verbindingslijn: gekromd 252">
              <a:extLst>
                <a:ext uri="{FF2B5EF4-FFF2-40B4-BE49-F238E27FC236}">
                  <a16:creationId xmlns:a16="http://schemas.microsoft.com/office/drawing/2014/main" id="{F68FED14-F5DE-4040-8599-6D3FB9558CB5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7931605" y="3485731"/>
              <a:ext cx="78747" cy="2028"/>
            </a:xfrm>
            <a:prstGeom prst="curvedConnector4">
              <a:avLst>
                <a:gd name="adj1" fmla="val -57302"/>
                <a:gd name="adj2" fmla="val 5511264"/>
              </a:avLst>
            </a:prstGeom>
            <a:ln w="63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Rechte verbindingslijn met pijl 14">
              <a:extLst>
                <a:ext uri="{FF2B5EF4-FFF2-40B4-BE49-F238E27FC236}">
                  <a16:creationId xmlns:a16="http://schemas.microsoft.com/office/drawing/2014/main" id="{61FAC90F-1643-4C03-9BC2-B0C45BB2F45A}"/>
                </a:ext>
              </a:extLst>
            </p:cNvPr>
            <p:cNvCxnSpPr>
              <a:cxnSpLocks/>
              <a:stCxn id="118" idx="1"/>
              <a:endCxn id="85" idx="3"/>
            </p:cNvCxnSpPr>
            <p:nvPr/>
          </p:nvCxnSpPr>
          <p:spPr>
            <a:xfrm flipH="1">
              <a:off x="7970978" y="3494266"/>
              <a:ext cx="1509990" cy="0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121" name="Tekstvak 264">
              <a:extLst>
                <a:ext uri="{FF2B5EF4-FFF2-40B4-BE49-F238E27FC236}">
                  <a16:creationId xmlns:a16="http://schemas.microsoft.com/office/drawing/2014/main" id="{9721E6CD-517F-4D58-93E5-FDDE5A792612}"/>
                </a:ext>
              </a:extLst>
            </p:cNvPr>
            <p:cNvSpPr txBox="1"/>
            <p:nvPr/>
          </p:nvSpPr>
          <p:spPr>
            <a:xfrm>
              <a:off x="8256734" y="3324988"/>
              <a:ext cx="1218911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dirty="0" err="1"/>
                <a:t>containsProperty</a:t>
              </a:r>
              <a:r>
                <a:rPr lang="en-US" sz="800" dirty="0"/>
                <a:t> /</a:t>
              </a:r>
            </a:p>
            <a:p>
              <a:pPr algn="r"/>
              <a:r>
                <a:rPr lang="en-US" sz="800" dirty="0" err="1"/>
                <a:t>ispartOfPropertySet</a:t>
              </a:r>
              <a:endParaRPr lang="en-NL" sz="800" dirty="0"/>
            </a:p>
          </p:txBody>
        </p:sp>
        <p:sp>
          <p:nvSpPr>
            <p:cNvPr id="122" name="Rechthoek: afgeronde hoeken 74">
              <a:extLst>
                <a:ext uri="{FF2B5EF4-FFF2-40B4-BE49-F238E27FC236}">
                  <a16:creationId xmlns:a16="http://schemas.microsoft.com/office/drawing/2014/main" id="{32452356-7C2D-4CC6-9DEB-B7F7FEEE58DC}"/>
                </a:ext>
              </a:extLst>
            </p:cNvPr>
            <p:cNvSpPr/>
            <p:nvPr/>
          </p:nvSpPr>
          <p:spPr>
            <a:xfrm>
              <a:off x="2653968" y="6198763"/>
              <a:ext cx="1218911" cy="13768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err="1">
                  <a:solidFill>
                    <a:schemeClr val="bg1">
                      <a:lumMod val="95000"/>
                    </a:schemeClr>
                  </a:solidFill>
                </a:rPr>
                <a:t>TimeOfGeneration</a:t>
              </a:r>
              <a:endParaRPr lang="en-US" sz="8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3" name="Tekstvak 120">
              <a:extLst>
                <a:ext uri="{FF2B5EF4-FFF2-40B4-BE49-F238E27FC236}">
                  <a16:creationId xmlns:a16="http://schemas.microsoft.com/office/drawing/2014/main" id="{FE8DAB0C-0809-4106-8D60-ED054E4B4226}"/>
                </a:ext>
              </a:extLst>
            </p:cNvPr>
            <p:cNvSpPr txBox="1"/>
            <p:nvPr/>
          </p:nvSpPr>
          <p:spPr>
            <a:xfrm>
              <a:off x="3717135" y="6029851"/>
              <a:ext cx="1149519" cy="21544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>
                  <a:solidFill>
                    <a:schemeClr val="bg1">
                      <a:lumMod val="95000"/>
                    </a:schemeClr>
                  </a:solidFill>
                </a:rPr>
                <a:t>prov:generatedAtTime</a:t>
              </a:r>
              <a:endParaRPr lang="en-NL" sz="8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4" name="Tekstvak 120">
              <a:extLst>
                <a:ext uri="{FF2B5EF4-FFF2-40B4-BE49-F238E27FC236}">
                  <a16:creationId xmlns:a16="http://schemas.microsoft.com/office/drawing/2014/main" id="{BFA3AC13-217D-4F33-BB62-9C3924F88107}"/>
                </a:ext>
              </a:extLst>
            </p:cNvPr>
            <p:cNvSpPr txBox="1"/>
            <p:nvPr/>
          </p:nvSpPr>
          <p:spPr>
            <a:xfrm>
              <a:off x="2786711" y="6304187"/>
              <a:ext cx="953423" cy="21544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^^</a:t>
              </a:r>
              <a:r>
                <a:rPr lang="en-US" sz="800" dirty="0" err="1">
                  <a:solidFill>
                    <a:schemeClr val="bg1">
                      <a:lumMod val="95000"/>
                    </a:schemeClr>
                  </a:solidFill>
                </a:rPr>
                <a:t>xsd:dateTime</a:t>
              </a:r>
              <a:endParaRPr lang="en-NL" sz="8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5" name="Rechthoek: afgeronde hoeken 74">
              <a:extLst>
                <a:ext uri="{FF2B5EF4-FFF2-40B4-BE49-F238E27FC236}">
                  <a16:creationId xmlns:a16="http://schemas.microsoft.com/office/drawing/2014/main" id="{3D1EC844-37EC-47E2-AA7F-CD841841DE60}"/>
                </a:ext>
              </a:extLst>
            </p:cNvPr>
            <p:cNvSpPr/>
            <p:nvPr/>
          </p:nvSpPr>
          <p:spPr>
            <a:xfrm>
              <a:off x="5300670" y="5827822"/>
              <a:ext cx="1218911" cy="137688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err="1">
                  <a:solidFill>
                    <a:schemeClr val="bg1">
                      <a:lumMod val="95000"/>
                    </a:schemeClr>
                  </a:solidFill>
                </a:rPr>
                <a:t>DataPoint</a:t>
              </a:r>
              <a:endParaRPr lang="en-US" sz="8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6" name="Rechthoek: afgeronde hoeken 21">
              <a:extLst>
                <a:ext uri="{FF2B5EF4-FFF2-40B4-BE49-F238E27FC236}">
                  <a16:creationId xmlns:a16="http://schemas.microsoft.com/office/drawing/2014/main" id="{AACE87B1-2E72-4BD9-BEAB-93271F0B3098}"/>
                </a:ext>
              </a:extLst>
            </p:cNvPr>
            <p:cNvSpPr/>
            <p:nvPr/>
          </p:nvSpPr>
          <p:spPr>
            <a:xfrm>
              <a:off x="2647082" y="2954982"/>
              <a:ext cx="1218911" cy="137688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bg1">
                      <a:lumMod val="95000"/>
                    </a:schemeClr>
                  </a:solidFill>
                </a:rPr>
                <a:t>Procedure</a:t>
              </a:r>
            </a:p>
          </p:txBody>
        </p:sp>
        <p:cxnSp>
          <p:nvCxnSpPr>
            <p:cNvPr id="127" name="Rechte verbindingslijn met pijl 14">
              <a:extLst>
                <a:ext uri="{FF2B5EF4-FFF2-40B4-BE49-F238E27FC236}">
                  <a16:creationId xmlns:a16="http://schemas.microsoft.com/office/drawing/2014/main" id="{0A989B6A-3DD6-432F-A40C-0271D85812A0}"/>
                </a:ext>
              </a:extLst>
            </p:cNvPr>
            <p:cNvCxnSpPr>
              <a:cxnSpLocks/>
              <a:stCxn id="87" idx="0"/>
              <a:endCxn id="126" idx="3"/>
            </p:cNvCxnSpPr>
            <p:nvPr/>
          </p:nvCxnSpPr>
          <p:spPr>
            <a:xfrm flipH="1" flipV="1">
              <a:off x="3865993" y="3023826"/>
              <a:ext cx="685323" cy="401597"/>
            </a:xfrm>
            <a:prstGeom prst="straightConnector1">
              <a:avLst/>
            </a:prstGeom>
            <a:ln w="6350">
              <a:solidFill>
                <a:schemeClr val="bg1">
                  <a:lumMod val="95000"/>
                </a:schemeClr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128" name="Tekstvak 120">
              <a:extLst>
                <a:ext uri="{FF2B5EF4-FFF2-40B4-BE49-F238E27FC236}">
                  <a16:creationId xmlns:a16="http://schemas.microsoft.com/office/drawing/2014/main" id="{310ACCDC-BC41-49EA-8D1D-D7744935DE65}"/>
                </a:ext>
              </a:extLst>
            </p:cNvPr>
            <p:cNvSpPr txBox="1"/>
            <p:nvPr/>
          </p:nvSpPr>
          <p:spPr>
            <a:xfrm>
              <a:off x="3510069" y="3064595"/>
              <a:ext cx="1038910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>
                  <a:solidFill>
                    <a:schemeClr val="bg1">
                      <a:lumMod val="95000"/>
                    </a:schemeClr>
                  </a:solidFill>
                </a:rPr>
                <a:t>usesProcedure</a:t>
              </a: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/</a:t>
              </a:r>
            </a:p>
            <a:p>
              <a:pPr algn="ctr"/>
              <a:r>
                <a:rPr lang="en-US" sz="800" dirty="0" err="1">
                  <a:solidFill>
                    <a:schemeClr val="bg1">
                      <a:lumMod val="95000"/>
                    </a:schemeClr>
                  </a:solidFill>
                </a:rPr>
                <a:t>isUsedFor</a:t>
              </a:r>
              <a:endParaRPr lang="en-NL" sz="8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9" name="Tekstvak 120">
              <a:extLst>
                <a:ext uri="{FF2B5EF4-FFF2-40B4-BE49-F238E27FC236}">
                  <a16:creationId xmlns:a16="http://schemas.microsoft.com/office/drawing/2014/main" id="{FD44CFB2-78B3-44C7-8223-3C787A7EFE07}"/>
                </a:ext>
              </a:extLst>
            </p:cNvPr>
            <p:cNvSpPr txBox="1"/>
            <p:nvPr/>
          </p:nvSpPr>
          <p:spPr>
            <a:xfrm>
              <a:off x="3865993" y="2704323"/>
              <a:ext cx="1434677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>
                  <a:solidFill>
                    <a:schemeClr val="bg1">
                      <a:lumMod val="95000"/>
                    </a:schemeClr>
                  </a:solidFill>
                </a:rPr>
                <a:t>implementsProcedure</a:t>
              </a: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/</a:t>
              </a:r>
            </a:p>
            <a:p>
              <a:pPr algn="ctr"/>
              <a:r>
                <a:rPr lang="en-US" sz="800" dirty="0" err="1">
                  <a:solidFill>
                    <a:schemeClr val="bg1">
                      <a:lumMod val="95000"/>
                    </a:schemeClr>
                  </a:solidFill>
                </a:rPr>
                <a:t>implementedBy</a:t>
              </a:r>
              <a:endParaRPr lang="en-NL" sz="8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cxnSp>
          <p:nvCxnSpPr>
            <p:cNvPr id="130" name="Rechte verbindingslijn met pijl 14">
              <a:extLst>
                <a:ext uri="{FF2B5EF4-FFF2-40B4-BE49-F238E27FC236}">
                  <a16:creationId xmlns:a16="http://schemas.microsoft.com/office/drawing/2014/main" id="{510DD9FD-F81B-4AC7-99DC-955F645030BF}"/>
                </a:ext>
              </a:extLst>
            </p:cNvPr>
            <p:cNvCxnSpPr>
              <a:cxnSpLocks/>
              <a:stCxn id="84" idx="1"/>
              <a:endCxn id="126" idx="3"/>
            </p:cNvCxnSpPr>
            <p:nvPr/>
          </p:nvCxnSpPr>
          <p:spPr>
            <a:xfrm flipH="1">
              <a:off x="3865993" y="3023826"/>
              <a:ext cx="1435993" cy="0"/>
            </a:xfrm>
            <a:prstGeom prst="straightConnector1">
              <a:avLst/>
            </a:prstGeom>
            <a:ln w="6350">
              <a:solidFill>
                <a:schemeClr val="bg1">
                  <a:lumMod val="95000"/>
                </a:schemeClr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131" name="Tekstvak 264">
              <a:extLst>
                <a:ext uri="{FF2B5EF4-FFF2-40B4-BE49-F238E27FC236}">
                  <a16:creationId xmlns:a16="http://schemas.microsoft.com/office/drawing/2014/main" id="{C7D1A575-0299-43D2-BFE3-AD292978E2AA}"/>
                </a:ext>
              </a:extLst>
            </p:cNvPr>
            <p:cNvSpPr txBox="1"/>
            <p:nvPr/>
          </p:nvSpPr>
          <p:spPr>
            <a:xfrm>
              <a:off x="6256549" y="2646207"/>
              <a:ext cx="1122651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err="1">
                  <a:solidFill>
                    <a:schemeClr val="bg1">
                      <a:lumMod val="95000"/>
                    </a:schemeClr>
                  </a:solidFill>
                </a:rPr>
                <a:t>hasSubExecutor</a:t>
              </a: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/</a:t>
              </a:r>
            </a:p>
            <a:p>
              <a:r>
                <a:rPr lang="en-US" sz="800" dirty="0" err="1">
                  <a:solidFill>
                    <a:schemeClr val="bg1">
                      <a:lumMod val="95000"/>
                    </a:schemeClr>
                  </a:solidFill>
                </a:rPr>
                <a:t>isSubExecutorOf</a:t>
              </a:r>
              <a:endParaRPr lang="en-NL" sz="8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cxnSp>
          <p:nvCxnSpPr>
            <p:cNvPr id="132" name="Verbindingslijn: gekromd 252">
              <a:extLst>
                <a:ext uri="{FF2B5EF4-FFF2-40B4-BE49-F238E27FC236}">
                  <a16:creationId xmlns:a16="http://schemas.microsoft.com/office/drawing/2014/main" id="{66EDE270-A5FF-4EAB-AB57-2F3A91156B18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482090" y="3013166"/>
              <a:ext cx="78747" cy="2028"/>
            </a:xfrm>
            <a:prstGeom prst="curvedConnector4">
              <a:avLst>
                <a:gd name="adj1" fmla="val -57302"/>
                <a:gd name="adj2" fmla="val 5511264"/>
              </a:avLst>
            </a:prstGeom>
            <a:ln w="6350">
              <a:solidFill>
                <a:schemeClr val="bg1">
                  <a:lumMod val="9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Rechthoek: afgeronde hoeken 21">
              <a:extLst>
                <a:ext uri="{FF2B5EF4-FFF2-40B4-BE49-F238E27FC236}">
                  <a16:creationId xmlns:a16="http://schemas.microsoft.com/office/drawing/2014/main" id="{792C72BB-5C99-43C6-BD46-12F82D39C27A}"/>
                </a:ext>
              </a:extLst>
            </p:cNvPr>
            <p:cNvSpPr/>
            <p:nvPr/>
          </p:nvSpPr>
          <p:spPr>
            <a:xfrm>
              <a:off x="5301983" y="2216847"/>
              <a:ext cx="1218911" cy="137688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bg1">
                      <a:lumMod val="95000"/>
                    </a:schemeClr>
                  </a:solidFill>
                </a:rPr>
                <a:t>Platform</a:t>
              </a:r>
            </a:p>
          </p:txBody>
        </p:sp>
        <p:cxnSp>
          <p:nvCxnSpPr>
            <p:cNvPr id="134" name="Rechte verbindingslijn met pijl 14">
              <a:extLst>
                <a:ext uri="{FF2B5EF4-FFF2-40B4-BE49-F238E27FC236}">
                  <a16:creationId xmlns:a16="http://schemas.microsoft.com/office/drawing/2014/main" id="{B7E6AC6E-2F7C-4AB6-9FAE-9290FE8D04D8}"/>
                </a:ext>
              </a:extLst>
            </p:cNvPr>
            <p:cNvCxnSpPr>
              <a:cxnSpLocks/>
              <a:stCxn id="133" idx="2"/>
              <a:endCxn id="84" idx="0"/>
            </p:cNvCxnSpPr>
            <p:nvPr/>
          </p:nvCxnSpPr>
          <p:spPr>
            <a:xfrm>
              <a:off x="5911439" y="2354535"/>
              <a:ext cx="3" cy="600447"/>
            </a:xfrm>
            <a:prstGeom prst="straightConnector1">
              <a:avLst/>
            </a:prstGeom>
            <a:ln w="6350">
              <a:solidFill>
                <a:schemeClr val="bg1">
                  <a:lumMod val="95000"/>
                </a:schemeClr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135" name="Tekstvak 120">
              <a:extLst>
                <a:ext uri="{FF2B5EF4-FFF2-40B4-BE49-F238E27FC236}">
                  <a16:creationId xmlns:a16="http://schemas.microsoft.com/office/drawing/2014/main" id="{D56669D7-46E7-4F65-AD4E-46C5DE790291}"/>
                </a:ext>
              </a:extLst>
            </p:cNvPr>
            <p:cNvSpPr txBox="1"/>
            <p:nvPr/>
          </p:nvSpPr>
          <p:spPr>
            <a:xfrm>
              <a:off x="5194099" y="2490416"/>
              <a:ext cx="1434677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hosts </a:t>
              </a:r>
              <a:r>
                <a:rPr lang="en-US" sz="800" b="1" dirty="0">
                  <a:solidFill>
                    <a:schemeClr val="bg1">
                      <a:lumMod val="95000"/>
                    </a:schemeClr>
                  </a:solidFill>
                </a:rPr>
                <a:t>min 1</a:t>
              </a: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/</a:t>
              </a:r>
            </a:p>
            <a:p>
              <a:pPr algn="ctr"/>
              <a:r>
                <a:rPr lang="en-US" sz="800" dirty="0" err="1">
                  <a:solidFill>
                    <a:schemeClr val="bg1">
                      <a:lumMod val="95000"/>
                    </a:schemeClr>
                  </a:solidFill>
                </a:rPr>
                <a:t>isHostedBy</a:t>
              </a: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en-US" sz="800" b="1" dirty="0">
                  <a:solidFill>
                    <a:schemeClr val="bg1">
                      <a:lumMod val="95000"/>
                    </a:schemeClr>
                  </a:solidFill>
                </a:rPr>
                <a:t>max 1</a:t>
              </a:r>
              <a:endParaRPr lang="en-NL" sz="8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6" name="Tekstvak 120">
              <a:extLst>
                <a:ext uri="{FF2B5EF4-FFF2-40B4-BE49-F238E27FC236}">
                  <a16:creationId xmlns:a16="http://schemas.microsoft.com/office/drawing/2014/main" id="{5A9D173D-C6D9-40D2-AE74-EEADFC7CF8E8}"/>
                </a:ext>
              </a:extLst>
            </p:cNvPr>
            <p:cNvSpPr txBox="1"/>
            <p:nvPr/>
          </p:nvSpPr>
          <p:spPr>
            <a:xfrm>
              <a:off x="10483839" y="4290503"/>
              <a:ext cx="1218911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>
                  <a:solidFill>
                    <a:schemeClr val="bg1">
                      <a:lumMod val="95000"/>
                    </a:schemeClr>
                  </a:solidFill>
                </a:rPr>
                <a:t>hasDataPoint</a:t>
              </a: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/</a:t>
              </a:r>
            </a:p>
            <a:p>
              <a:pPr algn="ctr"/>
              <a:r>
                <a:rPr lang="en-US" sz="800" dirty="0" err="1">
                  <a:solidFill>
                    <a:schemeClr val="bg1">
                      <a:lumMod val="95000"/>
                    </a:schemeClr>
                  </a:solidFill>
                </a:rPr>
                <a:t>isDataPointOf</a:t>
              </a:r>
              <a:endParaRPr lang="en-US" sz="8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7" name="Tekstvak 120">
              <a:extLst>
                <a:ext uri="{FF2B5EF4-FFF2-40B4-BE49-F238E27FC236}">
                  <a16:creationId xmlns:a16="http://schemas.microsoft.com/office/drawing/2014/main" id="{EBAC3D81-7615-4351-80EE-11E6DC9F82E7}"/>
                </a:ext>
              </a:extLst>
            </p:cNvPr>
            <p:cNvSpPr txBox="1"/>
            <p:nvPr/>
          </p:nvSpPr>
          <p:spPr>
            <a:xfrm>
              <a:off x="5300973" y="4383676"/>
              <a:ext cx="1218906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hasComplexProperty</a:t>
              </a:r>
              <a:r>
                <a:rPr lang="en-US" sz="800" dirty="0"/>
                <a:t>/</a:t>
              </a:r>
            </a:p>
            <a:p>
              <a:pPr algn="ctr"/>
              <a:r>
                <a:rPr lang="en-US" sz="800" dirty="0" err="1"/>
                <a:t>isComplexPropertyOf</a:t>
              </a:r>
              <a:endParaRPr lang="en-US" sz="800" dirty="0"/>
            </a:p>
          </p:txBody>
        </p:sp>
        <p:sp>
          <p:nvSpPr>
            <p:cNvPr id="138" name="Tekstvak 120">
              <a:extLst>
                <a:ext uri="{FF2B5EF4-FFF2-40B4-BE49-F238E27FC236}">
                  <a16:creationId xmlns:a16="http://schemas.microsoft.com/office/drawing/2014/main" id="{5AD6C133-CD3D-4DF6-9828-EA77028EDFC4}"/>
                </a:ext>
              </a:extLst>
            </p:cNvPr>
            <p:cNvSpPr txBox="1"/>
            <p:nvPr/>
          </p:nvSpPr>
          <p:spPr>
            <a:xfrm>
              <a:off x="3206057" y="4383896"/>
              <a:ext cx="1010923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>
                  <a:solidFill>
                    <a:schemeClr val="bg1">
                      <a:lumMod val="95000"/>
                    </a:schemeClr>
                  </a:solidFill>
                </a:rPr>
                <a:t>hasResult</a:t>
              </a: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/</a:t>
              </a:r>
            </a:p>
            <a:p>
              <a:pPr algn="ctr"/>
              <a:r>
                <a:rPr lang="en-US" sz="800" dirty="0" err="1">
                  <a:solidFill>
                    <a:schemeClr val="bg1">
                      <a:lumMod val="95000"/>
                    </a:schemeClr>
                  </a:solidFill>
                </a:rPr>
                <a:t>isResultOf</a:t>
              </a:r>
              <a:endParaRPr lang="en-US" sz="8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9" name="Tekstvak 138">
              <a:extLst>
                <a:ext uri="{FF2B5EF4-FFF2-40B4-BE49-F238E27FC236}">
                  <a16:creationId xmlns:a16="http://schemas.microsoft.com/office/drawing/2014/main" id="{43BC9E4A-0591-4B9A-AED1-F62332933097}"/>
                </a:ext>
              </a:extLst>
            </p:cNvPr>
            <p:cNvSpPr txBox="1"/>
            <p:nvPr/>
          </p:nvSpPr>
          <p:spPr>
            <a:xfrm>
              <a:off x="7653484" y="4383676"/>
              <a:ext cx="1304228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hasPropertyState</a:t>
              </a:r>
              <a:r>
                <a:rPr lang="en-US" sz="800" dirty="0"/>
                <a:t>/</a:t>
              </a:r>
            </a:p>
            <a:p>
              <a:pPr algn="ctr"/>
              <a:r>
                <a:rPr lang="en-US" sz="800" dirty="0" err="1"/>
                <a:t>isPropertyStateOf</a:t>
              </a:r>
              <a:endParaRPr lang="en-NL" sz="800" dirty="0"/>
            </a:p>
          </p:txBody>
        </p:sp>
        <p:sp>
          <p:nvSpPr>
            <p:cNvPr id="140" name="Tekstvak 120">
              <a:extLst>
                <a:ext uri="{FF2B5EF4-FFF2-40B4-BE49-F238E27FC236}">
                  <a16:creationId xmlns:a16="http://schemas.microsoft.com/office/drawing/2014/main" id="{EF94691A-A711-4CBE-9CD1-6DB8FB1C9534}"/>
                </a:ext>
              </a:extLst>
            </p:cNvPr>
            <p:cNvSpPr txBox="1"/>
            <p:nvPr/>
          </p:nvSpPr>
          <p:spPr>
            <a:xfrm>
              <a:off x="3261456" y="4893112"/>
              <a:ext cx="923251" cy="33855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>
                  <a:solidFill>
                    <a:schemeClr val="bg1">
                      <a:lumMod val="95000"/>
                    </a:schemeClr>
                  </a:solidFill>
                </a:rPr>
                <a:t>hasSimpleResult</a:t>
              </a: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en-US" sz="800" b="1" dirty="0">
                  <a:solidFill>
                    <a:schemeClr val="bg1">
                      <a:lumMod val="95000"/>
                    </a:schemeClr>
                  </a:solidFill>
                </a:rPr>
                <a:t>max 1</a:t>
              </a:r>
              <a:endParaRPr lang="en-NL" sz="8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1" name="Tekstvak 120">
              <a:extLst>
                <a:ext uri="{FF2B5EF4-FFF2-40B4-BE49-F238E27FC236}">
                  <a16:creationId xmlns:a16="http://schemas.microsoft.com/office/drawing/2014/main" id="{4EDA2B22-EA41-428C-A02E-2C39FC635FC9}"/>
                </a:ext>
              </a:extLst>
            </p:cNvPr>
            <p:cNvSpPr txBox="1"/>
            <p:nvPr/>
          </p:nvSpPr>
          <p:spPr>
            <a:xfrm>
              <a:off x="5405978" y="4893112"/>
              <a:ext cx="1010923" cy="21544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hasSimpleProperty</a:t>
              </a:r>
              <a:endParaRPr lang="en-US" sz="800" dirty="0"/>
            </a:p>
          </p:txBody>
        </p:sp>
        <p:sp>
          <p:nvSpPr>
            <p:cNvPr id="142" name="Tekstvak 120">
              <a:extLst>
                <a:ext uri="{FF2B5EF4-FFF2-40B4-BE49-F238E27FC236}">
                  <a16:creationId xmlns:a16="http://schemas.microsoft.com/office/drawing/2014/main" id="{5E82BC17-F548-48B1-B3E8-5DCC81490712}"/>
                </a:ext>
              </a:extLst>
            </p:cNvPr>
            <p:cNvSpPr txBox="1"/>
            <p:nvPr/>
          </p:nvSpPr>
          <p:spPr>
            <a:xfrm>
              <a:off x="7696143" y="4893112"/>
              <a:ext cx="1218911" cy="21544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/>
                <a:t>hasSimplePropertyState</a:t>
              </a:r>
              <a:endParaRPr lang="en-US" sz="800" dirty="0"/>
            </a:p>
          </p:txBody>
        </p:sp>
        <p:cxnSp>
          <p:nvCxnSpPr>
            <p:cNvPr id="143" name="Rechte verbindingslijn met pijl 14">
              <a:extLst>
                <a:ext uri="{FF2B5EF4-FFF2-40B4-BE49-F238E27FC236}">
                  <a16:creationId xmlns:a16="http://schemas.microsoft.com/office/drawing/2014/main" id="{4CADF24D-A748-48A8-AC77-87DB4F63D955}"/>
                </a:ext>
              </a:extLst>
            </p:cNvPr>
            <p:cNvCxnSpPr>
              <a:cxnSpLocks/>
            </p:cNvCxnSpPr>
            <p:nvPr/>
          </p:nvCxnSpPr>
          <p:spPr>
            <a:xfrm>
              <a:off x="2645838" y="2266148"/>
              <a:ext cx="481772" cy="0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144" name="Rechte verbindingslijn met pijl 14">
              <a:extLst>
                <a:ext uri="{FF2B5EF4-FFF2-40B4-BE49-F238E27FC236}">
                  <a16:creationId xmlns:a16="http://schemas.microsoft.com/office/drawing/2014/main" id="{0878CEF5-2004-4EFA-8ECF-A34CC073B8D5}"/>
                </a:ext>
              </a:extLst>
            </p:cNvPr>
            <p:cNvCxnSpPr>
              <a:cxnSpLocks/>
            </p:cNvCxnSpPr>
            <p:nvPr/>
          </p:nvCxnSpPr>
          <p:spPr>
            <a:xfrm>
              <a:off x="2645838" y="2389725"/>
              <a:ext cx="481772" cy="0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headEnd type="non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145" name="Tekstvak 120">
              <a:extLst>
                <a:ext uri="{FF2B5EF4-FFF2-40B4-BE49-F238E27FC236}">
                  <a16:creationId xmlns:a16="http://schemas.microsoft.com/office/drawing/2014/main" id="{631276A1-16ED-4A2B-BC6A-98449FAC22E6}"/>
                </a:ext>
              </a:extLst>
            </p:cNvPr>
            <p:cNvSpPr txBox="1"/>
            <p:nvPr/>
          </p:nvSpPr>
          <p:spPr>
            <a:xfrm>
              <a:off x="3115825" y="2147411"/>
              <a:ext cx="1434677" cy="707886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err="1"/>
                <a:t>rdfs:subClassOf</a:t>
              </a:r>
              <a:endParaRPr lang="en-US" sz="800" dirty="0"/>
            </a:p>
            <a:p>
              <a:r>
                <a:rPr lang="en-US" sz="800" dirty="0" err="1"/>
                <a:t>owl:ObjectProperty</a:t>
              </a:r>
              <a:endParaRPr lang="en-US" sz="800" dirty="0"/>
            </a:p>
            <a:p>
              <a:r>
                <a:rPr lang="en-US" sz="800" dirty="0" err="1"/>
                <a:t>owl:DatatypeProperty</a:t>
              </a:r>
              <a:endParaRPr lang="en-US" sz="800" dirty="0"/>
            </a:p>
            <a:p>
              <a:r>
                <a:rPr lang="en-US" sz="800" dirty="0" err="1"/>
                <a:t>rdfs:Class</a:t>
              </a:r>
              <a:endParaRPr lang="en-US" sz="800" dirty="0"/>
            </a:p>
            <a:p>
              <a:r>
                <a:rPr lang="en-US" sz="800" dirty="0" err="1"/>
                <a:t>rdfs:Literal</a:t>
              </a:r>
              <a:endParaRPr lang="en-NL" sz="800" dirty="0"/>
            </a:p>
          </p:txBody>
        </p:sp>
        <p:cxnSp>
          <p:nvCxnSpPr>
            <p:cNvPr id="146" name="Rechte verbindingslijn met pijl 14">
              <a:extLst>
                <a:ext uri="{FF2B5EF4-FFF2-40B4-BE49-F238E27FC236}">
                  <a16:creationId xmlns:a16="http://schemas.microsoft.com/office/drawing/2014/main" id="{D9F4ACC2-AE05-4CBF-8AF8-EE34AA02AA99}"/>
                </a:ext>
              </a:extLst>
            </p:cNvPr>
            <p:cNvCxnSpPr>
              <a:cxnSpLocks/>
            </p:cNvCxnSpPr>
            <p:nvPr/>
          </p:nvCxnSpPr>
          <p:spPr>
            <a:xfrm>
              <a:off x="2645838" y="2508051"/>
              <a:ext cx="481772" cy="0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Dot"/>
              <a:headEnd type="non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147" name="Rechthoek: afgeronde hoeken 74">
              <a:extLst>
                <a:ext uri="{FF2B5EF4-FFF2-40B4-BE49-F238E27FC236}">
                  <a16:creationId xmlns:a16="http://schemas.microsoft.com/office/drawing/2014/main" id="{6A193484-1324-4630-B1F7-480B5450827E}"/>
                </a:ext>
              </a:extLst>
            </p:cNvPr>
            <p:cNvSpPr/>
            <p:nvPr/>
          </p:nvSpPr>
          <p:spPr>
            <a:xfrm>
              <a:off x="5300671" y="6198482"/>
              <a:ext cx="1218911" cy="137688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bg1">
                      <a:lumMod val="95000"/>
                    </a:schemeClr>
                  </a:solidFill>
                </a:rPr>
                <a:t>Input</a:t>
              </a:r>
            </a:p>
          </p:txBody>
        </p:sp>
        <p:sp>
          <p:nvSpPr>
            <p:cNvPr id="148" name="Rechthoek: afgeronde hoeken 74">
              <a:extLst>
                <a:ext uri="{FF2B5EF4-FFF2-40B4-BE49-F238E27FC236}">
                  <a16:creationId xmlns:a16="http://schemas.microsoft.com/office/drawing/2014/main" id="{31157222-1978-48E9-A954-D77EC6A20A99}"/>
                </a:ext>
              </a:extLst>
            </p:cNvPr>
            <p:cNvSpPr/>
            <p:nvPr/>
          </p:nvSpPr>
          <p:spPr>
            <a:xfrm>
              <a:off x="6751053" y="6198482"/>
              <a:ext cx="1218911" cy="137688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bg1">
                      <a:lumMod val="95000"/>
                    </a:schemeClr>
                  </a:solidFill>
                </a:rPr>
                <a:t>Output</a:t>
              </a:r>
            </a:p>
          </p:txBody>
        </p:sp>
        <p:sp>
          <p:nvSpPr>
            <p:cNvPr id="149" name="Rechthoek: afgeronde hoeken 74">
              <a:extLst>
                <a:ext uri="{FF2B5EF4-FFF2-40B4-BE49-F238E27FC236}">
                  <a16:creationId xmlns:a16="http://schemas.microsoft.com/office/drawing/2014/main" id="{8FE02D0E-6621-4446-82F4-7AD21B8CB17C}"/>
                </a:ext>
              </a:extLst>
            </p:cNvPr>
            <p:cNvSpPr/>
            <p:nvPr/>
          </p:nvSpPr>
          <p:spPr>
            <a:xfrm>
              <a:off x="8201435" y="6198482"/>
              <a:ext cx="1218911" cy="137688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err="1">
                  <a:solidFill>
                    <a:schemeClr val="bg1">
                      <a:lumMod val="95000"/>
                    </a:schemeClr>
                  </a:solidFill>
                </a:rPr>
                <a:t>UserDefined</a:t>
              </a:r>
              <a:endParaRPr lang="en-US" sz="8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cxnSp>
          <p:nvCxnSpPr>
            <p:cNvPr id="150" name="Verbindingslijn: gebogen 241">
              <a:extLst>
                <a:ext uri="{FF2B5EF4-FFF2-40B4-BE49-F238E27FC236}">
                  <a16:creationId xmlns:a16="http://schemas.microsoft.com/office/drawing/2014/main" id="{4503CDBC-252F-4B15-9B06-A8042BD13CA1}"/>
                </a:ext>
              </a:extLst>
            </p:cNvPr>
            <p:cNvCxnSpPr>
              <a:cxnSpLocks/>
              <a:stCxn id="148" idx="0"/>
              <a:endCxn id="125" idx="2"/>
            </p:cNvCxnSpPr>
            <p:nvPr/>
          </p:nvCxnSpPr>
          <p:spPr>
            <a:xfrm rot="16200000" flipV="1">
              <a:off x="6518832" y="5356804"/>
              <a:ext cx="232972" cy="1450383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9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1" name="Verbindingslijn: gebogen 241">
              <a:extLst>
                <a:ext uri="{FF2B5EF4-FFF2-40B4-BE49-F238E27FC236}">
                  <a16:creationId xmlns:a16="http://schemas.microsoft.com/office/drawing/2014/main" id="{6BD993D3-1BEB-46E1-ABBC-B766EA2E9238}"/>
                </a:ext>
              </a:extLst>
            </p:cNvPr>
            <p:cNvCxnSpPr>
              <a:cxnSpLocks/>
              <a:stCxn id="149" idx="0"/>
              <a:endCxn id="125" idx="2"/>
            </p:cNvCxnSpPr>
            <p:nvPr/>
          </p:nvCxnSpPr>
          <p:spPr>
            <a:xfrm rot="16200000" flipV="1">
              <a:off x="7244023" y="4631613"/>
              <a:ext cx="232972" cy="290076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9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2" name="Rechte verbindingslijn met pijl 14">
              <a:extLst>
                <a:ext uri="{FF2B5EF4-FFF2-40B4-BE49-F238E27FC236}">
                  <a16:creationId xmlns:a16="http://schemas.microsoft.com/office/drawing/2014/main" id="{E1124B02-251C-42B4-88B7-91EC71FE44C7}"/>
                </a:ext>
              </a:extLst>
            </p:cNvPr>
            <p:cNvCxnSpPr>
              <a:cxnSpLocks/>
              <a:stCxn id="147" idx="0"/>
              <a:endCxn id="125" idx="2"/>
            </p:cNvCxnSpPr>
            <p:nvPr/>
          </p:nvCxnSpPr>
          <p:spPr>
            <a:xfrm flipH="1" flipV="1">
              <a:off x="5910126" y="5965510"/>
              <a:ext cx="1" cy="232972"/>
            </a:xfrm>
            <a:prstGeom prst="straightConnector1">
              <a:avLst/>
            </a:prstGeom>
            <a:ln w="6350">
              <a:solidFill>
                <a:schemeClr val="bg1">
                  <a:lumMod val="9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153" name="Verbindingslijn: gebogen 90">
              <a:extLst>
                <a:ext uri="{FF2B5EF4-FFF2-40B4-BE49-F238E27FC236}">
                  <a16:creationId xmlns:a16="http://schemas.microsoft.com/office/drawing/2014/main" id="{6762F503-CF60-45FA-AA4C-4E7AF5F88271}"/>
                </a:ext>
              </a:extLst>
            </p:cNvPr>
            <p:cNvCxnSpPr>
              <a:cxnSpLocks/>
              <a:stCxn id="88" idx="1"/>
              <a:endCxn id="122" idx="3"/>
            </p:cNvCxnSpPr>
            <p:nvPr/>
          </p:nvCxnSpPr>
          <p:spPr>
            <a:xfrm rot="10800000" flipV="1">
              <a:off x="3872879" y="5525727"/>
              <a:ext cx="1429106" cy="741880"/>
            </a:xfrm>
            <a:prstGeom prst="bentConnector3">
              <a:avLst>
                <a:gd name="adj1" fmla="val 50000"/>
              </a:avLst>
            </a:prstGeom>
            <a:ln w="6350">
              <a:solidFill>
                <a:schemeClr val="bg1">
                  <a:lumMod val="95000"/>
                </a:schemeClr>
              </a:solidFill>
              <a:prstDash val="dash"/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4" name="Verbindingslijn: gebogen 90">
              <a:extLst>
                <a:ext uri="{FF2B5EF4-FFF2-40B4-BE49-F238E27FC236}">
                  <a16:creationId xmlns:a16="http://schemas.microsoft.com/office/drawing/2014/main" id="{EF80BE84-0767-4F4D-A0B4-2D8E4818A291}"/>
                </a:ext>
              </a:extLst>
            </p:cNvPr>
            <p:cNvCxnSpPr>
              <a:cxnSpLocks/>
              <a:stCxn id="114" idx="2"/>
              <a:endCxn id="125" idx="3"/>
            </p:cNvCxnSpPr>
            <p:nvPr/>
          </p:nvCxnSpPr>
          <p:spPr>
            <a:xfrm rot="5400000">
              <a:off x="7404440" y="2207811"/>
              <a:ext cx="2803996" cy="4573714"/>
            </a:xfrm>
            <a:prstGeom prst="bentConnector2">
              <a:avLst/>
            </a:prstGeom>
            <a:ln w="6350">
              <a:solidFill>
                <a:schemeClr val="bg1">
                  <a:lumMod val="95000"/>
                </a:schemeClr>
              </a:solidFill>
              <a:prstDash val="dash"/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5" name="Rechte verbindingslijn met pijl 14">
              <a:extLst>
                <a:ext uri="{FF2B5EF4-FFF2-40B4-BE49-F238E27FC236}">
                  <a16:creationId xmlns:a16="http://schemas.microsoft.com/office/drawing/2014/main" id="{90F22138-235C-4FF9-80C1-B3B01378A778}"/>
                </a:ext>
              </a:extLst>
            </p:cNvPr>
            <p:cNvCxnSpPr>
              <a:cxnSpLocks/>
              <a:stCxn id="125" idx="0"/>
              <a:endCxn id="88" idx="2"/>
            </p:cNvCxnSpPr>
            <p:nvPr/>
          </p:nvCxnSpPr>
          <p:spPr>
            <a:xfrm flipV="1">
              <a:off x="5910126" y="5594571"/>
              <a:ext cx="1315" cy="233251"/>
            </a:xfrm>
            <a:prstGeom prst="straightConnector1">
              <a:avLst/>
            </a:prstGeom>
            <a:ln w="6350">
              <a:solidFill>
                <a:schemeClr val="bg1">
                  <a:lumMod val="9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156" name="Rechthoek: afgeronde hoeken 74">
              <a:extLst>
                <a:ext uri="{FF2B5EF4-FFF2-40B4-BE49-F238E27FC236}">
                  <a16:creationId xmlns:a16="http://schemas.microsoft.com/office/drawing/2014/main" id="{43E6CBA6-5C99-482F-8649-CC803A568443}"/>
                </a:ext>
              </a:extLst>
            </p:cNvPr>
            <p:cNvSpPr/>
            <p:nvPr/>
          </p:nvSpPr>
          <p:spPr>
            <a:xfrm>
              <a:off x="7696142" y="5720791"/>
              <a:ext cx="1218911" cy="13768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bg1">
                      <a:lumMod val="95000"/>
                    </a:schemeClr>
                  </a:solidFill>
                </a:rPr>
                <a:t>ID</a:t>
              </a:r>
            </a:p>
          </p:txBody>
        </p:sp>
        <p:cxnSp>
          <p:nvCxnSpPr>
            <p:cNvPr id="157" name="Verbindingslijn: gebogen 90">
              <a:extLst>
                <a:ext uri="{FF2B5EF4-FFF2-40B4-BE49-F238E27FC236}">
                  <a16:creationId xmlns:a16="http://schemas.microsoft.com/office/drawing/2014/main" id="{FFB9DE8B-42F6-44EC-B033-88287B2C133E}"/>
                </a:ext>
              </a:extLst>
            </p:cNvPr>
            <p:cNvCxnSpPr>
              <a:cxnSpLocks/>
              <a:stCxn id="125" idx="3"/>
              <a:endCxn id="156" idx="1"/>
            </p:cNvCxnSpPr>
            <p:nvPr/>
          </p:nvCxnSpPr>
          <p:spPr>
            <a:xfrm flipV="1">
              <a:off x="6519581" y="5789635"/>
              <a:ext cx="1176561" cy="107031"/>
            </a:xfrm>
            <a:prstGeom prst="bentConnector3">
              <a:avLst>
                <a:gd name="adj1" fmla="val 50000"/>
              </a:avLst>
            </a:prstGeom>
            <a:ln w="6350">
              <a:solidFill>
                <a:schemeClr val="bg1">
                  <a:lumMod val="95000"/>
                </a:schemeClr>
              </a:solidFill>
              <a:prstDash val="dash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8" name="Tekstvak 157">
              <a:extLst>
                <a:ext uri="{FF2B5EF4-FFF2-40B4-BE49-F238E27FC236}">
                  <a16:creationId xmlns:a16="http://schemas.microsoft.com/office/drawing/2014/main" id="{EF679D5F-794D-45A1-A264-D82921069F2E}"/>
                </a:ext>
              </a:extLst>
            </p:cNvPr>
            <p:cNvSpPr txBox="1"/>
            <p:nvPr/>
          </p:nvSpPr>
          <p:spPr>
            <a:xfrm>
              <a:off x="6618495" y="5629164"/>
              <a:ext cx="846345" cy="21544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>
                  <a:solidFill>
                    <a:schemeClr val="bg1">
                      <a:lumMod val="95000"/>
                    </a:schemeClr>
                  </a:solidFill>
                </a:rPr>
                <a:t>hasID</a:t>
              </a: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en-US" sz="800" b="1" dirty="0">
                  <a:solidFill>
                    <a:schemeClr val="bg1">
                      <a:lumMod val="95000"/>
                    </a:schemeClr>
                  </a:solidFill>
                </a:rPr>
                <a:t>max 1</a:t>
              </a:r>
              <a:endParaRPr lang="en-US" sz="8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cxnSp>
          <p:nvCxnSpPr>
            <p:cNvPr id="159" name="Rechte verbindingslijn met pijl 14">
              <a:extLst>
                <a:ext uri="{FF2B5EF4-FFF2-40B4-BE49-F238E27FC236}">
                  <a16:creationId xmlns:a16="http://schemas.microsoft.com/office/drawing/2014/main" id="{20D69160-6329-4D84-8E14-7F5B6E2D67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44032" y="5525725"/>
              <a:ext cx="0" cy="176739"/>
            </a:xfrm>
            <a:prstGeom prst="straightConnector1">
              <a:avLst/>
            </a:prstGeom>
            <a:ln w="6350">
              <a:solidFill>
                <a:schemeClr val="bg1">
                  <a:lumMod val="9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160" name="Rechthoek: afgeronde hoeken 21">
              <a:extLst>
                <a:ext uri="{FF2B5EF4-FFF2-40B4-BE49-F238E27FC236}">
                  <a16:creationId xmlns:a16="http://schemas.microsoft.com/office/drawing/2014/main" id="{D410AD2F-7FB9-4236-B2F0-8D6EB6E67E0C}"/>
                </a:ext>
              </a:extLst>
            </p:cNvPr>
            <p:cNvSpPr/>
            <p:nvPr/>
          </p:nvSpPr>
          <p:spPr>
            <a:xfrm>
              <a:off x="2645766" y="2569282"/>
              <a:ext cx="481773" cy="110015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/>
                <a:t>Class</a:t>
              </a:r>
            </a:p>
          </p:txBody>
        </p:sp>
        <p:sp>
          <p:nvSpPr>
            <p:cNvPr id="161" name="Rechthoek: afgeronde hoeken 21">
              <a:extLst>
                <a:ext uri="{FF2B5EF4-FFF2-40B4-BE49-F238E27FC236}">
                  <a16:creationId xmlns:a16="http://schemas.microsoft.com/office/drawing/2014/main" id="{6A876588-C548-4437-BA1D-3DD3CC9B22F1}"/>
                </a:ext>
              </a:extLst>
            </p:cNvPr>
            <p:cNvSpPr/>
            <p:nvPr/>
          </p:nvSpPr>
          <p:spPr>
            <a:xfrm>
              <a:off x="2643962" y="2698749"/>
              <a:ext cx="481773" cy="11001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bg1">
                      <a:lumMod val="75000"/>
                    </a:schemeClr>
                  </a:solidFill>
                </a:rPr>
                <a:t>Literal</a:t>
              </a:r>
            </a:p>
          </p:txBody>
        </p:sp>
      </p:grpSp>
      <p:sp>
        <p:nvSpPr>
          <p:cNvPr id="163" name="Titel 1">
            <a:extLst>
              <a:ext uri="{FF2B5EF4-FFF2-40B4-BE49-F238E27FC236}">
                <a16:creationId xmlns:a16="http://schemas.microsoft.com/office/drawing/2014/main" id="{AF41E2A5-DE06-46BE-910F-71DA36AD6F7C}"/>
              </a:ext>
            </a:extLst>
          </p:cNvPr>
          <p:cNvSpPr txBox="1">
            <a:spLocks/>
          </p:cNvSpPr>
          <p:nvPr/>
        </p:nvSpPr>
        <p:spPr>
          <a:xfrm>
            <a:off x="838200" y="1333203"/>
            <a:ext cx="10515600" cy="4094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Avenir Next LT Pro" panose="020B0504020202020204" pitchFamily="34" charset="0"/>
              </a:rPr>
              <a:t>STATIC PROPERTY PATTERN</a:t>
            </a:r>
            <a:endParaRPr lang="LID4096" sz="2400" b="1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696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binnen, tafel, venster, gebouw&#10;&#10;Automatisch gegenereerde beschrijving">
            <a:extLst>
              <a:ext uri="{FF2B5EF4-FFF2-40B4-BE49-F238E27FC236}">
                <a16:creationId xmlns:a16="http://schemas.microsoft.com/office/drawing/2014/main" id="{07F925D8-C6AA-4875-AE7D-14DA41A12A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 r="83" b="156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115CB07E-1858-45C0-8D26-90A6EFD97364}"/>
              </a:ext>
            </a:extLst>
          </p:cNvPr>
          <p:cNvSpPr txBox="1">
            <a:spLocks/>
          </p:cNvSpPr>
          <p:nvPr/>
        </p:nvSpPr>
        <p:spPr>
          <a:xfrm>
            <a:off x="838200" y="1299124"/>
            <a:ext cx="10515600" cy="42597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Open Smart Home</a:t>
            </a:r>
            <a:endParaRPr lang="en-US" sz="4800" dirty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  <a:p>
            <a:endParaRPr lang="en-US" sz="18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  <a:p>
            <a:pPr marL="4000500" lvl="8" indent="-342900">
              <a:buFont typeface="Avenir Next LT Pro" panose="020B0504020202020204" pitchFamily="34" charset="0"/>
              <a:buChar char="×"/>
            </a:pP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Apartment in Germany</a:t>
            </a:r>
          </a:p>
          <a:p>
            <a:pPr marL="4000500" lvl="8" indent="-342900">
              <a:buFont typeface="Avenir Next LT Pro" panose="020B0504020202020204" pitchFamily="34" charset="0"/>
              <a:buChar char="×"/>
            </a:pP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Original dataset by Schneider and Rasmussen </a:t>
            </a: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http://doi.org/10.5281/zenodo.1244602</a:t>
            </a:r>
          </a:p>
          <a:p>
            <a:pPr marL="4000500" lvl="8" indent="-342900">
              <a:buFont typeface="Avenir Next LT Pro" panose="020B0504020202020204" pitchFamily="34" charset="0"/>
              <a:buChar char="×"/>
            </a:pP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Sensor data: temperature, brightness, relative humidity</a:t>
            </a:r>
          </a:p>
          <a:p>
            <a:pPr marL="4000500" lvl="8" indent="-342900">
              <a:buFont typeface="Avenir Next LT Pro" panose="020B0504020202020204" pitchFamily="34" charset="0"/>
              <a:buChar char="×"/>
            </a:pPr>
            <a:r>
              <a:rPr lang="en-US" sz="16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.</a:t>
            </a:r>
            <a:r>
              <a:rPr lang="en-US" sz="1600" dirty="0" err="1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ttl</a:t>
            </a:r>
            <a:r>
              <a:rPr lang="en-US" sz="16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 in BOP-vocabulary</a:t>
            </a:r>
          </a:p>
          <a:p>
            <a:pPr marL="342900" indent="-342900">
              <a:buFont typeface="Avenir Next LT Pro" panose="020B0504020202020204" pitchFamily="34" charset="0"/>
              <a:buChar char="×"/>
            </a:pPr>
            <a:endParaRPr lang="en-US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venir Next LT Pro" panose="020B0504020202020204" pitchFamily="34" charset="0"/>
              <a:buChar char="×"/>
            </a:pPr>
            <a:endParaRPr lang="en-US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venir Next LT Pro" panose="020B0504020202020204" pitchFamily="34" charset="0"/>
              <a:buChar char="×"/>
            </a:pPr>
            <a:endParaRPr lang="en-US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venir Next LT Pro" panose="020B0504020202020204" pitchFamily="34" charset="0"/>
              <a:buChar char="×"/>
            </a:pPr>
            <a:endParaRPr lang="en-US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venir Next LT Pro" panose="020B0504020202020204" pitchFamily="34" charset="0"/>
              <a:buChar char="×"/>
            </a:pPr>
            <a:endParaRPr lang="en-NL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5109295-763F-4AA2-A6B4-FB34AC3CFA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70" b="87315" l="24323" r="74115">
                        <a14:foregroundMark x1="26458" y1="49815" x2="27135" y2="46574"/>
                        <a14:foregroundMark x1="24323" y1="46574" x2="24427" y2="51759"/>
                        <a14:foregroundMark x1="48854" y1="87315" x2="52344" y2="82963"/>
                        <a14:foregroundMark x1="71823" y1="63704" x2="71563" y2="55000"/>
                        <a14:foregroundMark x1="74115" y1="56759" x2="73594" y2="63796"/>
                        <a14:foregroundMark x1="47865" y1="23519" x2="50417" y2="25463"/>
                        <a14:foregroundMark x1="48906" y1="20463" x2="48906" y2="20463"/>
                        <a14:foregroundMark x1="48906" y1="20370" x2="48906" y2="20370"/>
                        <a14:foregroundMark x1="66789" y1="49016" x2="65417" y2="47593"/>
                        <a14:backgroundMark x1="52760" y1="29259" x2="52760" y2="29259"/>
                        <a14:backgroundMark x1="52552" y1="29352" x2="53333" y2="30926"/>
                        <a14:backgroundMark x1="52344" y1="28333" x2="52240" y2="28333"/>
                        <a14:backgroundMark x1="61771" y1="40833" x2="61771" y2="40833"/>
                        <a14:backgroundMark x1="66979" y1="48704" x2="68906" y2="51296"/>
                        <a14:backgroundMark x1="66719" y1="48981" x2="66927" y2="49167"/>
                        <a14:backgroundMark x1="69271" y1="51296" x2="69375" y2="52315"/>
                        <a14:backgroundMark x1="66615" y1="48704" x2="66510" y2="48796"/>
                        <a14:backgroundMark x1="66615" y1="48889" x2="66615" y2="48519"/>
                        <a14:backgroundMark x1="66563" y1="48796" x2="66510" y2="48611"/>
                        <a14:backgroundMark x1="66563" y1="48796" x2="66510" y2="48519"/>
                      </a14:backgroundRemoval>
                    </a14:imgEffect>
                  </a14:imgLayer>
                </a14:imgProps>
              </a:ext>
            </a:extLst>
          </a:blip>
          <a:srcRect l="23366" t="19487" r="24808" b="8889"/>
          <a:stretch/>
        </p:blipFill>
        <p:spPr>
          <a:xfrm>
            <a:off x="838200" y="2582559"/>
            <a:ext cx="3416300" cy="2655715"/>
          </a:xfrm>
          <a:prstGeom prst="rect">
            <a:avLst/>
          </a:prstGeom>
        </p:spPr>
      </p:pic>
      <p:pic>
        <p:nvPicPr>
          <p:cNvPr id="5" name="Graphic 4" descr="Document silhouet">
            <a:hlinkClick r:id="rId6"/>
            <a:extLst>
              <a:ext uri="{FF2B5EF4-FFF2-40B4-BE49-F238E27FC236}">
                <a16:creationId xmlns:a16="http://schemas.microsoft.com/office/drawing/2014/main" id="{6109EA3E-1605-476E-8B3C-BEFB910771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19064" y="225654"/>
            <a:ext cx="425855" cy="43088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C906852B-2FBF-49EB-9D13-401A990AF4DC}"/>
              </a:ext>
            </a:extLst>
          </p:cNvPr>
          <p:cNvSpPr txBox="1"/>
          <p:nvPr/>
        </p:nvSpPr>
        <p:spPr>
          <a:xfrm>
            <a:off x="8932127" y="225655"/>
            <a:ext cx="300261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TAKE ME THERE</a:t>
            </a:r>
          </a:p>
          <a:p>
            <a:r>
              <a:rPr lang="en-US" sz="1100" dirty="0">
                <a:solidFill>
                  <a:schemeClr val="bg1"/>
                </a:solidFill>
                <a:latin typeface="Avenir Next LT Pro" panose="020B05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github.com/</a:t>
            </a:r>
            <a:r>
              <a:rPr lang="en-US" sz="1100" dirty="0" err="1">
                <a:solidFill>
                  <a:schemeClr val="bg1"/>
                </a:solidFill>
                <a:latin typeface="Avenir Next LT Pro" panose="020B05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AlexDonkers</a:t>
            </a:r>
            <a:r>
              <a:rPr lang="en-US" sz="1100" dirty="0">
                <a:solidFill>
                  <a:schemeClr val="bg1"/>
                </a:solidFill>
                <a:latin typeface="Avenir Next LT Pro" panose="020B05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1100" dirty="0" err="1">
                <a:solidFill>
                  <a:schemeClr val="bg1"/>
                </a:solidFill>
                <a:latin typeface="Avenir Next LT Pro" panose="020B05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OpenSmartHome</a:t>
            </a:r>
            <a:endParaRPr lang="en-US" sz="11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10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chthoek 109">
            <a:extLst>
              <a:ext uri="{FF2B5EF4-FFF2-40B4-BE49-F238E27FC236}">
                <a16:creationId xmlns:a16="http://schemas.microsoft.com/office/drawing/2014/main" id="{3FE860CD-E51E-4B40-A730-7851FB285F95}"/>
              </a:ext>
            </a:extLst>
          </p:cNvPr>
          <p:cNvSpPr/>
          <p:nvPr/>
        </p:nvSpPr>
        <p:spPr>
          <a:xfrm>
            <a:off x="6311728" y="2329242"/>
            <a:ext cx="3472091" cy="1427371"/>
          </a:xfrm>
          <a:custGeom>
            <a:avLst/>
            <a:gdLst>
              <a:gd name="connsiteX0" fmla="*/ 0 w 3472091"/>
              <a:gd name="connsiteY0" fmla="*/ 0 h 1427371"/>
              <a:gd name="connsiteX1" fmla="*/ 659697 w 3472091"/>
              <a:gd name="connsiteY1" fmla="*/ 0 h 1427371"/>
              <a:gd name="connsiteX2" fmla="*/ 1319395 w 3472091"/>
              <a:gd name="connsiteY2" fmla="*/ 0 h 1427371"/>
              <a:gd name="connsiteX3" fmla="*/ 1944371 w 3472091"/>
              <a:gd name="connsiteY3" fmla="*/ 0 h 1427371"/>
              <a:gd name="connsiteX4" fmla="*/ 2673510 w 3472091"/>
              <a:gd name="connsiteY4" fmla="*/ 0 h 1427371"/>
              <a:gd name="connsiteX5" fmla="*/ 3472091 w 3472091"/>
              <a:gd name="connsiteY5" fmla="*/ 0 h 1427371"/>
              <a:gd name="connsiteX6" fmla="*/ 3472091 w 3472091"/>
              <a:gd name="connsiteY6" fmla="*/ 461517 h 1427371"/>
              <a:gd name="connsiteX7" fmla="*/ 3472091 w 3472091"/>
              <a:gd name="connsiteY7" fmla="*/ 894486 h 1427371"/>
              <a:gd name="connsiteX8" fmla="*/ 3472091 w 3472091"/>
              <a:gd name="connsiteY8" fmla="*/ 1427371 h 1427371"/>
              <a:gd name="connsiteX9" fmla="*/ 2708231 w 3472091"/>
              <a:gd name="connsiteY9" fmla="*/ 1427371 h 1427371"/>
              <a:gd name="connsiteX10" fmla="*/ 2117976 w 3472091"/>
              <a:gd name="connsiteY10" fmla="*/ 1427371 h 1427371"/>
              <a:gd name="connsiteX11" fmla="*/ 1458278 w 3472091"/>
              <a:gd name="connsiteY11" fmla="*/ 1427371 h 1427371"/>
              <a:gd name="connsiteX12" fmla="*/ 798581 w 3472091"/>
              <a:gd name="connsiteY12" fmla="*/ 1427371 h 1427371"/>
              <a:gd name="connsiteX13" fmla="*/ 0 w 3472091"/>
              <a:gd name="connsiteY13" fmla="*/ 1427371 h 1427371"/>
              <a:gd name="connsiteX14" fmla="*/ 0 w 3472091"/>
              <a:gd name="connsiteY14" fmla="*/ 923033 h 1427371"/>
              <a:gd name="connsiteX15" fmla="*/ 0 w 3472091"/>
              <a:gd name="connsiteY15" fmla="*/ 475790 h 1427371"/>
              <a:gd name="connsiteX16" fmla="*/ 0 w 3472091"/>
              <a:gd name="connsiteY16" fmla="*/ 0 h 142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72091" h="1427371" fill="none" extrusionOk="0">
                <a:moveTo>
                  <a:pt x="0" y="0"/>
                </a:moveTo>
                <a:cubicBezTo>
                  <a:pt x="251214" y="25781"/>
                  <a:pt x="500769" y="20208"/>
                  <a:pt x="659697" y="0"/>
                </a:cubicBezTo>
                <a:cubicBezTo>
                  <a:pt x="818625" y="-20208"/>
                  <a:pt x="1153783" y="-16098"/>
                  <a:pt x="1319395" y="0"/>
                </a:cubicBezTo>
                <a:cubicBezTo>
                  <a:pt x="1485007" y="16098"/>
                  <a:pt x="1816088" y="-3981"/>
                  <a:pt x="1944371" y="0"/>
                </a:cubicBezTo>
                <a:cubicBezTo>
                  <a:pt x="2072654" y="3981"/>
                  <a:pt x="2487107" y="27524"/>
                  <a:pt x="2673510" y="0"/>
                </a:cubicBezTo>
                <a:cubicBezTo>
                  <a:pt x="2859913" y="-27524"/>
                  <a:pt x="3223786" y="34921"/>
                  <a:pt x="3472091" y="0"/>
                </a:cubicBezTo>
                <a:cubicBezTo>
                  <a:pt x="3491682" y="202795"/>
                  <a:pt x="3491559" y="274473"/>
                  <a:pt x="3472091" y="461517"/>
                </a:cubicBezTo>
                <a:cubicBezTo>
                  <a:pt x="3452623" y="648561"/>
                  <a:pt x="3475360" y="776133"/>
                  <a:pt x="3472091" y="894486"/>
                </a:cubicBezTo>
                <a:cubicBezTo>
                  <a:pt x="3468822" y="1012839"/>
                  <a:pt x="3452196" y="1181015"/>
                  <a:pt x="3472091" y="1427371"/>
                </a:cubicBezTo>
                <a:cubicBezTo>
                  <a:pt x="3315654" y="1450829"/>
                  <a:pt x="2862285" y="1428331"/>
                  <a:pt x="2708231" y="1427371"/>
                </a:cubicBezTo>
                <a:cubicBezTo>
                  <a:pt x="2554177" y="1426411"/>
                  <a:pt x="2400103" y="1455729"/>
                  <a:pt x="2117976" y="1427371"/>
                </a:cubicBezTo>
                <a:cubicBezTo>
                  <a:pt x="1835850" y="1399013"/>
                  <a:pt x="1786944" y="1409531"/>
                  <a:pt x="1458278" y="1427371"/>
                </a:cubicBezTo>
                <a:cubicBezTo>
                  <a:pt x="1129612" y="1445211"/>
                  <a:pt x="1064623" y="1413237"/>
                  <a:pt x="798581" y="1427371"/>
                </a:cubicBezTo>
                <a:cubicBezTo>
                  <a:pt x="532539" y="1441505"/>
                  <a:pt x="305125" y="1439981"/>
                  <a:pt x="0" y="1427371"/>
                </a:cubicBezTo>
                <a:cubicBezTo>
                  <a:pt x="15309" y="1317643"/>
                  <a:pt x="-11549" y="1025507"/>
                  <a:pt x="0" y="923033"/>
                </a:cubicBezTo>
                <a:cubicBezTo>
                  <a:pt x="11549" y="820559"/>
                  <a:pt x="-20943" y="602636"/>
                  <a:pt x="0" y="475790"/>
                </a:cubicBezTo>
                <a:cubicBezTo>
                  <a:pt x="20943" y="348944"/>
                  <a:pt x="15770" y="151504"/>
                  <a:pt x="0" y="0"/>
                </a:cubicBezTo>
                <a:close/>
              </a:path>
              <a:path w="3472091" h="1427371" stroke="0" extrusionOk="0">
                <a:moveTo>
                  <a:pt x="0" y="0"/>
                </a:moveTo>
                <a:cubicBezTo>
                  <a:pt x="259582" y="6452"/>
                  <a:pt x="353006" y="20713"/>
                  <a:pt x="590255" y="0"/>
                </a:cubicBezTo>
                <a:cubicBezTo>
                  <a:pt x="827504" y="-20713"/>
                  <a:pt x="1043638" y="7749"/>
                  <a:pt x="1180511" y="0"/>
                </a:cubicBezTo>
                <a:cubicBezTo>
                  <a:pt x="1317384" y="-7749"/>
                  <a:pt x="1609673" y="-22338"/>
                  <a:pt x="1874929" y="0"/>
                </a:cubicBezTo>
                <a:cubicBezTo>
                  <a:pt x="2140185" y="22338"/>
                  <a:pt x="2285936" y="10773"/>
                  <a:pt x="2604068" y="0"/>
                </a:cubicBezTo>
                <a:cubicBezTo>
                  <a:pt x="2922200" y="-10773"/>
                  <a:pt x="3056828" y="40605"/>
                  <a:pt x="3472091" y="0"/>
                </a:cubicBezTo>
                <a:cubicBezTo>
                  <a:pt x="3460918" y="118675"/>
                  <a:pt x="3474164" y="268190"/>
                  <a:pt x="3472091" y="432969"/>
                </a:cubicBezTo>
                <a:cubicBezTo>
                  <a:pt x="3470018" y="597748"/>
                  <a:pt x="3483823" y="668444"/>
                  <a:pt x="3472091" y="865938"/>
                </a:cubicBezTo>
                <a:cubicBezTo>
                  <a:pt x="3460359" y="1063432"/>
                  <a:pt x="3477985" y="1241128"/>
                  <a:pt x="3472091" y="1427371"/>
                </a:cubicBezTo>
                <a:cubicBezTo>
                  <a:pt x="3119264" y="1402962"/>
                  <a:pt x="3012809" y="1434465"/>
                  <a:pt x="2742952" y="1427371"/>
                </a:cubicBezTo>
                <a:cubicBezTo>
                  <a:pt x="2473095" y="1420277"/>
                  <a:pt x="2256389" y="1453853"/>
                  <a:pt x="2117976" y="1427371"/>
                </a:cubicBezTo>
                <a:cubicBezTo>
                  <a:pt x="1979563" y="1400889"/>
                  <a:pt x="1623679" y="1421924"/>
                  <a:pt x="1458278" y="1427371"/>
                </a:cubicBezTo>
                <a:cubicBezTo>
                  <a:pt x="1292877" y="1432818"/>
                  <a:pt x="1050615" y="1404619"/>
                  <a:pt x="729139" y="1427371"/>
                </a:cubicBezTo>
                <a:cubicBezTo>
                  <a:pt x="407663" y="1450123"/>
                  <a:pt x="243919" y="1445068"/>
                  <a:pt x="0" y="1427371"/>
                </a:cubicBezTo>
                <a:cubicBezTo>
                  <a:pt x="8721" y="1225759"/>
                  <a:pt x="10486" y="1142672"/>
                  <a:pt x="0" y="951581"/>
                </a:cubicBezTo>
                <a:cubicBezTo>
                  <a:pt x="-10486" y="760490"/>
                  <a:pt x="-11287" y="590278"/>
                  <a:pt x="0" y="475790"/>
                </a:cubicBezTo>
                <a:cubicBezTo>
                  <a:pt x="11287" y="361302"/>
                  <a:pt x="-21466" y="149525"/>
                  <a:pt x="0" y="0"/>
                </a:cubicBezTo>
                <a:close/>
              </a:path>
            </a:pathLst>
          </a:custGeom>
          <a:solidFill>
            <a:srgbClr val="000000">
              <a:alpha val="5098"/>
            </a:srgbClr>
          </a:solidFill>
          <a:ln>
            <a:noFill/>
            <a:prstDash val="dash"/>
            <a:extLst>
              <a:ext uri="{C807C97D-BFC1-408E-A445-0C87EB9F89A2}">
                <ask:lineSketchStyleProps xmlns:ask="http://schemas.microsoft.com/office/drawing/2018/sketchyshapes" sd="16521810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solidFill>
                <a:schemeClr val="tx1"/>
              </a:solidFill>
            </a:endParaRPr>
          </a:p>
        </p:txBody>
      </p:sp>
      <p:sp>
        <p:nvSpPr>
          <p:cNvPr id="90" name="Rechthoek 89">
            <a:extLst>
              <a:ext uri="{FF2B5EF4-FFF2-40B4-BE49-F238E27FC236}">
                <a16:creationId xmlns:a16="http://schemas.microsoft.com/office/drawing/2014/main" id="{F4B9F6D6-7C2B-4174-9A3E-BA8AB5B4433F}"/>
              </a:ext>
            </a:extLst>
          </p:cNvPr>
          <p:cNvSpPr/>
          <p:nvPr/>
        </p:nvSpPr>
        <p:spPr>
          <a:xfrm>
            <a:off x="6311728" y="3886679"/>
            <a:ext cx="3472091" cy="1358463"/>
          </a:xfrm>
          <a:custGeom>
            <a:avLst/>
            <a:gdLst>
              <a:gd name="connsiteX0" fmla="*/ 0 w 3472091"/>
              <a:gd name="connsiteY0" fmla="*/ 0 h 1358463"/>
              <a:gd name="connsiteX1" fmla="*/ 694418 w 3472091"/>
              <a:gd name="connsiteY1" fmla="*/ 0 h 1358463"/>
              <a:gd name="connsiteX2" fmla="*/ 1458278 w 3472091"/>
              <a:gd name="connsiteY2" fmla="*/ 0 h 1358463"/>
              <a:gd name="connsiteX3" fmla="*/ 2152696 w 3472091"/>
              <a:gd name="connsiteY3" fmla="*/ 0 h 1358463"/>
              <a:gd name="connsiteX4" fmla="*/ 2812394 w 3472091"/>
              <a:gd name="connsiteY4" fmla="*/ 0 h 1358463"/>
              <a:gd name="connsiteX5" fmla="*/ 3472091 w 3472091"/>
              <a:gd name="connsiteY5" fmla="*/ 0 h 1358463"/>
              <a:gd name="connsiteX6" fmla="*/ 3472091 w 3472091"/>
              <a:gd name="connsiteY6" fmla="*/ 692816 h 1358463"/>
              <a:gd name="connsiteX7" fmla="*/ 3472091 w 3472091"/>
              <a:gd name="connsiteY7" fmla="*/ 1358463 h 1358463"/>
              <a:gd name="connsiteX8" fmla="*/ 2881836 w 3472091"/>
              <a:gd name="connsiteY8" fmla="*/ 1358463 h 1358463"/>
              <a:gd name="connsiteX9" fmla="*/ 2117976 w 3472091"/>
              <a:gd name="connsiteY9" fmla="*/ 1358463 h 1358463"/>
              <a:gd name="connsiteX10" fmla="*/ 1527720 w 3472091"/>
              <a:gd name="connsiteY10" fmla="*/ 1358463 h 1358463"/>
              <a:gd name="connsiteX11" fmla="*/ 763860 w 3472091"/>
              <a:gd name="connsiteY11" fmla="*/ 1358463 h 1358463"/>
              <a:gd name="connsiteX12" fmla="*/ 0 w 3472091"/>
              <a:gd name="connsiteY12" fmla="*/ 1358463 h 1358463"/>
              <a:gd name="connsiteX13" fmla="*/ 0 w 3472091"/>
              <a:gd name="connsiteY13" fmla="*/ 692816 h 1358463"/>
              <a:gd name="connsiteX14" fmla="*/ 0 w 3472091"/>
              <a:gd name="connsiteY14" fmla="*/ 0 h 1358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72091" h="1358463" fill="none" extrusionOk="0">
                <a:moveTo>
                  <a:pt x="0" y="0"/>
                </a:moveTo>
                <a:cubicBezTo>
                  <a:pt x="193184" y="24493"/>
                  <a:pt x="347822" y="-18842"/>
                  <a:pt x="694418" y="0"/>
                </a:cubicBezTo>
                <a:cubicBezTo>
                  <a:pt x="1041014" y="18842"/>
                  <a:pt x="1120585" y="-5383"/>
                  <a:pt x="1458278" y="0"/>
                </a:cubicBezTo>
                <a:cubicBezTo>
                  <a:pt x="1795971" y="5383"/>
                  <a:pt x="1830721" y="-6061"/>
                  <a:pt x="2152696" y="0"/>
                </a:cubicBezTo>
                <a:cubicBezTo>
                  <a:pt x="2474671" y="6061"/>
                  <a:pt x="2646782" y="-16098"/>
                  <a:pt x="2812394" y="0"/>
                </a:cubicBezTo>
                <a:cubicBezTo>
                  <a:pt x="2978006" y="16098"/>
                  <a:pt x="3316436" y="21650"/>
                  <a:pt x="3472091" y="0"/>
                </a:cubicBezTo>
                <a:cubicBezTo>
                  <a:pt x="3441569" y="245509"/>
                  <a:pt x="3440042" y="413301"/>
                  <a:pt x="3472091" y="692816"/>
                </a:cubicBezTo>
                <a:cubicBezTo>
                  <a:pt x="3504140" y="972331"/>
                  <a:pt x="3457439" y="1143067"/>
                  <a:pt x="3472091" y="1358463"/>
                </a:cubicBezTo>
                <a:cubicBezTo>
                  <a:pt x="3302278" y="1374576"/>
                  <a:pt x="3109582" y="1335994"/>
                  <a:pt x="2881836" y="1358463"/>
                </a:cubicBezTo>
                <a:cubicBezTo>
                  <a:pt x="2654090" y="1380932"/>
                  <a:pt x="2467162" y="1348501"/>
                  <a:pt x="2117976" y="1358463"/>
                </a:cubicBezTo>
                <a:cubicBezTo>
                  <a:pt x="1768790" y="1368425"/>
                  <a:pt x="1795675" y="1330353"/>
                  <a:pt x="1527720" y="1358463"/>
                </a:cubicBezTo>
                <a:cubicBezTo>
                  <a:pt x="1259765" y="1386573"/>
                  <a:pt x="917914" y="1359423"/>
                  <a:pt x="763860" y="1358463"/>
                </a:cubicBezTo>
                <a:cubicBezTo>
                  <a:pt x="609806" y="1357503"/>
                  <a:pt x="243931" y="1378687"/>
                  <a:pt x="0" y="1358463"/>
                </a:cubicBezTo>
                <a:cubicBezTo>
                  <a:pt x="6728" y="1033894"/>
                  <a:pt x="-31499" y="971908"/>
                  <a:pt x="0" y="692816"/>
                </a:cubicBezTo>
                <a:cubicBezTo>
                  <a:pt x="31499" y="413724"/>
                  <a:pt x="10359" y="216390"/>
                  <a:pt x="0" y="0"/>
                </a:cubicBezTo>
                <a:close/>
              </a:path>
              <a:path w="3472091" h="1358463" stroke="0" extrusionOk="0">
                <a:moveTo>
                  <a:pt x="0" y="0"/>
                </a:moveTo>
                <a:cubicBezTo>
                  <a:pt x="259582" y="6452"/>
                  <a:pt x="353006" y="20713"/>
                  <a:pt x="590255" y="0"/>
                </a:cubicBezTo>
                <a:cubicBezTo>
                  <a:pt x="827504" y="-20713"/>
                  <a:pt x="1043638" y="7749"/>
                  <a:pt x="1180511" y="0"/>
                </a:cubicBezTo>
                <a:cubicBezTo>
                  <a:pt x="1317384" y="-7749"/>
                  <a:pt x="1609673" y="-22338"/>
                  <a:pt x="1874929" y="0"/>
                </a:cubicBezTo>
                <a:cubicBezTo>
                  <a:pt x="2140185" y="22338"/>
                  <a:pt x="2285936" y="10773"/>
                  <a:pt x="2604068" y="0"/>
                </a:cubicBezTo>
                <a:cubicBezTo>
                  <a:pt x="2922200" y="-10773"/>
                  <a:pt x="3056828" y="40605"/>
                  <a:pt x="3472091" y="0"/>
                </a:cubicBezTo>
                <a:cubicBezTo>
                  <a:pt x="3454541" y="244837"/>
                  <a:pt x="3479333" y="322001"/>
                  <a:pt x="3472091" y="638478"/>
                </a:cubicBezTo>
                <a:cubicBezTo>
                  <a:pt x="3464849" y="954955"/>
                  <a:pt x="3496824" y="1199894"/>
                  <a:pt x="3472091" y="1358463"/>
                </a:cubicBezTo>
                <a:cubicBezTo>
                  <a:pt x="3238706" y="1363541"/>
                  <a:pt x="2957226" y="1391197"/>
                  <a:pt x="2742952" y="1358463"/>
                </a:cubicBezTo>
                <a:cubicBezTo>
                  <a:pt x="2528678" y="1325729"/>
                  <a:pt x="2266311" y="1374915"/>
                  <a:pt x="2083255" y="1358463"/>
                </a:cubicBezTo>
                <a:cubicBezTo>
                  <a:pt x="1900199" y="1342011"/>
                  <a:pt x="1602633" y="1387179"/>
                  <a:pt x="1458278" y="1358463"/>
                </a:cubicBezTo>
                <a:cubicBezTo>
                  <a:pt x="1313923" y="1329747"/>
                  <a:pt x="958134" y="1348195"/>
                  <a:pt x="798581" y="1358463"/>
                </a:cubicBezTo>
                <a:cubicBezTo>
                  <a:pt x="639028" y="1368731"/>
                  <a:pt x="366235" y="1346158"/>
                  <a:pt x="0" y="1358463"/>
                </a:cubicBezTo>
                <a:cubicBezTo>
                  <a:pt x="-14763" y="1113929"/>
                  <a:pt x="-23484" y="901470"/>
                  <a:pt x="0" y="706401"/>
                </a:cubicBezTo>
                <a:cubicBezTo>
                  <a:pt x="23484" y="511332"/>
                  <a:pt x="18911" y="243551"/>
                  <a:pt x="0" y="0"/>
                </a:cubicBezTo>
                <a:close/>
              </a:path>
            </a:pathLst>
          </a:custGeom>
          <a:solidFill>
            <a:srgbClr val="FF9933">
              <a:alpha val="5098"/>
            </a:srgbClr>
          </a:solidFill>
          <a:ln>
            <a:noFill/>
            <a:prstDash val="dash"/>
            <a:extLst>
              <a:ext uri="{C807C97D-BFC1-408E-A445-0C87EB9F89A2}">
                <ask:lineSketchStyleProps xmlns:ask="http://schemas.microsoft.com/office/drawing/2018/sketchyshapes" sd="16521810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solidFill>
                <a:schemeClr val="tx1"/>
              </a:solidFill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B1119D36-99C6-4801-8DC8-E1338E71FA8A}"/>
              </a:ext>
            </a:extLst>
          </p:cNvPr>
          <p:cNvSpPr/>
          <p:nvPr/>
        </p:nvSpPr>
        <p:spPr>
          <a:xfrm>
            <a:off x="2943727" y="5299669"/>
            <a:ext cx="2437596" cy="1113208"/>
          </a:xfrm>
          <a:custGeom>
            <a:avLst/>
            <a:gdLst>
              <a:gd name="connsiteX0" fmla="*/ 0 w 2437596"/>
              <a:gd name="connsiteY0" fmla="*/ 0 h 1113208"/>
              <a:gd name="connsiteX1" fmla="*/ 609399 w 2437596"/>
              <a:gd name="connsiteY1" fmla="*/ 0 h 1113208"/>
              <a:gd name="connsiteX2" fmla="*/ 1145670 w 2437596"/>
              <a:gd name="connsiteY2" fmla="*/ 0 h 1113208"/>
              <a:gd name="connsiteX3" fmla="*/ 1803821 w 2437596"/>
              <a:gd name="connsiteY3" fmla="*/ 0 h 1113208"/>
              <a:gd name="connsiteX4" fmla="*/ 2437596 w 2437596"/>
              <a:gd name="connsiteY4" fmla="*/ 0 h 1113208"/>
              <a:gd name="connsiteX5" fmla="*/ 2437596 w 2437596"/>
              <a:gd name="connsiteY5" fmla="*/ 556604 h 1113208"/>
              <a:gd name="connsiteX6" fmla="*/ 2437596 w 2437596"/>
              <a:gd name="connsiteY6" fmla="*/ 1113208 h 1113208"/>
              <a:gd name="connsiteX7" fmla="*/ 1876949 w 2437596"/>
              <a:gd name="connsiteY7" fmla="*/ 1113208 h 1113208"/>
              <a:gd name="connsiteX8" fmla="*/ 1243174 w 2437596"/>
              <a:gd name="connsiteY8" fmla="*/ 1113208 h 1113208"/>
              <a:gd name="connsiteX9" fmla="*/ 658151 w 2437596"/>
              <a:gd name="connsiteY9" fmla="*/ 1113208 h 1113208"/>
              <a:gd name="connsiteX10" fmla="*/ 0 w 2437596"/>
              <a:gd name="connsiteY10" fmla="*/ 1113208 h 1113208"/>
              <a:gd name="connsiteX11" fmla="*/ 0 w 2437596"/>
              <a:gd name="connsiteY11" fmla="*/ 534340 h 1113208"/>
              <a:gd name="connsiteX12" fmla="*/ 0 w 2437596"/>
              <a:gd name="connsiteY12" fmla="*/ 0 h 1113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37596" h="1113208" fill="none" extrusionOk="0">
                <a:moveTo>
                  <a:pt x="0" y="0"/>
                </a:moveTo>
                <a:cubicBezTo>
                  <a:pt x="180239" y="26091"/>
                  <a:pt x="439191" y="14328"/>
                  <a:pt x="609399" y="0"/>
                </a:cubicBezTo>
                <a:cubicBezTo>
                  <a:pt x="779607" y="-14328"/>
                  <a:pt x="1018694" y="-5542"/>
                  <a:pt x="1145670" y="0"/>
                </a:cubicBezTo>
                <a:cubicBezTo>
                  <a:pt x="1272646" y="5542"/>
                  <a:pt x="1632388" y="-16891"/>
                  <a:pt x="1803821" y="0"/>
                </a:cubicBezTo>
                <a:cubicBezTo>
                  <a:pt x="1975254" y="16891"/>
                  <a:pt x="2277325" y="-21385"/>
                  <a:pt x="2437596" y="0"/>
                </a:cubicBezTo>
                <a:cubicBezTo>
                  <a:pt x="2453218" y="220782"/>
                  <a:pt x="2410947" y="380958"/>
                  <a:pt x="2437596" y="556604"/>
                </a:cubicBezTo>
                <a:cubicBezTo>
                  <a:pt x="2464245" y="732250"/>
                  <a:pt x="2421012" y="999086"/>
                  <a:pt x="2437596" y="1113208"/>
                </a:cubicBezTo>
                <a:cubicBezTo>
                  <a:pt x="2305077" y="1086942"/>
                  <a:pt x="2116706" y="1121736"/>
                  <a:pt x="1876949" y="1113208"/>
                </a:cubicBezTo>
                <a:cubicBezTo>
                  <a:pt x="1637192" y="1104680"/>
                  <a:pt x="1407697" y="1088716"/>
                  <a:pt x="1243174" y="1113208"/>
                </a:cubicBezTo>
                <a:cubicBezTo>
                  <a:pt x="1078652" y="1137700"/>
                  <a:pt x="842312" y="1116028"/>
                  <a:pt x="658151" y="1113208"/>
                </a:cubicBezTo>
                <a:cubicBezTo>
                  <a:pt x="473990" y="1110388"/>
                  <a:pt x="156690" y="1103980"/>
                  <a:pt x="0" y="1113208"/>
                </a:cubicBezTo>
                <a:cubicBezTo>
                  <a:pt x="-17302" y="947534"/>
                  <a:pt x="-13150" y="788270"/>
                  <a:pt x="0" y="534340"/>
                </a:cubicBezTo>
                <a:cubicBezTo>
                  <a:pt x="13150" y="280410"/>
                  <a:pt x="-20301" y="265084"/>
                  <a:pt x="0" y="0"/>
                </a:cubicBezTo>
                <a:close/>
              </a:path>
              <a:path w="2437596" h="1113208" stroke="0" extrusionOk="0">
                <a:moveTo>
                  <a:pt x="0" y="0"/>
                </a:moveTo>
                <a:cubicBezTo>
                  <a:pt x="151916" y="10036"/>
                  <a:pt x="402249" y="-8552"/>
                  <a:pt x="536271" y="0"/>
                </a:cubicBezTo>
                <a:cubicBezTo>
                  <a:pt x="670293" y="8552"/>
                  <a:pt x="832717" y="14133"/>
                  <a:pt x="1072542" y="0"/>
                </a:cubicBezTo>
                <a:cubicBezTo>
                  <a:pt x="1312367" y="-14133"/>
                  <a:pt x="1378993" y="-8687"/>
                  <a:pt x="1681941" y="0"/>
                </a:cubicBezTo>
                <a:cubicBezTo>
                  <a:pt x="1984889" y="8687"/>
                  <a:pt x="2237050" y="-10578"/>
                  <a:pt x="2437596" y="0"/>
                </a:cubicBezTo>
                <a:cubicBezTo>
                  <a:pt x="2461208" y="253038"/>
                  <a:pt x="2436381" y="358717"/>
                  <a:pt x="2437596" y="567736"/>
                </a:cubicBezTo>
                <a:cubicBezTo>
                  <a:pt x="2438811" y="776755"/>
                  <a:pt x="2420835" y="999755"/>
                  <a:pt x="2437596" y="1113208"/>
                </a:cubicBezTo>
                <a:cubicBezTo>
                  <a:pt x="2276547" y="1109650"/>
                  <a:pt x="2118717" y="1108752"/>
                  <a:pt x="1901325" y="1113208"/>
                </a:cubicBezTo>
                <a:cubicBezTo>
                  <a:pt x="1683933" y="1117664"/>
                  <a:pt x="1584222" y="1144382"/>
                  <a:pt x="1267550" y="1113208"/>
                </a:cubicBezTo>
                <a:cubicBezTo>
                  <a:pt x="950878" y="1082034"/>
                  <a:pt x="944111" y="1105624"/>
                  <a:pt x="682527" y="1113208"/>
                </a:cubicBezTo>
                <a:cubicBezTo>
                  <a:pt x="420943" y="1120792"/>
                  <a:pt x="141493" y="1101202"/>
                  <a:pt x="0" y="1113208"/>
                </a:cubicBezTo>
                <a:cubicBezTo>
                  <a:pt x="6453" y="846534"/>
                  <a:pt x="-19134" y="800582"/>
                  <a:pt x="0" y="567736"/>
                </a:cubicBezTo>
                <a:cubicBezTo>
                  <a:pt x="19134" y="334890"/>
                  <a:pt x="20566" y="114522"/>
                  <a:pt x="0" y="0"/>
                </a:cubicBezTo>
                <a:close/>
              </a:path>
            </a:pathLst>
          </a:custGeom>
          <a:solidFill>
            <a:srgbClr val="6666FF">
              <a:alpha val="5098"/>
            </a:srgbClr>
          </a:solidFill>
          <a:ln>
            <a:noFill/>
            <a:prstDash val="dash"/>
            <a:extLst>
              <a:ext uri="{C807C97D-BFC1-408E-A445-0C87EB9F89A2}">
                <ask:lineSketchStyleProps xmlns:ask="http://schemas.microsoft.com/office/drawing/2018/sketchyshapes" sd="16521810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RULES AND REGULATION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  <a:latin typeface="Avenir Next LT Pro" panose="020B0504020202020204" pitchFamily="34" charset="0"/>
              </a:rPr>
              <a:t>PMV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  <a:latin typeface="Avenir Next LT Pro" panose="020B0504020202020204" pitchFamily="34" charset="0"/>
              </a:rPr>
              <a:t>PPD</a:t>
            </a:r>
            <a:endParaRPr lang="LID4096" sz="11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53" name="Rechthoek 52">
            <a:extLst>
              <a:ext uri="{FF2B5EF4-FFF2-40B4-BE49-F238E27FC236}">
                <a16:creationId xmlns:a16="http://schemas.microsoft.com/office/drawing/2014/main" id="{9FAA44B7-D503-4A10-BFE2-2B7E8F3FEC79}"/>
              </a:ext>
            </a:extLst>
          </p:cNvPr>
          <p:cNvSpPr/>
          <p:nvPr/>
        </p:nvSpPr>
        <p:spPr>
          <a:xfrm>
            <a:off x="6311728" y="5600096"/>
            <a:ext cx="5474043" cy="802319"/>
          </a:xfrm>
          <a:custGeom>
            <a:avLst/>
            <a:gdLst>
              <a:gd name="connsiteX0" fmla="*/ 0 w 5474043"/>
              <a:gd name="connsiteY0" fmla="*/ 0 h 802319"/>
              <a:gd name="connsiteX1" fmla="*/ 738996 w 5474043"/>
              <a:gd name="connsiteY1" fmla="*/ 0 h 802319"/>
              <a:gd name="connsiteX2" fmla="*/ 1368511 w 5474043"/>
              <a:gd name="connsiteY2" fmla="*/ 0 h 802319"/>
              <a:gd name="connsiteX3" fmla="*/ 2052766 w 5474043"/>
              <a:gd name="connsiteY3" fmla="*/ 0 h 802319"/>
              <a:gd name="connsiteX4" fmla="*/ 2572800 w 5474043"/>
              <a:gd name="connsiteY4" fmla="*/ 0 h 802319"/>
              <a:gd name="connsiteX5" fmla="*/ 3366536 w 5474043"/>
              <a:gd name="connsiteY5" fmla="*/ 0 h 802319"/>
              <a:gd name="connsiteX6" fmla="*/ 4105532 w 5474043"/>
              <a:gd name="connsiteY6" fmla="*/ 0 h 802319"/>
              <a:gd name="connsiteX7" fmla="*/ 4789788 w 5474043"/>
              <a:gd name="connsiteY7" fmla="*/ 0 h 802319"/>
              <a:gd name="connsiteX8" fmla="*/ 5474043 w 5474043"/>
              <a:gd name="connsiteY8" fmla="*/ 0 h 802319"/>
              <a:gd name="connsiteX9" fmla="*/ 5474043 w 5474043"/>
              <a:gd name="connsiteY9" fmla="*/ 393136 h 802319"/>
              <a:gd name="connsiteX10" fmla="*/ 5474043 w 5474043"/>
              <a:gd name="connsiteY10" fmla="*/ 802319 h 802319"/>
              <a:gd name="connsiteX11" fmla="*/ 4789788 w 5474043"/>
              <a:gd name="connsiteY11" fmla="*/ 802319 h 802319"/>
              <a:gd name="connsiteX12" fmla="*/ 4105532 w 5474043"/>
              <a:gd name="connsiteY12" fmla="*/ 802319 h 802319"/>
              <a:gd name="connsiteX13" fmla="*/ 3311796 w 5474043"/>
              <a:gd name="connsiteY13" fmla="*/ 802319 h 802319"/>
              <a:gd name="connsiteX14" fmla="*/ 2518060 w 5474043"/>
              <a:gd name="connsiteY14" fmla="*/ 802319 h 802319"/>
              <a:gd name="connsiteX15" fmla="*/ 1943285 w 5474043"/>
              <a:gd name="connsiteY15" fmla="*/ 802319 h 802319"/>
              <a:gd name="connsiteX16" fmla="*/ 1368511 w 5474043"/>
              <a:gd name="connsiteY16" fmla="*/ 802319 h 802319"/>
              <a:gd name="connsiteX17" fmla="*/ 848477 w 5474043"/>
              <a:gd name="connsiteY17" fmla="*/ 802319 h 802319"/>
              <a:gd name="connsiteX18" fmla="*/ 0 w 5474043"/>
              <a:gd name="connsiteY18" fmla="*/ 802319 h 802319"/>
              <a:gd name="connsiteX19" fmla="*/ 0 w 5474043"/>
              <a:gd name="connsiteY19" fmla="*/ 409183 h 802319"/>
              <a:gd name="connsiteX20" fmla="*/ 0 w 5474043"/>
              <a:gd name="connsiteY20" fmla="*/ 0 h 80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74043" h="802319" fill="none" extrusionOk="0">
                <a:moveTo>
                  <a:pt x="0" y="0"/>
                </a:moveTo>
                <a:cubicBezTo>
                  <a:pt x="251593" y="-17573"/>
                  <a:pt x="549694" y="-32056"/>
                  <a:pt x="738996" y="0"/>
                </a:cubicBezTo>
                <a:cubicBezTo>
                  <a:pt x="928298" y="32056"/>
                  <a:pt x="1108207" y="11083"/>
                  <a:pt x="1368511" y="0"/>
                </a:cubicBezTo>
                <a:cubicBezTo>
                  <a:pt x="1628816" y="-11083"/>
                  <a:pt x="1743392" y="16295"/>
                  <a:pt x="2052766" y="0"/>
                </a:cubicBezTo>
                <a:cubicBezTo>
                  <a:pt x="2362140" y="-16295"/>
                  <a:pt x="2377534" y="-8709"/>
                  <a:pt x="2572800" y="0"/>
                </a:cubicBezTo>
                <a:cubicBezTo>
                  <a:pt x="2768066" y="8709"/>
                  <a:pt x="3195968" y="11690"/>
                  <a:pt x="3366536" y="0"/>
                </a:cubicBezTo>
                <a:cubicBezTo>
                  <a:pt x="3537104" y="-11690"/>
                  <a:pt x="3736862" y="34457"/>
                  <a:pt x="4105532" y="0"/>
                </a:cubicBezTo>
                <a:cubicBezTo>
                  <a:pt x="4474202" y="-34457"/>
                  <a:pt x="4563967" y="-13739"/>
                  <a:pt x="4789788" y="0"/>
                </a:cubicBezTo>
                <a:cubicBezTo>
                  <a:pt x="5015609" y="13739"/>
                  <a:pt x="5274715" y="-9605"/>
                  <a:pt x="5474043" y="0"/>
                </a:cubicBezTo>
                <a:cubicBezTo>
                  <a:pt x="5467533" y="122795"/>
                  <a:pt x="5492474" y="225553"/>
                  <a:pt x="5474043" y="393136"/>
                </a:cubicBezTo>
                <a:cubicBezTo>
                  <a:pt x="5455612" y="560719"/>
                  <a:pt x="5484510" y="660543"/>
                  <a:pt x="5474043" y="802319"/>
                </a:cubicBezTo>
                <a:cubicBezTo>
                  <a:pt x="5216560" y="807250"/>
                  <a:pt x="5107519" y="822906"/>
                  <a:pt x="4789788" y="802319"/>
                </a:cubicBezTo>
                <a:cubicBezTo>
                  <a:pt x="4472058" y="781732"/>
                  <a:pt x="4433586" y="827067"/>
                  <a:pt x="4105532" y="802319"/>
                </a:cubicBezTo>
                <a:cubicBezTo>
                  <a:pt x="3777478" y="777571"/>
                  <a:pt x="3611859" y="836693"/>
                  <a:pt x="3311796" y="802319"/>
                </a:cubicBezTo>
                <a:cubicBezTo>
                  <a:pt x="3011733" y="767945"/>
                  <a:pt x="2840125" y="774158"/>
                  <a:pt x="2518060" y="802319"/>
                </a:cubicBezTo>
                <a:cubicBezTo>
                  <a:pt x="2195995" y="830480"/>
                  <a:pt x="2068990" y="776186"/>
                  <a:pt x="1943285" y="802319"/>
                </a:cubicBezTo>
                <a:cubicBezTo>
                  <a:pt x="1817581" y="828452"/>
                  <a:pt x="1625979" y="815381"/>
                  <a:pt x="1368511" y="802319"/>
                </a:cubicBezTo>
                <a:cubicBezTo>
                  <a:pt x="1111043" y="789257"/>
                  <a:pt x="1009472" y="795600"/>
                  <a:pt x="848477" y="802319"/>
                </a:cubicBezTo>
                <a:cubicBezTo>
                  <a:pt x="687482" y="809038"/>
                  <a:pt x="251002" y="797232"/>
                  <a:pt x="0" y="802319"/>
                </a:cubicBezTo>
                <a:cubicBezTo>
                  <a:pt x="-9737" y="667688"/>
                  <a:pt x="-16878" y="513205"/>
                  <a:pt x="0" y="409183"/>
                </a:cubicBezTo>
                <a:cubicBezTo>
                  <a:pt x="16878" y="305161"/>
                  <a:pt x="16318" y="169728"/>
                  <a:pt x="0" y="0"/>
                </a:cubicBezTo>
                <a:close/>
              </a:path>
              <a:path w="5474043" h="802319" stroke="0" extrusionOk="0">
                <a:moveTo>
                  <a:pt x="0" y="0"/>
                </a:moveTo>
                <a:cubicBezTo>
                  <a:pt x="149039" y="19558"/>
                  <a:pt x="276973" y="16005"/>
                  <a:pt x="520034" y="0"/>
                </a:cubicBezTo>
                <a:cubicBezTo>
                  <a:pt x="763095" y="-16005"/>
                  <a:pt x="887916" y="-17851"/>
                  <a:pt x="1040068" y="0"/>
                </a:cubicBezTo>
                <a:cubicBezTo>
                  <a:pt x="1192220" y="17851"/>
                  <a:pt x="1391633" y="8061"/>
                  <a:pt x="1724324" y="0"/>
                </a:cubicBezTo>
                <a:cubicBezTo>
                  <a:pt x="2057015" y="-8061"/>
                  <a:pt x="2112044" y="-10951"/>
                  <a:pt x="2463319" y="0"/>
                </a:cubicBezTo>
                <a:cubicBezTo>
                  <a:pt x="2814594" y="10951"/>
                  <a:pt x="2890209" y="-8831"/>
                  <a:pt x="3202315" y="0"/>
                </a:cubicBezTo>
                <a:cubicBezTo>
                  <a:pt x="3514421" y="8831"/>
                  <a:pt x="3557832" y="11029"/>
                  <a:pt x="3722349" y="0"/>
                </a:cubicBezTo>
                <a:cubicBezTo>
                  <a:pt x="3886866" y="-11029"/>
                  <a:pt x="4280428" y="7123"/>
                  <a:pt x="4461345" y="0"/>
                </a:cubicBezTo>
                <a:cubicBezTo>
                  <a:pt x="4642262" y="-7123"/>
                  <a:pt x="5112228" y="-5074"/>
                  <a:pt x="5474043" y="0"/>
                </a:cubicBezTo>
                <a:cubicBezTo>
                  <a:pt x="5471314" y="95117"/>
                  <a:pt x="5455174" y="199690"/>
                  <a:pt x="5474043" y="393136"/>
                </a:cubicBezTo>
                <a:cubicBezTo>
                  <a:pt x="5492912" y="586582"/>
                  <a:pt x="5463289" y="663498"/>
                  <a:pt x="5474043" y="802319"/>
                </a:cubicBezTo>
                <a:cubicBezTo>
                  <a:pt x="5233431" y="821324"/>
                  <a:pt x="5067565" y="773091"/>
                  <a:pt x="4844528" y="802319"/>
                </a:cubicBezTo>
                <a:cubicBezTo>
                  <a:pt x="4621492" y="831547"/>
                  <a:pt x="4423228" y="804358"/>
                  <a:pt x="4105532" y="802319"/>
                </a:cubicBezTo>
                <a:cubicBezTo>
                  <a:pt x="3787836" y="800280"/>
                  <a:pt x="3652629" y="774578"/>
                  <a:pt x="3530758" y="802319"/>
                </a:cubicBezTo>
                <a:cubicBezTo>
                  <a:pt x="3408887" y="830060"/>
                  <a:pt x="3134755" y="790117"/>
                  <a:pt x="2846502" y="802319"/>
                </a:cubicBezTo>
                <a:cubicBezTo>
                  <a:pt x="2558249" y="814521"/>
                  <a:pt x="2367532" y="770520"/>
                  <a:pt x="2107507" y="802319"/>
                </a:cubicBezTo>
                <a:cubicBezTo>
                  <a:pt x="1847482" y="834118"/>
                  <a:pt x="1563933" y="818399"/>
                  <a:pt x="1368511" y="802319"/>
                </a:cubicBezTo>
                <a:cubicBezTo>
                  <a:pt x="1173089" y="786239"/>
                  <a:pt x="1031338" y="829373"/>
                  <a:pt x="738996" y="802319"/>
                </a:cubicBezTo>
                <a:cubicBezTo>
                  <a:pt x="446654" y="775265"/>
                  <a:pt x="152245" y="818875"/>
                  <a:pt x="0" y="802319"/>
                </a:cubicBezTo>
                <a:cubicBezTo>
                  <a:pt x="6516" y="679042"/>
                  <a:pt x="10218" y="578547"/>
                  <a:pt x="0" y="417206"/>
                </a:cubicBezTo>
                <a:cubicBezTo>
                  <a:pt x="-10218" y="255865"/>
                  <a:pt x="-14450" y="190442"/>
                  <a:pt x="0" y="0"/>
                </a:cubicBezTo>
                <a:close/>
              </a:path>
            </a:pathLst>
          </a:custGeom>
          <a:solidFill>
            <a:srgbClr val="6666FF">
              <a:alpha val="5098"/>
            </a:srgbClr>
          </a:solidFill>
          <a:ln>
            <a:noFill/>
            <a:prstDash val="dash"/>
            <a:extLst>
              <a:ext uri="{C807C97D-BFC1-408E-A445-0C87EB9F89A2}">
                <ask:lineSketchStyleProps xmlns:ask="http://schemas.microsoft.com/office/drawing/2018/sketchyshapes" sd="16521810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PYTHON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  <a:latin typeface="Avenir Next LT Pro" panose="020B0504020202020204" pitchFamily="34" charset="0"/>
              </a:rPr>
              <a:t>Real-time thermal comfort monitoring</a:t>
            </a:r>
            <a:endParaRPr lang="LID4096" sz="11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ADD2D19A-066F-49A4-9C32-F6F980F02FF0}"/>
              </a:ext>
            </a:extLst>
          </p:cNvPr>
          <p:cNvSpPr/>
          <p:nvPr/>
        </p:nvSpPr>
        <p:spPr>
          <a:xfrm>
            <a:off x="2943728" y="1949511"/>
            <a:ext cx="2437596" cy="1113208"/>
          </a:xfrm>
          <a:custGeom>
            <a:avLst/>
            <a:gdLst>
              <a:gd name="connsiteX0" fmla="*/ 0 w 2437596"/>
              <a:gd name="connsiteY0" fmla="*/ 0 h 1113208"/>
              <a:gd name="connsiteX1" fmla="*/ 609399 w 2437596"/>
              <a:gd name="connsiteY1" fmla="*/ 0 h 1113208"/>
              <a:gd name="connsiteX2" fmla="*/ 1145670 w 2437596"/>
              <a:gd name="connsiteY2" fmla="*/ 0 h 1113208"/>
              <a:gd name="connsiteX3" fmla="*/ 1803821 w 2437596"/>
              <a:gd name="connsiteY3" fmla="*/ 0 h 1113208"/>
              <a:gd name="connsiteX4" fmla="*/ 2437596 w 2437596"/>
              <a:gd name="connsiteY4" fmla="*/ 0 h 1113208"/>
              <a:gd name="connsiteX5" fmla="*/ 2437596 w 2437596"/>
              <a:gd name="connsiteY5" fmla="*/ 556604 h 1113208"/>
              <a:gd name="connsiteX6" fmla="*/ 2437596 w 2437596"/>
              <a:gd name="connsiteY6" fmla="*/ 1113208 h 1113208"/>
              <a:gd name="connsiteX7" fmla="*/ 1876949 w 2437596"/>
              <a:gd name="connsiteY7" fmla="*/ 1113208 h 1113208"/>
              <a:gd name="connsiteX8" fmla="*/ 1243174 w 2437596"/>
              <a:gd name="connsiteY8" fmla="*/ 1113208 h 1113208"/>
              <a:gd name="connsiteX9" fmla="*/ 658151 w 2437596"/>
              <a:gd name="connsiteY9" fmla="*/ 1113208 h 1113208"/>
              <a:gd name="connsiteX10" fmla="*/ 0 w 2437596"/>
              <a:gd name="connsiteY10" fmla="*/ 1113208 h 1113208"/>
              <a:gd name="connsiteX11" fmla="*/ 0 w 2437596"/>
              <a:gd name="connsiteY11" fmla="*/ 534340 h 1113208"/>
              <a:gd name="connsiteX12" fmla="*/ 0 w 2437596"/>
              <a:gd name="connsiteY12" fmla="*/ 0 h 1113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37596" h="1113208" fill="none" extrusionOk="0">
                <a:moveTo>
                  <a:pt x="0" y="0"/>
                </a:moveTo>
                <a:cubicBezTo>
                  <a:pt x="180239" y="26091"/>
                  <a:pt x="439191" y="14328"/>
                  <a:pt x="609399" y="0"/>
                </a:cubicBezTo>
                <a:cubicBezTo>
                  <a:pt x="779607" y="-14328"/>
                  <a:pt x="1018694" y="-5542"/>
                  <a:pt x="1145670" y="0"/>
                </a:cubicBezTo>
                <a:cubicBezTo>
                  <a:pt x="1272646" y="5542"/>
                  <a:pt x="1632388" y="-16891"/>
                  <a:pt x="1803821" y="0"/>
                </a:cubicBezTo>
                <a:cubicBezTo>
                  <a:pt x="1975254" y="16891"/>
                  <a:pt x="2277325" y="-21385"/>
                  <a:pt x="2437596" y="0"/>
                </a:cubicBezTo>
                <a:cubicBezTo>
                  <a:pt x="2453218" y="220782"/>
                  <a:pt x="2410947" y="380958"/>
                  <a:pt x="2437596" y="556604"/>
                </a:cubicBezTo>
                <a:cubicBezTo>
                  <a:pt x="2464245" y="732250"/>
                  <a:pt x="2421012" y="999086"/>
                  <a:pt x="2437596" y="1113208"/>
                </a:cubicBezTo>
                <a:cubicBezTo>
                  <a:pt x="2305077" y="1086942"/>
                  <a:pt x="2116706" y="1121736"/>
                  <a:pt x="1876949" y="1113208"/>
                </a:cubicBezTo>
                <a:cubicBezTo>
                  <a:pt x="1637192" y="1104680"/>
                  <a:pt x="1407697" y="1088716"/>
                  <a:pt x="1243174" y="1113208"/>
                </a:cubicBezTo>
                <a:cubicBezTo>
                  <a:pt x="1078652" y="1137700"/>
                  <a:pt x="842312" y="1116028"/>
                  <a:pt x="658151" y="1113208"/>
                </a:cubicBezTo>
                <a:cubicBezTo>
                  <a:pt x="473990" y="1110388"/>
                  <a:pt x="156690" y="1103980"/>
                  <a:pt x="0" y="1113208"/>
                </a:cubicBezTo>
                <a:cubicBezTo>
                  <a:pt x="-17302" y="947534"/>
                  <a:pt x="-13150" y="788270"/>
                  <a:pt x="0" y="534340"/>
                </a:cubicBezTo>
                <a:cubicBezTo>
                  <a:pt x="13150" y="280410"/>
                  <a:pt x="-20301" y="265084"/>
                  <a:pt x="0" y="0"/>
                </a:cubicBezTo>
                <a:close/>
              </a:path>
              <a:path w="2437596" h="1113208" stroke="0" extrusionOk="0">
                <a:moveTo>
                  <a:pt x="0" y="0"/>
                </a:moveTo>
                <a:cubicBezTo>
                  <a:pt x="151916" y="10036"/>
                  <a:pt x="402249" y="-8552"/>
                  <a:pt x="536271" y="0"/>
                </a:cubicBezTo>
                <a:cubicBezTo>
                  <a:pt x="670293" y="8552"/>
                  <a:pt x="832717" y="14133"/>
                  <a:pt x="1072542" y="0"/>
                </a:cubicBezTo>
                <a:cubicBezTo>
                  <a:pt x="1312367" y="-14133"/>
                  <a:pt x="1378993" y="-8687"/>
                  <a:pt x="1681941" y="0"/>
                </a:cubicBezTo>
                <a:cubicBezTo>
                  <a:pt x="1984889" y="8687"/>
                  <a:pt x="2237050" y="-10578"/>
                  <a:pt x="2437596" y="0"/>
                </a:cubicBezTo>
                <a:cubicBezTo>
                  <a:pt x="2461208" y="253038"/>
                  <a:pt x="2436381" y="358717"/>
                  <a:pt x="2437596" y="567736"/>
                </a:cubicBezTo>
                <a:cubicBezTo>
                  <a:pt x="2438811" y="776755"/>
                  <a:pt x="2420835" y="999755"/>
                  <a:pt x="2437596" y="1113208"/>
                </a:cubicBezTo>
                <a:cubicBezTo>
                  <a:pt x="2276547" y="1109650"/>
                  <a:pt x="2118717" y="1108752"/>
                  <a:pt x="1901325" y="1113208"/>
                </a:cubicBezTo>
                <a:cubicBezTo>
                  <a:pt x="1683933" y="1117664"/>
                  <a:pt x="1584222" y="1144382"/>
                  <a:pt x="1267550" y="1113208"/>
                </a:cubicBezTo>
                <a:cubicBezTo>
                  <a:pt x="950878" y="1082034"/>
                  <a:pt x="944111" y="1105624"/>
                  <a:pt x="682527" y="1113208"/>
                </a:cubicBezTo>
                <a:cubicBezTo>
                  <a:pt x="420943" y="1120792"/>
                  <a:pt x="141493" y="1101202"/>
                  <a:pt x="0" y="1113208"/>
                </a:cubicBezTo>
                <a:cubicBezTo>
                  <a:pt x="6453" y="846534"/>
                  <a:pt x="-19134" y="800582"/>
                  <a:pt x="0" y="567736"/>
                </a:cubicBezTo>
                <a:cubicBezTo>
                  <a:pt x="19134" y="334890"/>
                  <a:pt x="20566" y="114522"/>
                  <a:pt x="0" y="0"/>
                </a:cubicBezTo>
                <a:close/>
              </a:path>
            </a:pathLst>
          </a:custGeom>
          <a:solidFill>
            <a:srgbClr val="000000">
              <a:alpha val="5098"/>
            </a:srgbClr>
          </a:solidFill>
          <a:ln>
            <a:noFill/>
            <a:prstDash val="dash"/>
            <a:extLst>
              <a:ext uri="{C807C97D-BFC1-408E-A445-0C87EB9F89A2}">
                <ask:lineSketchStyleProps xmlns:ask="http://schemas.microsoft.com/office/drawing/2018/sketchyshapes" sd="16521810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STATIC PROPERTIES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  <a:latin typeface="Avenir Next LT Pro" panose="020B0504020202020204" pitchFamily="34" charset="0"/>
              </a:rPr>
              <a:t>Geometry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  <a:latin typeface="Avenir Next LT Pro" panose="020B0504020202020204" pitchFamily="34" charset="0"/>
              </a:rPr>
              <a:t>Material characteristics</a:t>
            </a:r>
          </a:p>
        </p:txBody>
      </p:sp>
      <p:sp>
        <p:nvSpPr>
          <p:cNvPr id="52" name="Rechthoek 51">
            <a:extLst>
              <a:ext uri="{FF2B5EF4-FFF2-40B4-BE49-F238E27FC236}">
                <a16:creationId xmlns:a16="http://schemas.microsoft.com/office/drawing/2014/main" id="{CC48959D-65B9-4DFE-A688-88E265EED63E}"/>
              </a:ext>
            </a:extLst>
          </p:cNvPr>
          <p:cNvSpPr/>
          <p:nvPr/>
        </p:nvSpPr>
        <p:spPr>
          <a:xfrm>
            <a:off x="6311728" y="794166"/>
            <a:ext cx="3472091" cy="1427371"/>
          </a:xfrm>
          <a:custGeom>
            <a:avLst/>
            <a:gdLst>
              <a:gd name="connsiteX0" fmla="*/ 0 w 3472091"/>
              <a:gd name="connsiteY0" fmla="*/ 0 h 1427371"/>
              <a:gd name="connsiteX1" fmla="*/ 659697 w 3472091"/>
              <a:gd name="connsiteY1" fmla="*/ 0 h 1427371"/>
              <a:gd name="connsiteX2" fmla="*/ 1319395 w 3472091"/>
              <a:gd name="connsiteY2" fmla="*/ 0 h 1427371"/>
              <a:gd name="connsiteX3" fmla="*/ 1944371 w 3472091"/>
              <a:gd name="connsiteY3" fmla="*/ 0 h 1427371"/>
              <a:gd name="connsiteX4" fmla="*/ 2673510 w 3472091"/>
              <a:gd name="connsiteY4" fmla="*/ 0 h 1427371"/>
              <a:gd name="connsiteX5" fmla="*/ 3472091 w 3472091"/>
              <a:gd name="connsiteY5" fmla="*/ 0 h 1427371"/>
              <a:gd name="connsiteX6" fmla="*/ 3472091 w 3472091"/>
              <a:gd name="connsiteY6" fmla="*/ 461517 h 1427371"/>
              <a:gd name="connsiteX7" fmla="*/ 3472091 w 3472091"/>
              <a:gd name="connsiteY7" fmla="*/ 894486 h 1427371"/>
              <a:gd name="connsiteX8" fmla="*/ 3472091 w 3472091"/>
              <a:gd name="connsiteY8" fmla="*/ 1427371 h 1427371"/>
              <a:gd name="connsiteX9" fmla="*/ 2708231 w 3472091"/>
              <a:gd name="connsiteY9" fmla="*/ 1427371 h 1427371"/>
              <a:gd name="connsiteX10" fmla="*/ 2117976 w 3472091"/>
              <a:gd name="connsiteY10" fmla="*/ 1427371 h 1427371"/>
              <a:gd name="connsiteX11" fmla="*/ 1458278 w 3472091"/>
              <a:gd name="connsiteY11" fmla="*/ 1427371 h 1427371"/>
              <a:gd name="connsiteX12" fmla="*/ 798581 w 3472091"/>
              <a:gd name="connsiteY12" fmla="*/ 1427371 h 1427371"/>
              <a:gd name="connsiteX13" fmla="*/ 0 w 3472091"/>
              <a:gd name="connsiteY13" fmla="*/ 1427371 h 1427371"/>
              <a:gd name="connsiteX14" fmla="*/ 0 w 3472091"/>
              <a:gd name="connsiteY14" fmla="*/ 923033 h 1427371"/>
              <a:gd name="connsiteX15" fmla="*/ 0 w 3472091"/>
              <a:gd name="connsiteY15" fmla="*/ 475790 h 1427371"/>
              <a:gd name="connsiteX16" fmla="*/ 0 w 3472091"/>
              <a:gd name="connsiteY16" fmla="*/ 0 h 142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72091" h="1427371" fill="none" extrusionOk="0">
                <a:moveTo>
                  <a:pt x="0" y="0"/>
                </a:moveTo>
                <a:cubicBezTo>
                  <a:pt x="251214" y="25781"/>
                  <a:pt x="500769" y="20208"/>
                  <a:pt x="659697" y="0"/>
                </a:cubicBezTo>
                <a:cubicBezTo>
                  <a:pt x="818625" y="-20208"/>
                  <a:pt x="1153783" y="-16098"/>
                  <a:pt x="1319395" y="0"/>
                </a:cubicBezTo>
                <a:cubicBezTo>
                  <a:pt x="1485007" y="16098"/>
                  <a:pt x="1816088" y="-3981"/>
                  <a:pt x="1944371" y="0"/>
                </a:cubicBezTo>
                <a:cubicBezTo>
                  <a:pt x="2072654" y="3981"/>
                  <a:pt x="2487107" y="27524"/>
                  <a:pt x="2673510" y="0"/>
                </a:cubicBezTo>
                <a:cubicBezTo>
                  <a:pt x="2859913" y="-27524"/>
                  <a:pt x="3223786" y="34921"/>
                  <a:pt x="3472091" y="0"/>
                </a:cubicBezTo>
                <a:cubicBezTo>
                  <a:pt x="3491682" y="202795"/>
                  <a:pt x="3491559" y="274473"/>
                  <a:pt x="3472091" y="461517"/>
                </a:cubicBezTo>
                <a:cubicBezTo>
                  <a:pt x="3452623" y="648561"/>
                  <a:pt x="3475360" y="776133"/>
                  <a:pt x="3472091" y="894486"/>
                </a:cubicBezTo>
                <a:cubicBezTo>
                  <a:pt x="3468822" y="1012839"/>
                  <a:pt x="3452196" y="1181015"/>
                  <a:pt x="3472091" y="1427371"/>
                </a:cubicBezTo>
                <a:cubicBezTo>
                  <a:pt x="3315654" y="1450829"/>
                  <a:pt x="2862285" y="1428331"/>
                  <a:pt x="2708231" y="1427371"/>
                </a:cubicBezTo>
                <a:cubicBezTo>
                  <a:pt x="2554177" y="1426411"/>
                  <a:pt x="2400103" y="1455729"/>
                  <a:pt x="2117976" y="1427371"/>
                </a:cubicBezTo>
                <a:cubicBezTo>
                  <a:pt x="1835850" y="1399013"/>
                  <a:pt x="1786944" y="1409531"/>
                  <a:pt x="1458278" y="1427371"/>
                </a:cubicBezTo>
                <a:cubicBezTo>
                  <a:pt x="1129612" y="1445211"/>
                  <a:pt x="1064623" y="1413237"/>
                  <a:pt x="798581" y="1427371"/>
                </a:cubicBezTo>
                <a:cubicBezTo>
                  <a:pt x="532539" y="1441505"/>
                  <a:pt x="305125" y="1439981"/>
                  <a:pt x="0" y="1427371"/>
                </a:cubicBezTo>
                <a:cubicBezTo>
                  <a:pt x="15309" y="1317643"/>
                  <a:pt x="-11549" y="1025507"/>
                  <a:pt x="0" y="923033"/>
                </a:cubicBezTo>
                <a:cubicBezTo>
                  <a:pt x="11549" y="820559"/>
                  <a:pt x="-20943" y="602636"/>
                  <a:pt x="0" y="475790"/>
                </a:cubicBezTo>
                <a:cubicBezTo>
                  <a:pt x="20943" y="348944"/>
                  <a:pt x="15770" y="151504"/>
                  <a:pt x="0" y="0"/>
                </a:cubicBezTo>
                <a:close/>
              </a:path>
              <a:path w="3472091" h="1427371" stroke="0" extrusionOk="0">
                <a:moveTo>
                  <a:pt x="0" y="0"/>
                </a:moveTo>
                <a:cubicBezTo>
                  <a:pt x="259582" y="6452"/>
                  <a:pt x="353006" y="20713"/>
                  <a:pt x="590255" y="0"/>
                </a:cubicBezTo>
                <a:cubicBezTo>
                  <a:pt x="827504" y="-20713"/>
                  <a:pt x="1043638" y="7749"/>
                  <a:pt x="1180511" y="0"/>
                </a:cubicBezTo>
                <a:cubicBezTo>
                  <a:pt x="1317384" y="-7749"/>
                  <a:pt x="1609673" y="-22338"/>
                  <a:pt x="1874929" y="0"/>
                </a:cubicBezTo>
                <a:cubicBezTo>
                  <a:pt x="2140185" y="22338"/>
                  <a:pt x="2285936" y="10773"/>
                  <a:pt x="2604068" y="0"/>
                </a:cubicBezTo>
                <a:cubicBezTo>
                  <a:pt x="2922200" y="-10773"/>
                  <a:pt x="3056828" y="40605"/>
                  <a:pt x="3472091" y="0"/>
                </a:cubicBezTo>
                <a:cubicBezTo>
                  <a:pt x="3460918" y="118675"/>
                  <a:pt x="3474164" y="268190"/>
                  <a:pt x="3472091" y="432969"/>
                </a:cubicBezTo>
                <a:cubicBezTo>
                  <a:pt x="3470018" y="597748"/>
                  <a:pt x="3483823" y="668444"/>
                  <a:pt x="3472091" y="865938"/>
                </a:cubicBezTo>
                <a:cubicBezTo>
                  <a:pt x="3460359" y="1063432"/>
                  <a:pt x="3477985" y="1241128"/>
                  <a:pt x="3472091" y="1427371"/>
                </a:cubicBezTo>
                <a:cubicBezTo>
                  <a:pt x="3119264" y="1402962"/>
                  <a:pt x="3012809" y="1434465"/>
                  <a:pt x="2742952" y="1427371"/>
                </a:cubicBezTo>
                <a:cubicBezTo>
                  <a:pt x="2473095" y="1420277"/>
                  <a:pt x="2256389" y="1453853"/>
                  <a:pt x="2117976" y="1427371"/>
                </a:cubicBezTo>
                <a:cubicBezTo>
                  <a:pt x="1979563" y="1400889"/>
                  <a:pt x="1623679" y="1421924"/>
                  <a:pt x="1458278" y="1427371"/>
                </a:cubicBezTo>
                <a:cubicBezTo>
                  <a:pt x="1292877" y="1432818"/>
                  <a:pt x="1050615" y="1404619"/>
                  <a:pt x="729139" y="1427371"/>
                </a:cubicBezTo>
                <a:cubicBezTo>
                  <a:pt x="407663" y="1450123"/>
                  <a:pt x="243919" y="1445068"/>
                  <a:pt x="0" y="1427371"/>
                </a:cubicBezTo>
                <a:cubicBezTo>
                  <a:pt x="8721" y="1225759"/>
                  <a:pt x="10486" y="1142672"/>
                  <a:pt x="0" y="951581"/>
                </a:cubicBezTo>
                <a:cubicBezTo>
                  <a:pt x="-10486" y="760490"/>
                  <a:pt x="-11287" y="590278"/>
                  <a:pt x="0" y="475790"/>
                </a:cubicBezTo>
                <a:cubicBezTo>
                  <a:pt x="11287" y="361302"/>
                  <a:pt x="-21466" y="149525"/>
                  <a:pt x="0" y="0"/>
                </a:cubicBezTo>
                <a:close/>
              </a:path>
            </a:pathLst>
          </a:custGeom>
          <a:solidFill>
            <a:srgbClr val="000000">
              <a:alpha val="5098"/>
            </a:srgbClr>
          </a:solidFill>
          <a:ln>
            <a:noFill/>
            <a:prstDash val="dash"/>
            <a:extLst>
              <a:ext uri="{C807C97D-BFC1-408E-A445-0C87EB9F89A2}">
                <ask:lineSketchStyleProps xmlns:ask="http://schemas.microsoft.com/office/drawing/2018/sketchyshapes" sd="16521810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solidFill>
                <a:schemeClr val="tx1"/>
              </a:solidFill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7D1DD63F-5898-4437-9517-473EE3541DF5}"/>
              </a:ext>
            </a:extLst>
          </p:cNvPr>
          <p:cNvSpPr/>
          <p:nvPr/>
        </p:nvSpPr>
        <p:spPr>
          <a:xfrm>
            <a:off x="2943728" y="3624590"/>
            <a:ext cx="2437596" cy="1113208"/>
          </a:xfrm>
          <a:custGeom>
            <a:avLst/>
            <a:gdLst>
              <a:gd name="connsiteX0" fmla="*/ 0 w 2437596"/>
              <a:gd name="connsiteY0" fmla="*/ 0 h 1113208"/>
              <a:gd name="connsiteX1" fmla="*/ 609399 w 2437596"/>
              <a:gd name="connsiteY1" fmla="*/ 0 h 1113208"/>
              <a:gd name="connsiteX2" fmla="*/ 1145670 w 2437596"/>
              <a:gd name="connsiteY2" fmla="*/ 0 h 1113208"/>
              <a:gd name="connsiteX3" fmla="*/ 1803821 w 2437596"/>
              <a:gd name="connsiteY3" fmla="*/ 0 h 1113208"/>
              <a:gd name="connsiteX4" fmla="*/ 2437596 w 2437596"/>
              <a:gd name="connsiteY4" fmla="*/ 0 h 1113208"/>
              <a:gd name="connsiteX5" fmla="*/ 2437596 w 2437596"/>
              <a:gd name="connsiteY5" fmla="*/ 556604 h 1113208"/>
              <a:gd name="connsiteX6" fmla="*/ 2437596 w 2437596"/>
              <a:gd name="connsiteY6" fmla="*/ 1113208 h 1113208"/>
              <a:gd name="connsiteX7" fmla="*/ 1876949 w 2437596"/>
              <a:gd name="connsiteY7" fmla="*/ 1113208 h 1113208"/>
              <a:gd name="connsiteX8" fmla="*/ 1243174 w 2437596"/>
              <a:gd name="connsiteY8" fmla="*/ 1113208 h 1113208"/>
              <a:gd name="connsiteX9" fmla="*/ 658151 w 2437596"/>
              <a:gd name="connsiteY9" fmla="*/ 1113208 h 1113208"/>
              <a:gd name="connsiteX10" fmla="*/ 0 w 2437596"/>
              <a:gd name="connsiteY10" fmla="*/ 1113208 h 1113208"/>
              <a:gd name="connsiteX11" fmla="*/ 0 w 2437596"/>
              <a:gd name="connsiteY11" fmla="*/ 534340 h 1113208"/>
              <a:gd name="connsiteX12" fmla="*/ 0 w 2437596"/>
              <a:gd name="connsiteY12" fmla="*/ 0 h 1113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37596" h="1113208" fill="none" extrusionOk="0">
                <a:moveTo>
                  <a:pt x="0" y="0"/>
                </a:moveTo>
                <a:cubicBezTo>
                  <a:pt x="180239" y="26091"/>
                  <a:pt x="439191" y="14328"/>
                  <a:pt x="609399" y="0"/>
                </a:cubicBezTo>
                <a:cubicBezTo>
                  <a:pt x="779607" y="-14328"/>
                  <a:pt x="1018694" y="-5542"/>
                  <a:pt x="1145670" y="0"/>
                </a:cubicBezTo>
                <a:cubicBezTo>
                  <a:pt x="1272646" y="5542"/>
                  <a:pt x="1632388" y="-16891"/>
                  <a:pt x="1803821" y="0"/>
                </a:cubicBezTo>
                <a:cubicBezTo>
                  <a:pt x="1975254" y="16891"/>
                  <a:pt x="2277325" y="-21385"/>
                  <a:pt x="2437596" y="0"/>
                </a:cubicBezTo>
                <a:cubicBezTo>
                  <a:pt x="2453218" y="220782"/>
                  <a:pt x="2410947" y="380958"/>
                  <a:pt x="2437596" y="556604"/>
                </a:cubicBezTo>
                <a:cubicBezTo>
                  <a:pt x="2464245" y="732250"/>
                  <a:pt x="2421012" y="999086"/>
                  <a:pt x="2437596" y="1113208"/>
                </a:cubicBezTo>
                <a:cubicBezTo>
                  <a:pt x="2305077" y="1086942"/>
                  <a:pt x="2116706" y="1121736"/>
                  <a:pt x="1876949" y="1113208"/>
                </a:cubicBezTo>
                <a:cubicBezTo>
                  <a:pt x="1637192" y="1104680"/>
                  <a:pt x="1407697" y="1088716"/>
                  <a:pt x="1243174" y="1113208"/>
                </a:cubicBezTo>
                <a:cubicBezTo>
                  <a:pt x="1078652" y="1137700"/>
                  <a:pt x="842312" y="1116028"/>
                  <a:pt x="658151" y="1113208"/>
                </a:cubicBezTo>
                <a:cubicBezTo>
                  <a:pt x="473990" y="1110388"/>
                  <a:pt x="156690" y="1103980"/>
                  <a:pt x="0" y="1113208"/>
                </a:cubicBezTo>
                <a:cubicBezTo>
                  <a:pt x="-17302" y="947534"/>
                  <a:pt x="-13150" y="788270"/>
                  <a:pt x="0" y="534340"/>
                </a:cubicBezTo>
                <a:cubicBezTo>
                  <a:pt x="13150" y="280410"/>
                  <a:pt x="-20301" y="265084"/>
                  <a:pt x="0" y="0"/>
                </a:cubicBezTo>
                <a:close/>
              </a:path>
              <a:path w="2437596" h="1113208" stroke="0" extrusionOk="0">
                <a:moveTo>
                  <a:pt x="0" y="0"/>
                </a:moveTo>
                <a:cubicBezTo>
                  <a:pt x="151916" y="10036"/>
                  <a:pt x="402249" y="-8552"/>
                  <a:pt x="536271" y="0"/>
                </a:cubicBezTo>
                <a:cubicBezTo>
                  <a:pt x="670293" y="8552"/>
                  <a:pt x="832717" y="14133"/>
                  <a:pt x="1072542" y="0"/>
                </a:cubicBezTo>
                <a:cubicBezTo>
                  <a:pt x="1312367" y="-14133"/>
                  <a:pt x="1378993" y="-8687"/>
                  <a:pt x="1681941" y="0"/>
                </a:cubicBezTo>
                <a:cubicBezTo>
                  <a:pt x="1984889" y="8687"/>
                  <a:pt x="2237050" y="-10578"/>
                  <a:pt x="2437596" y="0"/>
                </a:cubicBezTo>
                <a:cubicBezTo>
                  <a:pt x="2461208" y="253038"/>
                  <a:pt x="2436381" y="358717"/>
                  <a:pt x="2437596" y="567736"/>
                </a:cubicBezTo>
                <a:cubicBezTo>
                  <a:pt x="2438811" y="776755"/>
                  <a:pt x="2420835" y="999755"/>
                  <a:pt x="2437596" y="1113208"/>
                </a:cubicBezTo>
                <a:cubicBezTo>
                  <a:pt x="2276547" y="1109650"/>
                  <a:pt x="2118717" y="1108752"/>
                  <a:pt x="1901325" y="1113208"/>
                </a:cubicBezTo>
                <a:cubicBezTo>
                  <a:pt x="1683933" y="1117664"/>
                  <a:pt x="1584222" y="1144382"/>
                  <a:pt x="1267550" y="1113208"/>
                </a:cubicBezTo>
                <a:cubicBezTo>
                  <a:pt x="950878" y="1082034"/>
                  <a:pt x="944111" y="1105624"/>
                  <a:pt x="682527" y="1113208"/>
                </a:cubicBezTo>
                <a:cubicBezTo>
                  <a:pt x="420943" y="1120792"/>
                  <a:pt x="141493" y="1101202"/>
                  <a:pt x="0" y="1113208"/>
                </a:cubicBezTo>
                <a:cubicBezTo>
                  <a:pt x="6453" y="846534"/>
                  <a:pt x="-19134" y="800582"/>
                  <a:pt x="0" y="567736"/>
                </a:cubicBezTo>
                <a:cubicBezTo>
                  <a:pt x="19134" y="334890"/>
                  <a:pt x="20566" y="114522"/>
                  <a:pt x="0" y="0"/>
                </a:cubicBezTo>
                <a:close/>
              </a:path>
            </a:pathLst>
          </a:custGeom>
          <a:solidFill>
            <a:srgbClr val="FF9933">
              <a:alpha val="5098"/>
            </a:srgbClr>
          </a:solidFill>
          <a:ln>
            <a:noFill/>
            <a:prstDash val="dash"/>
            <a:extLst>
              <a:ext uri="{C807C97D-BFC1-408E-A445-0C87EB9F89A2}">
                <ask:lineSketchStyleProps xmlns:ask="http://schemas.microsoft.com/office/drawing/2018/sketchyshapes" sd="16521810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DYNAMIC PROPERTIES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  <a:latin typeface="Avenir Next LT Pro" panose="020B0504020202020204" pitchFamily="34" charset="0"/>
              </a:rPr>
              <a:t>Sensor data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  <a:latin typeface="Avenir Next LT Pro" panose="020B0504020202020204" pitchFamily="34" charset="0"/>
              </a:rPr>
              <a:t>Weather data</a:t>
            </a:r>
          </a:p>
        </p:txBody>
      </p:sp>
      <p:cxnSp>
        <p:nvCxnSpPr>
          <p:cNvPr id="15" name="Verbindingslijn: gekromd 14">
            <a:extLst>
              <a:ext uri="{FF2B5EF4-FFF2-40B4-BE49-F238E27FC236}">
                <a16:creationId xmlns:a16="http://schemas.microsoft.com/office/drawing/2014/main" id="{22E05BC7-13F9-4630-9429-478D4ADA963D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2296805" y="2506115"/>
            <a:ext cx="646923" cy="1312204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Verbindingslijn: gekromd 18">
            <a:extLst>
              <a:ext uri="{FF2B5EF4-FFF2-40B4-BE49-F238E27FC236}">
                <a16:creationId xmlns:a16="http://schemas.microsoft.com/office/drawing/2014/main" id="{94C5FD16-81D1-4426-971B-95B769337816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2296805" y="3818319"/>
            <a:ext cx="646922" cy="2037954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Verbindingslijn: gekromd 21">
            <a:extLst>
              <a:ext uri="{FF2B5EF4-FFF2-40B4-BE49-F238E27FC236}">
                <a16:creationId xmlns:a16="http://schemas.microsoft.com/office/drawing/2014/main" id="{579FE85C-5D9F-47B0-A4FD-2D552011FC8C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2296805" y="3818319"/>
            <a:ext cx="646923" cy="362875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Verbindingslijn: gekromd 59">
            <a:extLst>
              <a:ext uri="{FF2B5EF4-FFF2-40B4-BE49-F238E27FC236}">
                <a16:creationId xmlns:a16="http://schemas.microsoft.com/office/drawing/2014/main" id="{1561041B-0E6B-4523-B48F-D0E9B0D3BCEF}"/>
              </a:ext>
            </a:extLst>
          </p:cNvPr>
          <p:cNvCxnSpPr>
            <a:cxnSpLocks/>
            <a:stCxn id="3" idx="3"/>
            <a:endCxn id="110" idx="1"/>
          </p:cNvCxnSpPr>
          <p:nvPr/>
        </p:nvCxnSpPr>
        <p:spPr>
          <a:xfrm>
            <a:off x="5381324" y="2506115"/>
            <a:ext cx="930404" cy="536813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Verbindingslijn: gekromd 62">
            <a:extLst>
              <a:ext uri="{FF2B5EF4-FFF2-40B4-BE49-F238E27FC236}">
                <a16:creationId xmlns:a16="http://schemas.microsoft.com/office/drawing/2014/main" id="{3AC85905-26E7-40F5-B492-A57C424E6D57}"/>
              </a:ext>
            </a:extLst>
          </p:cNvPr>
          <p:cNvCxnSpPr>
            <a:cxnSpLocks/>
            <a:stCxn id="14" idx="3"/>
            <a:endCxn id="53" idx="1"/>
          </p:cNvCxnSpPr>
          <p:nvPr/>
        </p:nvCxnSpPr>
        <p:spPr>
          <a:xfrm>
            <a:off x="5381323" y="5856273"/>
            <a:ext cx="930405" cy="144983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Verbindingslijn: gekromd 90">
            <a:extLst>
              <a:ext uri="{FF2B5EF4-FFF2-40B4-BE49-F238E27FC236}">
                <a16:creationId xmlns:a16="http://schemas.microsoft.com/office/drawing/2014/main" id="{102BA81F-BDA1-4C96-86EC-7616A0DF959D}"/>
              </a:ext>
            </a:extLst>
          </p:cNvPr>
          <p:cNvCxnSpPr>
            <a:cxnSpLocks/>
            <a:stCxn id="13" idx="3"/>
            <a:endCxn id="90" idx="1"/>
          </p:cNvCxnSpPr>
          <p:nvPr/>
        </p:nvCxnSpPr>
        <p:spPr>
          <a:xfrm>
            <a:off x="5381324" y="4181194"/>
            <a:ext cx="930404" cy="384717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Rechthoek 155">
            <a:extLst>
              <a:ext uri="{FF2B5EF4-FFF2-40B4-BE49-F238E27FC236}">
                <a16:creationId xmlns:a16="http://schemas.microsoft.com/office/drawing/2014/main" id="{B183773A-5A9D-4AFD-942B-26357A32C8FB}"/>
              </a:ext>
            </a:extLst>
          </p:cNvPr>
          <p:cNvSpPr/>
          <p:nvPr/>
        </p:nvSpPr>
        <p:spPr>
          <a:xfrm>
            <a:off x="2943727" y="794166"/>
            <a:ext cx="2437596" cy="890654"/>
          </a:xfrm>
          <a:custGeom>
            <a:avLst/>
            <a:gdLst>
              <a:gd name="connsiteX0" fmla="*/ 0 w 2437596"/>
              <a:gd name="connsiteY0" fmla="*/ 0 h 890654"/>
              <a:gd name="connsiteX1" fmla="*/ 609399 w 2437596"/>
              <a:gd name="connsiteY1" fmla="*/ 0 h 890654"/>
              <a:gd name="connsiteX2" fmla="*/ 1145670 w 2437596"/>
              <a:gd name="connsiteY2" fmla="*/ 0 h 890654"/>
              <a:gd name="connsiteX3" fmla="*/ 1803821 w 2437596"/>
              <a:gd name="connsiteY3" fmla="*/ 0 h 890654"/>
              <a:gd name="connsiteX4" fmla="*/ 2437596 w 2437596"/>
              <a:gd name="connsiteY4" fmla="*/ 0 h 890654"/>
              <a:gd name="connsiteX5" fmla="*/ 2437596 w 2437596"/>
              <a:gd name="connsiteY5" fmla="*/ 445327 h 890654"/>
              <a:gd name="connsiteX6" fmla="*/ 2437596 w 2437596"/>
              <a:gd name="connsiteY6" fmla="*/ 890654 h 890654"/>
              <a:gd name="connsiteX7" fmla="*/ 1876949 w 2437596"/>
              <a:gd name="connsiteY7" fmla="*/ 890654 h 890654"/>
              <a:gd name="connsiteX8" fmla="*/ 1243174 w 2437596"/>
              <a:gd name="connsiteY8" fmla="*/ 890654 h 890654"/>
              <a:gd name="connsiteX9" fmla="*/ 658151 w 2437596"/>
              <a:gd name="connsiteY9" fmla="*/ 890654 h 890654"/>
              <a:gd name="connsiteX10" fmla="*/ 0 w 2437596"/>
              <a:gd name="connsiteY10" fmla="*/ 890654 h 890654"/>
              <a:gd name="connsiteX11" fmla="*/ 0 w 2437596"/>
              <a:gd name="connsiteY11" fmla="*/ 427514 h 890654"/>
              <a:gd name="connsiteX12" fmla="*/ 0 w 2437596"/>
              <a:gd name="connsiteY12" fmla="*/ 0 h 89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37596" h="890654" fill="none" extrusionOk="0">
                <a:moveTo>
                  <a:pt x="0" y="0"/>
                </a:moveTo>
                <a:cubicBezTo>
                  <a:pt x="180239" y="26091"/>
                  <a:pt x="439191" y="14328"/>
                  <a:pt x="609399" y="0"/>
                </a:cubicBezTo>
                <a:cubicBezTo>
                  <a:pt x="779607" y="-14328"/>
                  <a:pt x="1018694" y="-5542"/>
                  <a:pt x="1145670" y="0"/>
                </a:cubicBezTo>
                <a:cubicBezTo>
                  <a:pt x="1272646" y="5542"/>
                  <a:pt x="1632388" y="-16891"/>
                  <a:pt x="1803821" y="0"/>
                </a:cubicBezTo>
                <a:cubicBezTo>
                  <a:pt x="1975254" y="16891"/>
                  <a:pt x="2277325" y="-21385"/>
                  <a:pt x="2437596" y="0"/>
                </a:cubicBezTo>
                <a:cubicBezTo>
                  <a:pt x="2417524" y="191523"/>
                  <a:pt x="2423361" y="279730"/>
                  <a:pt x="2437596" y="445327"/>
                </a:cubicBezTo>
                <a:cubicBezTo>
                  <a:pt x="2451831" y="610924"/>
                  <a:pt x="2458367" y="701504"/>
                  <a:pt x="2437596" y="890654"/>
                </a:cubicBezTo>
                <a:cubicBezTo>
                  <a:pt x="2305077" y="864388"/>
                  <a:pt x="2116706" y="899182"/>
                  <a:pt x="1876949" y="890654"/>
                </a:cubicBezTo>
                <a:cubicBezTo>
                  <a:pt x="1637192" y="882126"/>
                  <a:pt x="1407697" y="866162"/>
                  <a:pt x="1243174" y="890654"/>
                </a:cubicBezTo>
                <a:cubicBezTo>
                  <a:pt x="1078652" y="915146"/>
                  <a:pt x="842312" y="893474"/>
                  <a:pt x="658151" y="890654"/>
                </a:cubicBezTo>
                <a:cubicBezTo>
                  <a:pt x="473990" y="887834"/>
                  <a:pt x="156690" y="881426"/>
                  <a:pt x="0" y="890654"/>
                </a:cubicBezTo>
                <a:cubicBezTo>
                  <a:pt x="10016" y="760207"/>
                  <a:pt x="-316" y="603303"/>
                  <a:pt x="0" y="427514"/>
                </a:cubicBezTo>
                <a:cubicBezTo>
                  <a:pt x="316" y="251725"/>
                  <a:pt x="-18692" y="91690"/>
                  <a:pt x="0" y="0"/>
                </a:cubicBezTo>
                <a:close/>
              </a:path>
              <a:path w="2437596" h="890654" stroke="0" extrusionOk="0">
                <a:moveTo>
                  <a:pt x="0" y="0"/>
                </a:moveTo>
                <a:cubicBezTo>
                  <a:pt x="151916" y="10036"/>
                  <a:pt x="402249" y="-8552"/>
                  <a:pt x="536271" y="0"/>
                </a:cubicBezTo>
                <a:cubicBezTo>
                  <a:pt x="670293" y="8552"/>
                  <a:pt x="832717" y="14133"/>
                  <a:pt x="1072542" y="0"/>
                </a:cubicBezTo>
                <a:cubicBezTo>
                  <a:pt x="1312367" y="-14133"/>
                  <a:pt x="1378993" y="-8687"/>
                  <a:pt x="1681941" y="0"/>
                </a:cubicBezTo>
                <a:cubicBezTo>
                  <a:pt x="1984889" y="8687"/>
                  <a:pt x="2237050" y="-10578"/>
                  <a:pt x="2437596" y="0"/>
                </a:cubicBezTo>
                <a:cubicBezTo>
                  <a:pt x="2449230" y="202563"/>
                  <a:pt x="2434511" y="280363"/>
                  <a:pt x="2437596" y="454234"/>
                </a:cubicBezTo>
                <a:cubicBezTo>
                  <a:pt x="2440681" y="628105"/>
                  <a:pt x="2453452" y="712792"/>
                  <a:pt x="2437596" y="890654"/>
                </a:cubicBezTo>
                <a:cubicBezTo>
                  <a:pt x="2276547" y="887096"/>
                  <a:pt x="2118717" y="886198"/>
                  <a:pt x="1901325" y="890654"/>
                </a:cubicBezTo>
                <a:cubicBezTo>
                  <a:pt x="1683933" y="895110"/>
                  <a:pt x="1584222" y="921828"/>
                  <a:pt x="1267550" y="890654"/>
                </a:cubicBezTo>
                <a:cubicBezTo>
                  <a:pt x="950878" y="859480"/>
                  <a:pt x="944111" y="883070"/>
                  <a:pt x="682527" y="890654"/>
                </a:cubicBezTo>
                <a:cubicBezTo>
                  <a:pt x="420943" y="898238"/>
                  <a:pt x="141493" y="878648"/>
                  <a:pt x="0" y="890654"/>
                </a:cubicBezTo>
                <a:cubicBezTo>
                  <a:pt x="-13422" y="797404"/>
                  <a:pt x="6270" y="608964"/>
                  <a:pt x="0" y="454234"/>
                </a:cubicBezTo>
                <a:cubicBezTo>
                  <a:pt x="-6270" y="299504"/>
                  <a:pt x="13022" y="104201"/>
                  <a:pt x="0" y="0"/>
                </a:cubicBezTo>
                <a:close/>
              </a:path>
            </a:pathLst>
          </a:custGeom>
          <a:solidFill>
            <a:srgbClr val="000000">
              <a:alpha val="5098"/>
            </a:srgbClr>
          </a:solidFill>
          <a:ln>
            <a:noFill/>
            <a:prstDash val="dash"/>
            <a:extLst>
              <a:ext uri="{C807C97D-BFC1-408E-A445-0C87EB9F89A2}">
                <ask:lineSketchStyleProps xmlns:ask="http://schemas.microsoft.com/office/drawing/2018/sketchyshapes" sd="16521810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TOPOLOGY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  <a:latin typeface="Avenir Next LT Pro" panose="020B0504020202020204" pitchFamily="34" charset="0"/>
              </a:rPr>
              <a:t>Rooms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  <a:latin typeface="Avenir Next LT Pro" panose="020B0504020202020204" pitchFamily="34" charset="0"/>
              </a:rPr>
              <a:t>Elements</a:t>
            </a:r>
          </a:p>
        </p:txBody>
      </p:sp>
      <p:cxnSp>
        <p:nvCxnSpPr>
          <p:cNvPr id="157" name="Verbindingslijn: gekromd 156">
            <a:extLst>
              <a:ext uri="{FF2B5EF4-FFF2-40B4-BE49-F238E27FC236}">
                <a16:creationId xmlns:a16="http://schemas.microsoft.com/office/drawing/2014/main" id="{58552E17-D22D-4C6D-9ACE-F0B6B1C9BF35}"/>
              </a:ext>
            </a:extLst>
          </p:cNvPr>
          <p:cNvCxnSpPr>
            <a:cxnSpLocks/>
            <a:endCxn id="156" idx="1"/>
          </p:cNvCxnSpPr>
          <p:nvPr/>
        </p:nvCxnSpPr>
        <p:spPr>
          <a:xfrm flipV="1">
            <a:off x="2296805" y="1239493"/>
            <a:ext cx="646922" cy="2578826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Verbindingslijn: gekromd 164">
            <a:extLst>
              <a:ext uri="{FF2B5EF4-FFF2-40B4-BE49-F238E27FC236}">
                <a16:creationId xmlns:a16="http://schemas.microsoft.com/office/drawing/2014/main" id="{810ADAC3-5CEF-4F4C-8453-3CF5CD3EFD26}"/>
              </a:ext>
            </a:extLst>
          </p:cNvPr>
          <p:cNvCxnSpPr>
            <a:cxnSpLocks/>
            <a:stCxn id="156" idx="3"/>
            <a:endCxn id="52" idx="1"/>
          </p:cNvCxnSpPr>
          <p:nvPr/>
        </p:nvCxnSpPr>
        <p:spPr>
          <a:xfrm>
            <a:off x="5381323" y="1239493"/>
            <a:ext cx="930405" cy="268359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Tekstvak 120">
            <a:extLst>
              <a:ext uri="{FF2B5EF4-FFF2-40B4-BE49-F238E27FC236}">
                <a16:creationId xmlns:a16="http://schemas.microsoft.com/office/drawing/2014/main" id="{135243EE-D41C-4ADE-A688-223C97944D3A}"/>
              </a:ext>
            </a:extLst>
          </p:cNvPr>
          <p:cNvSpPr txBox="1"/>
          <p:nvPr/>
        </p:nvSpPr>
        <p:spPr>
          <a:xfrm>
            <a:off x="5237069" y="278752"/>
            <a:ext cx="1218911" cy="430887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Avenir Next LT Pro" panose="020B0504020202020204" pitchFamily="34" charset="0"/>
              </a:rPr>
              <a:t>Convert to linked data</a:t>
            </a:r>
            <a:endParaRPr lang="en-NL" sz="1100" b="1" dirty="0">
              <a:latin typeface="Avenir Next LT Pro" panose="020B0504020202020204" pitchFamily="34" charset="0"/>
            </a:endParaRPr>
          </a:p>
        </p:txBody>
      </p:sp>
      <p:sp>
        <p:nvSpPr>
          <p:cNvPr id="168" name="Rechthoek 167">
            <a:extLst>
              <a:ext uri="{FF2B5EF4-FFF2-40B4-BE49-F238E27FC236}">
                <a16:creationId xmlns:a16="http://schemas.microsoft.com/office/drawing/2014/main" id="{B0C94E12-0D95-4374-996E-04122E41EFAB}"/>
              </a:ext>
            </a:extLst>
          </p:cNvPr>
          <p:cNvSpPr/>
          <p:nvPr/>
        </p:nvSpPr>
        <p:spPr>
          <a:xfrm>
            <a:off x="10164517" y="794165"/>
            <a:ext cx="1621254" cy="4450977"/>
          </a:xfrm>
          <a:custGeom>
            <a:avLst/>
            <a:gdLst>
              <a:gd name="connsiteX0" fmla="*/ 0 w 1621254"/>
              <a:gd name="connsiteY0" fmla="*/ 0 h 4450977"/>
              <a:gd name="connsiteX1" fmla="*/ 556631 w 1621254"/>
              <a:gd name="connsiteY1" fmla="*/ 0 h 4450977"/>
              <a:gd name="connsiteX2" fmla="*/ 1080836 w 1621254"/>
              <a:gd name="connsiteY2" fmla="*/ 0 h 4450977"/>
              <a:gd name="connsiteX3" fmla="*/ 1621254 w 1621254"/>
              <a:gd name="connsiteY3" fmla="*/ 0 h 4450977"/>
              <a:gd name="connsiteX4" fmla="*/ 1621254 w 1621254"/>
              <a:gd name="connsiteY4" fmla="*/ 502325 h 4450977"/>
              <a:gd name="connsiteX5" fmla="*/ 1621254 w 1621254"/>
              <a:gd name="connsiteY5" fmla="*/ 1227198 h 4450977"/>
              <a:gd name="connsiteX6" fmla="*/ 1621254 w 1621254"/>
              <a:gd name="connsiteY6" fmla="*/ 1818542 h 4450977"/>
              <a:gd name="connsiteX7" fmla="*/ 1621254 w 1621254"/>
              <a:gd name="connsiteY7" fmla="*/ 2543415 h 4450977"/>
              <a:gd name="connsiteX8" fmla="*/ 1621254 w 1621254"/>
              <a:gd name="connsiteY8" fmla="*/ 3268289 h 4450977"/>
              <a:gd name="connsiteX9" fmla="*/ 1621254 w 1621254"/>
              <a:gd name="connsiteY9" fmla="*/ 3859633 h 4450977"/>
              <a:gd name="connsiteX10" fmla="*/ 1621254 w 1621254"/>
              <a:gd name="connsiteY10" fmla="*/ 4450977 h 4450977"/>
              <a:gd name="connsiteX11" fmla="*/ 1080836 w 1621254"/>
              <a:gd name="connsiteY11" fmla="*/ 4450977 h 4450977"/>
              <a:gd name="connsiteX12" fmla="*/ 540418 w 1621254"/>
              <a:gd name="connsiteY12" fmla="*/ 4450977 h 4450977"/>
              <a:gd name="connsiteX13" fmla="*/ 0 w 1621254"/>
              <a:gd name="connsiteY13" fmla="*/ 4450977 h 4450977"/>
              <a:gd name="connsiteX14" fmla="*/ 0 w 1621254"/>
              <a:gd name="connsiteY14" fmla="*/ 3726104 h 4450977"/>
              <a:gd name="connsiteX15" fmla="*/ 0 w 1621254"/>
              <a:gd name="connsiteY15" fmla="*/ 3134760 h 4450977"/>
              <a:gd name="connsiteX16" fmla="*/ 0 w 1621254"/>
              <a:gd name="connsiteY16" fmla="*/ 2632435 h 4450977"/>
              <a:gd name="connsiteX17" fmla="*/ 0 w 1621254"/>
              <a:gd name="connsiteY17" fmla="*/ 1952071 h 4450977"/>
              <a:gd name="connsiteX18" fmla="*/ 0 w 1621254"/>
              <a:gd name="connsiteY18" fmla="*/ 1449747 h 4450977"/>
              <a:gd name="connsiteX19" fmla="*/ 0 w 1621254"/>
              <a:gd name="connsiteY19" fmla="*/ 724873 h 4450977"/>
              <a:gd name="connsiteX20" fmla="*/ 0 w 1621254"/>
              <a:gd name="connsiteY20" fmla="*/ 0 h 445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21254" h="4450977" fill="none" extrusionOk="0">
                <a:moveTo>
                  <a:pt x="0" y="0"/>
                </a:moveTo>
                <a:cubicBezTo>
                  <a:pt x="234371" y="27396"/>
                  <a:pt x="320428" y="-10795"/>
                  <a:pt x="556631" y="0"/>
                </a:cubicBezTo>
                <a:cubicBezTo>
                  <a:pt x="792834" y="10795"/>
                  <a:pt x="874982" y="-5743"/>
                  <a:pt x="1080836" y="0"/>
                </a:cubicBezTo>
                <a:cubicBezTo>
                  <a:pt x="1286691" y="5743"/>
                  <a:pt x="1466340" y="7120"/>
                  <a:pt x="1621254" y="0"/>
                </a:cubicBezTo>
                <a:cubicBezTo>
                  <a:pt x="1644603" y="169360"/>
                  <a:pt x="1627361" y="301101"/>
                  <a:pt x="1621254" y="502325"/>
                </a:cubicBezTo>
                <a:cubicBezTo>
                  <a:pt x="1615147" y="703549"/>
                  <a:pt x="1635284" y="881589"/>
                  <a:pt x="1621254" y="1227198"/>
                </a:cubicBezTo>
                <a:cubicBezTo>
                  <a:pt x="1607224" y="1572807"/>
                  <a:pt x="1593968" y="1557375"/>
                  <a:pt x="1621254" y="1818542"/>
                </a:cubicBezTo>
                <a:cubicBezTo>
                  <a:pt x="1648540" y="2079709"/>
                  <a:pt x="1594603" y="2208360"/>
                  <a:pt x="1621254" y="2543415"/>
                </a:cubicBezTo>
                <a:cubicBezTo>
                  <a:pt x="1647905" y="2878470"/>
                  <a:pt x="1615358" y="3064670"/>
                  <a:pt x="1621254" y="3268289"/>
                </a:cubicBezTo>
                <a:cubicBezTo>
                  <a:pt x="1627150" y="3471908"/>
                  <a:pt x="1641434" y="3722284"/>
                  <a:pt x="1621254" y="3859633"/>
                </a:cubicBezTo>
                <a:cubicBezTo>
                  <a:pt x="1601074" y="3996982"/>
                  <a:pt x="1600944" y="4320160"/>
                  <a:pt x="1621254" y="4450977"/>
                </a:cubicBezTo>
                <a:cubicBezTo>
                  <a:pt x="1487406" y="4426699"/>
                  <a:pt x="1335996" y="4476710"/>
                  <a:pt x="1080836" y="4450977"/>
                </a:cubicBezTo>
                <a:cubicBezTo>
                  <a:pt x="825676" y="4425244"/>
                  <a:pt x="745790" y="4445054"/>
                  <a:pt x="540418" y="4450977"/>
                </a:cubicBezTo>
                <a:cubicBezTo>
                  <a:pt x="335046" y="4456900"/>
                  <a:pt x="222060" y="4470144"/>
                  <a:pt x="0" y="4450977"/>
                </a:cubicBezTo>
                <a:cubicBezTo>
                  <a:pt x="-18470" y="4127269"/>
                  <a:pt x="14236" y="3902090"/>
                  <a:pt x="0" y="3726104"/>
                </a:cubicBezTo>
                <a:cubicBezTo>
                  <a:pt x="-14236" y="3550118"/>
                  <a:pt x="-17365" y="3354592"/>
                  <a:pt x="0" y="3134760"/>
                </a:cubicBezTo>
                <a:cubicBezTo>
                  <a:pt x="17365" y="2914928"/>
                  <a:pt x="-6801" y="2742571"/>
                  <a:pt x="0" y="2632435"/>
                </a:cubicBezTo>
                <a:cubicBezTo>
                  <a:pt x="6801" y="2522299"/>
                  <a:pt x="17531" y="2129042"/>
                  <a:pt x="0" y="1952071"/>
                </a:cubicBezTo>
                <a:cubicBezTo>
                  <a:pt x="-17531" y="1775100"/>
                  <a:pt x="-1006" y="1674358"/>
                  <a:pt x="0" y="1449747"/>
                </a:cubicBezTo>
                <a:cubicBezTo>
                  <a:pt x="1006" y="1225136"/>
                  <a:pt x="29228" y="982074"/>
                  <a:pt x="0" y="724873"/>
                </a:cubicBezTo>
                <a:cubicBezTo>
                  <a:pt x="-29228" y="467672"/>
                  <a:pt x="-2074" y="322590"/>
                  <a:pt x="0" y="0"/>
                </a:cubicBezTo>
                <a:close/>
              </a:path>
              <a:path w="1621254" h="4450977" stroke="0" extrusionOk="0">
                <a:moveTo>
                  <a:pt x="0" y="0"/>
                </a:moveTo>
                <a:cubicBezTo>
                  <a:pt x="230492" y="-2675"/>
                  <a:pt x="314711" y="6847"/>
                  <a:pt x="491780" y="0"/>
                </a:cubicBezTo>
                <a:cubicBezTo>
                  <a:pt x="668849" y="-6847"/>
                  <a:pt x="803916" y="23012"/>
                  <a:pt x="983561" y="0"/>
                </a:cubicBezTo>
                <a:cubicBezTo>
                  <a:pt x="1163206" y="-23012"/>
                  <a:pt x="1429680" y="21479"/>
                  <a:pt x="1621254" y="0"/>
                </a:cubicBezTo>
                <a:cubicBezTo>
                  <a:pt x="1621252" y="179219"/>
                  <a:pt x="1621255" y="483401"/>
                  <a:pt x="1621254" y="680364"/>
                </a:cubicBezTo>
                <a:cubicBezTo>
                  <a:pt x="1621253" y="877327"/>
                  <a:pt x="1645060" y="939112"/>
                  <a:pt x="1621254" y="1182688"/>
                </a:cubicBezTo>
                <a:cubicBezTo>
                  <a:pt x="1597448" y="1426264"/>
                  <a:pt x="1601131" y="1692243"/>
                  <a:pt x="1621254" y="1907562"/>
                </a:cubicBezTo>
                <a:cubicBezTo>
                  <a:pt x="1641377" y="2122881"/>
                  <a:pt x="1630146" y="2176273"/>
                  <a:pt x="1621254" y="2409886"/>
                </a:cubicBezTo>
                <a:cubicBezTo>
                  <a:pt x="1612362" y="2643499"/>
                  <a:pt x="1629586" y="2823256"/>
                  <a:pt x="1621254" y="3090250"/>
                </a:cubicBezTo>
                <a:cubicBezTo>
                  <a:pt x="1612922" y="3357244"/>
                  <a:pt x="1599825" y="3590436"/>
                  <a:pt x="1621254" y="3770613"/>
                </a:cubicBezTo>
                <a:cubicBezTo>
                  <a:pt x="1642683" y="3950790"/>
                  <a:pt x="1639264" y="4256767"/>
                  <a:pt x="1621254" y="4450977"/>
                </a:cubicBezTo>
                <a:cubicBezTo>
                  <a:pt x="1463544" y="4460099"/>
                  <a:pt x="1290927" y="4427080"/>
                  <a:pt x="1097049" y="4450977"/>
                </a:cubicBezTo>
                <a:cubicBezTo>
                  <a:pt x="903172" y="4474874"/>
                  <a:pt x="753887" y="4473014"/>
                  <a:pt x="540418" y="4450977"/>
                </a:cubicBezTo>
                <a:cubicBezTo>
                  <a:pt x="326949" y="4428940"/>
                  <a:pt x="181510" y="4463669"/>
                  <a:pt x="0" y="4450977"/>
                </a:cubicBezTo>
                <a:cubicBezTo>
                  <a:pt x="26866" y="4254998"/>
                  <a:pt x="25853" y="4058822"/>
                  <a:pt x="0" y="3815123"/>
                </a:cubicBezTo>
                <a:cubicBezTo>
                  <a:pt x="-25853" y="3571424"/>
                  <a:pt x="-16563" y="3396263"/>
                  <a:pt x="0" y="3179269"/>
                </a:cubicBezTo>
                <a:cubicBezTo>
                  <a:pt x="16563" y="2962275"/>
                  <a:pt x="-27230" y="2782148"/>
                  <a:pt x="0" y="2543415"/>
                </a:cubicBezTo>
                <a:cubicBezTo>
                  <a:pt x="27230" y="2304682"/>
                  <a:pt x="-739" y="2168654"/>
                  <a:pt x="0" y="1952071"/>
                </a:cubicBezTo>
                <a:cubicBezTo>
                  <a:pt x="739" y="1735488"/>
                  <a:pt x="24541" y="1597278"/>
                  <a:pt x="0" y="1360727"/>
                </a:cubicBezTo>
                <a:cubicBezTo>
                  <a:pt x="-24541" y="1124176"/>
                  <a:pt x="-14138" y="881073"/>
                  <a:pt x="0" y="680364"/>
                </a:cubicBezTo>
                <a:cubicBezTo>
                  <a:pt x="14138" y="479655"/>
                  <a:pt x="-18073" y="137290"/>
                  <a:pt x="0" y="0"/>
                </a:cubicBezTo>
                <a:close/>
              </a:path>
            </a:pathLst>
          </a:custGeom>
          <a:solidFill>
            <a:srgbClr val="000000">
              <a:alpha val="5098"/>
            </a:srgbClr>
          </a:solidFill>
          <a:ln>
            <a:noFill/>
            <a:prstDash val="dash"/>
            <a:extLst>
              <a:ext uri="{C807C97D-BFC1-408E-A445-0C87EB9F89A2}">
                <ask:lineSketchStyleProps xmlns:ask="http://schemas.microsoft.com/office/drawing/2018/sketchyshapes" sd="16521810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latin typeface="Consolas" panose="020B0609020204030204" pitchFamily="49" charset="0"/>
              </a:rPr>
              <a:t>12:00 21</a:t>
            </a:r>
          </a:p>
          <a:p>
            <a:pPr algn="ctr"/>
            <a:r>
              <a:rPr lang="en-US" sz="1100" b="1" dirty="0">
                <a:solidFill>
                  <a:schemeClr val="tx1"/>
                </a:solidFill>
                <a:latin typeface="Consolas" panose="020B0609020204030204" pitchFamily="49" charset="0"/>
              </a:rPr>
              <a:t>12:10 21</a:t>
            </a:r>
          </a:p>
          <a:p>
            <a:pPr algn="ctr"/>
            <a:r>
              <a:rPr lang="en-US" sz="1100" b="1" dirty="0">
                <a:solidFill>
                  <a:schemeClr val="tx1"/>
                </a:solidFill>
                <a:latin typeface="Consolas" panose="020B0609020204030204" pitchFamily="49" charset="0"/>
              </a:rPr>
              <a:t>12:20 22</a:t>
            </a:r>
          </a:p>
          <a:p>
            <a:pPr algn="ctr"/>
            <a:r>
              <a:rPr lang="en-US" sz="1100" b="1" dirty="0">
                <a:solidFill>
                  <a:schemeClr val="tx1"/>
                </a:solidFill>
                <a:latin typeface="Consolas" panose="020B0609020204030204" pitchFamily="49" charset="0"/>
              </a:rPr>
              <a:t>12:40 21</a:t>
            </a:r>
          </a:p>
        </p:txBody>
      </p:sp>
      <p:sp>
        <p:nvSpPr>
          <p:cNvPr id="169" name="Rechthoek: afgeronde hoeken 21">
            <a:extLst>
              <a:ext uri="{FF2B5EF4-FFF2-40B4-BE49-F238E27FC236}">
                <a16:creationId xmlns:a16="http://schemas.microsoft.com/office/drawing/2014/main" id="{70520ED5-1700-4CFB-BD00-3FA91379E044}"/>
              </a:ext>
            </a:extLst>
          </p:cNvPr>
          <p:cNvSpPr/>
          <p:nvPr/>
        </p:nvSpPr>
        <p:spPr>
          <a:xfrm>
            <a:off x="10319175" y="4555933"/>
            <a:ext cx="1311937" cy="281363"/>
          </a:xfrm>
          <a:prstGeom prst="roundRect">
            <a:avLst/>
          </a:prstGeom>
          <a:gradFill flip="none" rotWithShape="1">
            <a:gsLst>
              <a:gs pos="50000">
                <a:schemeClr val="accent1">
                  <a:lumMod val="5000"/>
                  <a:lumOff val="95000"/>
                </a:schemeClr>
              </a:gs>
              <a:gs pos="50000">
                <a:srgbClr val="00B050"/>
              </a:gs>
            </a:gsLst>
            <a:lin ang="5400000" scaled="1"/>
            <a:tileRect/>
          </a:gradFill>
          <a:ln w="6350"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:OSH_TSDB</a:t>
            </a:r>
          </a:p>
          <a:p>
            <a:pPr algn="ctr"/>
            <a:r>
              <a:rPr lang="en-US" sz="800" dirty="0" err="1"/>
              <a:t>ofo:Database</a:t>
            </a:r>
            <a:endParaRPr lang="en-US" sz="800" dirty="0"/>
          </a:p>
        </p:txBody>
      </p:sp>
      <p:pic>
        <p:nvPicPr>
          <p:cNvPr id="170" name="Graphic 169" descr="Database">
            <a:extLst>
              <a:ext uri="{FF2B5EF4-FFF2-40B4-BE49-F238E27FC236}">
                <a16:creationId xmlns:a16="http://schemas.microsoft.com/office/drawing/2014/main" id="{086B6EAE-55CB-41A4-AD33-D6B1E0653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06361" y="809310"/>
            <a:ext cx="724462" cy="724462"/>
          </a:xfrm>
          <a:prstGeom prst="rect">
            <a:avLst/>
          </a:prstGeom>
        </p:spPr>
      </p:pic>
      <p:cxnSp>
        <p:nvCxnSpPr>
          <p:cNvPr id="173" name="Verbindingslijn: gekromd 172">
            <a:extLst>
              <a:ext uri="{FF2B5EF4-FFF2-40B4-BE49-F238E27FC236}">
                <a16:creationId xmlns:a16="http://schemas.microsoft.com/office/drawing/2014/main" id="{1BD4D1B8-2A7F-45A5-B92C-873F1D12A660}"/>
              </a:ext>
            </a:extLst>
          </p:cNvPr>
          <p:cNvCxnSpPr>
            <a:cxnSpLocks/>
            <a:stCxn id="146" idx="2"/>
            <a:endCxn id="169" idx="2"/>
          </p:cNvCxnSpPr>
          <p:nvPr/>
        </p:nvCxnSpPr>
        <p:spPr>
          <a:xfrm rot="16200000" flipH="1">
            <a:off x="9137906" y="3000057"/>
            <a:ext cx="79481" cy="3594996"/>
          </a:xfrm>
          <a:prstGeom prst="curvedConnector3">
            <a:avLst>
              <a:gd name="adj1" fmla="val 387616"/>
            </a:avLst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Tekstvak 120">
            <a:extLst>
              <a:ext uri="{FF2B5EF4-FFF2-40B4-BE49-F238E27FC236}">
                <a16:creationId xmlns:a16="http://schemas.microsoft.com/office/drawing/2014/main" id="{9A0A6601-941A-4908-9B81-2C69FD85F1E9}"/>
              </a:ext>
            </a:extLst>
          </p:cNvPr>
          <p:cNvSpPr txBox="1"/>
          <p:nvPr/>
        </p:nvSpPr>
        <p:spPr>
          <a:xfrm>
            <a:off x="10385821" y="4937608"/>
            <a:ext cx="1178646" cy="215444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/>
              <a:t>bop:isDataPointOf</a:t>
            </a:r>
            <a:endParaRPr lang="en-NL" sz="800" dirty="0"/>
          </a:p>
        </p:txBody>
      </p:sp>
      <p:sp>
        <p:nvSpPr>
          <p:cNvPr id="175" name="Tekstvak 120">
            <a:extLst>
              <a:ext uri="{FF2B5EF4-FFF2-40B4-BE49-F238E27FC236}">
                <a16:creationId xmlns:a16="http://schemas.microsoft.com/office/drawing/2014/main" id="{BE9A356C-F0CC-4E61-9165-3F2A3DBCFEF9}"/>
              </a:ext>
            </a:extLst>
          </p:cNvPr>
          <p:cNvSpPr txBox="1"/>
          <p:nvPr/>
        </p:nvSpPr>
        <p:spPr>
          <a:xfrm>
            <a:off x="9390077" y="278752"/>
            <a:ext cx="1218911" cy="430887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Avenir Next LT Pro" panose="020B0504020202020204" pitchFamily="34" charset="0"/>
              </a:rPr>
              <a:t>Link to external DB</a:t>
            </a:r>
            <a:endParaRPr lang="en-NL" sz="1100" b="1" dirty="0">
              <a:latin typeface="Avenir Next LT Pro" panose="020B0504020202020204" pitchFamily="34" charset="0"/>
            </a:endParaRPr>
          </a:p>
        </p:txBody>
      </p:sp>
      <p:pic>
        <p:nvPicPr>
          <p:cNvPr id="70" name="Afbeelding 69">
            <a:extLst>
              <a:ext uri="{FF2B5EF4-FFF2-40B4-BE49-F238E27FC236}">
                <a16:creationId xmlns:a16="http://schemas.microsoft.com/office/drawing/2014/main" id="{8A1145E7-B630-4D3C-A7FE-A4C4D7EDD7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0" b="87315" l="24323" r="74115">
                        <a14:foregroundMark x1="26458" y1="49815" x2="27135" y2="46574"/>
                        <a14:foregroundMark x1="24323" y1="46574" x2="24427" y2="51759"/>
                        <a14:foregroundMark x1="48854" y1="87315" x2="52344" y2="82963"/>
                        <a14:foregroundMark x1="71823" y1="63704" x2="71563" y2="55000"/>
                        <a14:foregroundMark x1="74115" y1="56759" x2="73594" y2="63796"/>
                        <a14:foregroundMark x1="47865" y1="23519" x2="50417" y2="25463"/>
                        <a14:foregroundMark x1="48906" y1="20463" x2="48906" y2="20463"/>
                        <a14:foregroundMark x1="48906" y1="20370" x2="48906" y2="20370"/>
                        <a14:foregroundMark x1="52604" y1="29444" x2="52604" y2="29444"/>
                        <a14:foregroundMark x1="53229" y1="30833" x2="52344" y2="28611"/>
                        <a14:foregroundMark x1="69792" y1="52130" x2="65417" y2="47593"/>
                      </a14:backgroundRemoval>
                    </a14:imgEffect>
                  </a14:imgLayer>
                </a14:imgProps>
              </a:ext>
            </a:extLst>
          </a:blip>
          <a:srcRect l="23366" t="19487" r="24808" b="8889"/>
          <a:stretch/>
        </p:blipFill>
        <p:spPr>
          <a:xfrm>
            <a:off x="46669" y="2874659"/>
            <a:ext cx="2324760" cy="1807189"/>
          </a:xfrm>
          <a:prstGeom prst="rect">
            <a:avLst/>
          </a:prstGeom>
        </p:spPr>
      </p:pic>
      <p:sp>
        <p:nvSpPr>
          <p:cNvPr id="73" name="Rechthoek: afgeronde hoeken 72">
            <a:extLst>
              <a:ext uri="{FF2B5EF4-FFF2-40B4-BE49-F238E27FC236}">
                <a16:creationId xmlns:a16="http://schemas.microsoft.com/office/drawing/2014/main" id="{3C7C9714-DE5C-4B96-8EC2-F74873E66B70}"/>
              </a:ext>
            </a:extLst>
          </p:cNvPr>
          <p:cNvSpPr/>
          <p:nvPr/>
        </p:nvSpPr>
        <p:spPr>
          <a:xfrm>
            <a:off x="8472478" y="1251681"/>
            <a:ext cx="1218911" cy="281363"/>
          </a:xfrm>
          <a:prstGeom prst="roundRect">
            <a:avLst/>
          </a:prstGeom>
          <a:gradFill flip="none" rotWithShape="1">
            <a:gsLst>
              <a:gs pos="50000">
                <a:schemeClr val="accent1">
                  <a:lumMod val="5000"/>
                  <a:lumOff val="95000"/>
                </a:schemeClr>
              </a:gs>
              <a:gs pos="50000">
                <a:schemeClr val="accent2"/>
              </a:gs>
            </a:gsLst>
            <a:lin ang="5400000" scaled="1"/>
            <a:tileRect/>
          </a:gradFill>
          <a:ln w="635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:Wall_02</a:t>
            </a:r>
          </a:p>
          <a:p>
            <a:pPr algn="ctr"/>
            <a:r>
              <a:rPr lang="en-US" sz="800" dirty="0" err="1"/>
              <a:t>bop:FeatureOfInterest</a:t>
            </a:r>
            <a:endParaRPr lang="en-US" sz="800" dirty="0"/>
          </a:p>
        </p:txBody>
      </p:sp>
      <p:sp>
        <p:nvSpPr>
          <p:cNvPr id="74" name="Rechthoek: afgeronde hoeken 73">
            <a:extLst>
              <a:ext uri="{FF2B5EF4-FFF2-40B4-BE49-F238E27FC236}">
                <a16:creationId xmlns:a16="http://schemas.microsoft.com/office/drawing/2014/main" id="{C9DE7343-A6C9-4DCC-9304-6433DB2D0635}"/>
              </a:ext>
            </a:extLst>
          </p:cNvPr>
          <p:cNvSpPr/>
          <p:nvPr/>
        </p:nvSpPr>
        <p:spPr>
          <a:xfrm>
            <a:off x="6554009" y="927615"/>
            <a:ext cx="1218911" cy="281363"/>
          </a:xfrm>
          <a:prstGeom prst="roundRect">
            <a:avLst/>
          </a:prstGeom>
          <a:gradFill flip="none" rotWithShape="1">
            <a:gsLst>
              <a:gs pos="50000">
                <a:schemeClr val="accent1">
                  <a:lumMod val="5000"/>
                  <a:lumOff val="95000"/>
                </a:schemeClr>
              </a:gs>
              <a:gs pos="50000">
                <a:schemeClr val="accent2"/>
              </a:gs>
            </a:gsLst>
            <a:lin ang="5400000" scaled="1"/>
            <a:tileRect/>
          </a:gradFill>
          <a:ln w="635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:Room_01</a:t>
            </a:r>
          </a:p>
          <a:p>
            <a:pPr algn="ctr"/>
            <a:r>
              <a:rPr lang="en-US" sz="800" dirty="0" err="1"/>
              <a:t>bop:FeatureOfInterest</a:t>
            </a:r>
            <a:endParaRPr lang="en-US" sz="800" dirty="0"/>
          </a:p>
        </p:txBody>
      </p:sp>
      <p:cxnSp>
        <p:nvCxnSpPr>
          <p:cNvPr id="75" name="Verbindingslijn: gekromd 74">
            <a:extLst>
              <a:ext uri="{FF2B5EF4-FFF2-40B4-BE49-F238E27FC236}">
                <a16:creationId xmlns:a16="http://schemas.microsoft.com/office/drawing/2014/main" id="{5B881C63-82A2-4056-A35E-034E16768607}"/>
              </a:ext>
            </a:extLst>
          </p:cNvPr>
          <p:cNvCxnSpPr>
            <a:cxnSpLocks/>
            <a:stCxn id="74" idx="3"/>
            <a:endCxn id="73" idx="1"/>
          </p:cNvCxnSpPr>
          <p:nvPr/>
        </p:nvCxnSpPr>
        <p:spPr>
          <a:xfrm>
            <a:off x="7772920" y="1068297"/>
            <a:ext cx="699558" cy="324066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kstvak 75">
            <a:extLst>
              <a:ext uri="{FF2B5EF4-FFF2-40B4-BE49-F238E27FC236}">
                <a16:creationId xmlns:a16="http://schemas.microsoft.com/office/drawing/2014/main" id="{4ACD7C80-18E6-4471-A80C-5F142A8E32AB}"/>
              </a:ext>
            </a:extLst>
          </p:cNvPr>
          <p:cNvSpPr txBox="1"/>
          <p:nvPr/>
        </p:nvSpPr>
        <p:spPr>
          <a:xfrm>
            <a:off x="7841512" y="940260"/>
            <a:ext cx="12668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/>
              <a:t>bot:adjacentElement</a:t>
            </a:r>
            <a:endParaRPr lang="en-NL" sz="800" dirty="0"/>
          </a:p>
        </p:txBody>
      </p:sp>
      <p:sp>
        <p:nvSpPr>
          <p:cNvPr id="77" name="Rechthoek: afgeronde hoeken 76">
            <a:extLst>
              <a:ext uri="{FF2B5EF4-FFF2-40B4-BE49-F238E27FC236}">
                <a16:creationId xmlns:a16="http://schemas.microsoft.com/office/drawing/2014/main" id="{84E5540D-FCEC-4190-9F9E-065D00CBDE33}"/>
              </a:ext>
            </a:extLst>
          </p:cNvPr>
          <p:cNvSpPr/>
          <p:nvPr/>
        </p:nvSpPr>
        <p:spPr>
          <a:xfrm>
            <a:off x="6448813" y="1874211"/>
            <a:ext cx="1218911" cy="281363"/>
          </a:xfrm>
          <a:prstGeom prst="roundRect">
            <a:avLst/>
          </a:prstGeom>
          <a:gradFill flip="none" rotWithShape="1">
            <a:gsLst>
              <a:gs pos="50000">
                <a:schemeClr val="accent1">
                  <a:lumMod val="5000"/>
                  <a:lumOff val="95000"/>
                </a:schemeClr>
              </a:gs>
              <a:gs pos="50000">
                <a:schemeClr val="accent4"/>
              </a:gs>
            </a:gsLst>
            <a:lin ang="5400000" scaled="1"/>
            <a:tileRect/>
          </a:gradFill>
          <a:ln w="6350">
            <a:solidFill>
              <a:schemeClr val="accent4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:TemperatureSensor_01</a:t>
            </a:r>
          </a:p>
          <a:p>
            <a:pPr algn="ctr"/>
            <a:r>
              <a:rPr lang="en-US" sz="800" dirty="0" err="1"/>
              <a:t>bop:Sensor</a:t>
            </a:r>
            <a:endParaRPr lang="en-US" sz="800" dirty="0"/>
          </a:p>
        </p:txBody>
      </p:sp>
      <p:sp>
        <p:nvSpPr>
          <p:cNvPr id="78" name="Rechthoek: afgeronde hoeken 77">
            <a:extLst>
              <a:ext uri="{FF2B5EF4-FFF2-40B4-BE49-F238E27FC236}">
                <a16:creationId xmlns:a16="http://schemas.microsoft.com/office/drawing/2014/main" id="{839509A1-5836-4653-96A4-9042A0216719}"/>
              </a:ext>
            </a:extLst>
          </p:cNvPr>
          <p:cNvSpPr/>
          <p:nvPr/>
        </p:nvSpPr>
        <p:spPr>
          <a:xfrm>
            <a:off x="7146583" y="1514809"/>
            <a:ext cx="1218911" cy="281363"/>
          </a:xfrm>
          <a:prstGeom prst="roundRect">
            <a:avLst/>
          </a:prstGeom>
          <a:gradFill flip="none" rotWithShape="1">
            <a:gsLst>
              <a:gs pos="50000">
                <a:schemeClr val="accent1">
                  <a:lumMod val="5000"/>
                  <a:lumOff val="95000"/>
                </a:schemeClr>
              </a:gs>
              <a:gs pos="50000">
                <a:schemeClr val="accent4"/>
              </a:gs>
            </a:gsLst>
            <a:lin ang="5400000" scaled="1"/>
            <a:tileRect/>
          </a:gradFill>
          <a:ln w="6350">
            <a:solidFill>
              <a:schemeClr val="accent4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:Wall_01</a:t>
            </a:r>
          </a:p>
          <a:p>
            <a:pPr algn="ctr"/>
            <a:r>
              <a:rPr lang="en-US" sz="800" dirty="0" err="1"/>
              <a:t>bop:Platform</a:t>
            </a:r>
            <a:endParaRPr lang="en-US" sz="800" dirty="0"/>
          </a:p>
        </p:txBody>
      </p:sp>
      <p:cxnSp>
        <p:nvCxnSpPr>
          <p:cNvPr id="79" name="Verbindingslijn: gekromd 78">
            <a:extLst>
              <a:ext uri="{FF2B5EF4-FFF2-40B4-BE49-F238E27FC236}">
                <a16:creationId xmlns:a16="http://schemas.microsoft.com/office/drawing/2014/main" id="{86404DC8-75B4-4526-BDCA-839879967B63}"/>
              </a:ext>
            </a:extLst>
          </p:cNvPr>
          <p:cNvCxnSpPr>
            <a:cxnSpLocks/>
            <a:stCxn id="78" idx="2"/>
            <a:endCxn id="77" idx="3"/>
          </p:cNvCxnSpPr>
          <p:nvPr/>
        </p:nvCxnSpPr>
        <p:spPr>
          <a:xfrm rot="5400000">
            <a:off x="7602522" y="1861375"/>
            <a:ext cx="218721" cy="88315"/>
          </a:xfrm>
          <a:prstGeom prst="curvedConnector2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kstvak 79">
            <a:extLst>
              <a:ext uri="{FF2B5EF4-FFF2-40B4-BE49-F238E27FC236}">
                <a16:creationId xmlns:a16="http://schemas.microsoft.com/office/drawing/2014/main" id="{6DEC841F-F77B-4746-B5BD-3A9FAFCAE2B5}"/>
              </a:ext>
            </a:extLst>
          </p:cNvPr>
          <p:cNvSpPr txBox="1"/>
          <p:nvPr/>
        </p:nvSpPr>
        <p:spPr>
          <a:xfrm>
            <a:off x="7380869" y="1865390"/>
            <a:ext cx="12668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/>
              <a:t>bop:hosts</a:t>
            </a:r>
            <a:endParaRPr lang="en-NL" sz="800" dirty="0"/>
          </a:p>
        </p:txBody>
      </p:sp>
      <p:cxnSp>
        <p:nvCxnSpPr>
          <p:cNvPr id="81" name="Verbindingslijn: gekromd 80">
            <a:extLst>
              <a:ext uri="{FF2B5EF4-FFF2-40B4-BE49-F238E27FC236}">
                <a16:creationId xmlns:a16="http://schemas.microsoft.com/office/drawing/2014/main" id="{55C7543E-5CE7-4CD1-8E84-507008A7554C}"/>
              </a:ext>
            </a:extLst>
          </p:cNvPr>
          <p:cNvCxnSpPr>
            <a:cxnSpLocks/>
            <a:stCxn id="74" idx="2"/>
            <a:endCxn id="78" idx="0"/>
          </p:cNvCxnSpPr>
          <p:nvPr/>
        </p:nvCxnSpPr>
        <p:spPr>
          <a:xfrm rot="16200000" flipH="1">
            <a:off x="7306837" y="1065606"/>
            <a:ext cx="305831" cy="592574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kstvak 81">
            <a:extLst>
              <a:ext uri="{FF2B5EF4-FFF2-40B4-BE49-F238E27FC236}">
                <a16:creationId xmlns:a16="http://schemas.microsoft.com/office/drawing/2014/main" id="{C97D1FF6-2E8C-4320-9136-F5FC37F6CED4}"/>
              </a:ext>
            </a:extLst>
          </p:cNvPr>
          <p:cNvSpPr txBox="1"/>
          <p:nvPr/>
        </p:nvSpPr>
        <p:spPr>
          <a:xfrm>
            <a:off x="6503295" y="1280759"/>
            <a:ext cx="12668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/>
              <a:t>bot:adjacentElement</a:t>
            </a:r>
            <a:endParaRPr lang="en-NL" sz="800" dirty="0"/>
          </a:p>
        </p:txBody>
      </p:sp>
      <p:sp>
        <p:nvSpPr>
          <p:cNvPr id="93" name="Rechthoek: afgeronde hoeken 21">
            <a:extLst>
              <a:ext uri="{FF2B5EF4-FFF2-40B4-BE49-F238E27FC236}">
                <a16:creationId xmlns:a16="http://schemas.microsoft.com/office/drawing/2014/main" id="{6B911F12-149F-41E9-B3F6-86B9C55818FE}"/>
              </a:ext>
            </a:extLst>
          </p:cNvPr>
          <p:cNvSpPr/>
          <p:nvPr/>
        </p:nvSpPr>
        <p:spPr>
          <a:xfrm>
            <a:off x="8473781" y="3402095"/>
            <a:ext cx="1218911" cy="281363"/>
          </a:xfrm>
          <a:prstGeom prst="roundRect">
            <a:avLst/>
          </a:prstGeom>
          <a:gradFill flip="none" rotWithShape="1">
            <a:gsLst>
              <a:gs pos="50000">
                <a:schemeClr val="accent1">
                  <a:lumMod val="5000"/>
                  <a:lumOff val="95000"/>
                </a:schemeClr>
              </a:gs>
              <a:gs pos="50000">
                <a:srgbClr val="7030A0"/>
              </a:gs>
            </a:gsLst>
            <a:lin ang="5400000" scaled="1"/>
            <a:tileRect/>
          </a:gradFill>
          <a:ln w="6350">
            <a:solidFill>
              <a:srgbClr val="7030A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:M</a:t>
            </a:r>
          </a:p>
          <a:p>
            <a:pPr algn="ctr"/>
            <a:r>
              <a:rPr lang="en-US" sz="800" dirty="0" err="1"/>
              <a:t>bop:Unit</a:t>
            </a:r>
            <a:endParaRPr lang="en-US" sz="800" dirty="0"/>
          </a:p>
        </p:txBody>
      </p:sp>
      <p:sp>
        <p:nvSpPr>
          <p:cNvPr id="94" name="Rechthoek: afgeronde hoeken 21">
            <a:extLst>
              <a:ext uri="{FF2B5EF4-FFF2-40B4-BE49-F238E27FC236}">
                <a16:creationId xmlns:a16="http://schemas.microsoft.com/office/drawing/2014/main" id="{45631C10-BF5B-4CFF-8C17-DCFD07E79D52}"/>
              </a:ext>
            </a:extLst>
          </p:cNvPr>
          <p:cNvSpPr/>
          <p:nvPr/>
        </p:nvSpPr>
        <p:spPr>
          <a:xfrm>
            <a:off x="7633307" y="2397689"/>
            <a:ext cx="1311937" cy="281363"/>
          </a:xfrm>
          <a:prstGeom prst="roundRect">
            <a:avLst/>
          </a:prstGeom>
          <a:gradFill flip="none" rotWithShape="1">
            <a:gsLst>
              <a:gs pos="50000">
                <a:schemeClr val="accent1">
                  <a:lumMod val="5000"/>
                  <a:lumOff val="95000"/>
                </a:schemeClr>
              </a:gs>
              <a:gs pos="50000">
                <a:schemeClr val="accent6"/>
              </a:gs>
            </a:gsLst>
            <a:lin ang="5400000" scaled="1"/>
            <a:tileRect/>
          </a:gradFill>
          <a:ln w="6350">
            <a:solidFill>
              <a:schemeClr val="accent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:Wall_02_Length</a:t>
            </a:r>
          </a:p>
          <a:p>
            <a:pPr algn="ctr"/>
            <a:r>
              <a:rPr lang="en-US" sz="800" dirty="0" err="1"/>
              <a:t>bop:Property</a:t>
            </a:r>
            <a:endParaRPr lang="en-US" sz="800" dirty="0"/>
          </a:p>
        </p:txBody>
      </p:sp>
      <p:sp>
        <p:nvSpPr>
          <p:cNvPr id="95" name="Rechthoek: afgeronde hoeken 21">
            <a:extLst>
              <a:ext uri="{FF2B5EF4-FFF2-40B4-BE49-F238E27FC236}">
                <a16:creationId xmlns:a16="http://schemas.microsoft.com/office/drawing/2014/main" id="{CD821B12-7D76-40BC-9F25-52BA74C968F0}"/>
              </a:ext>
            </a:extLst>
          </p:cNvPr>
          <p:cNvSpPr/>
          <p:nvPr/>
        </p:nvSpPr>
        <p:spPr>
          <a:xfrm>
            <a:off x="7404825" y="2804854"/>
            <a:ext cx="1218911" cy="281363"/>
          </a:xfrm>
          <a:prstGeom prst="roundRect">
            <a:avLst/>
          </a:prstGeom>
          <a:gradFill flip="none" rotWithShape="1">
            <a:gsLst>
              <a:gs pos="50000">
                <a:schemeClr val="accent1">
                  <a:lumMod val="5000"/>
                  <a:lumOff val="95000"/>
                </a:schemeClr>
              </a:gs>
              <a:gs pos="50000">
                <a:schemeClr val="accent1"/>
              </a:gs>
            </a:gsLst>
            <a:lin ang="5400000" scaled="1"/>
            <a:tileRect/>
          </a:gradFill>
          <a:ln w="6350"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_:bn</a:t>
            </a:r>
          </a:p>
          <a:p>
            <a:pPr algn="ctr"/>
            <a:r>
              <a:rPr lang="en-US" sz="800" dirty="0" err="1"/>
              <a:t>bop:Result</a:t>
            </a:r>
            <a:endParaRPr lang="en-US" sz="800" dirty="0"/>
          </a:p>
        </p:txBody>
      </p:sp>
      <p:cxnSp>
        <p:nvCxnSpPr>
          <p:cNvPr id="96" name="Verbindingslijn: gekromd 95">
            <a:extLst>
              <a:ext uri="{FF2B5EF4-FFF2-40B4-BE49-F238E27FC236}">
                <a16:creationId xmlns:a16="http://schemas.microsoft.com/office/drawing/2014/main" id="{0558EFAB-97CD-4C82-AC28-9C386BD5D804}"/>
              </a:ext>
            </a:extLst>
          </p:cNvPr>
          <p:cNvCxnSpPr>
            <a:cxnSpLocks/>
            <a:stCxn id="73" idx="2"/>
            <a:endCxn id="94" idx="3"/>
          </p:cNvCxnSpPr>
          <p:nvPr/>
        </p:nvCxnSpPr>
        <p:spPr>
          <a:xfrm rot="5400000">
            <a:off x="8510926" y="1967362"/>
            <a:ext cx="1005327" cy="136690"/>
          </a:xfrm>
          <a:prstGeom prst="curvedConnector2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kstvak 96">
            <a:extLst>
              <a:ext uri="{FF2B5EF4-FFF2-40B4-BE49-F238E27FC236}">
                <a16:creationId xmlns:a16="http://schemas.microsoft.com/office/drawing/2014/main" id="{247FD93F-9A73-4621-8CB4-4A29B3255A02}"/>
              </a:ext>
            </a:extLst>
          </p:cNvPr>
          <p:cNvSpPr txBox="1"/>
          <p:nvPr/>
        </p:nvSpPr>
        <p:spPr>
          <a:xfrm>
            <a:off x="8678265" y="1946317"/>
            <a:ext cx="12668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/>
              <a:t>bop:hasProperty</a:t>
            </a:r>
            <a:endParaRPr lang="en-NL" sz="800" dirty="0"/>
          </a:p>
        </p:txBody>
      </p:sp>
      <p:cxnSp>
        <p:nvCxnSpPr>
          <p:cNvPr id="98" name="Verbindingslijn: gekromd 97">
            <a:extLst>
              <a:ext uri="{FF2B5EF4-FFF2-40B4-BE49-F238E27FC236}">
                <a16:creationId xmlns:a16="http://schemas.microsoft.com/office/drawing/2014/main" id="{FF398591-B03C-4BE7-8768-08BA4C31D7EA}"/>
              </a:ext>
            </a:extLst>
          </p:cNvPr>
          <p:cNvCxnSpPr>
            <a:cxnSpLocks/>
            <a:stCxn id="94" idx="1"/>
            <a:endCxn id="95" idx="1"/>
          </p:cNvCxnSpPr>
          <p:nvPr/>
        </p:nvCxnSpPr>
        <p:spPr>
          <a:xfrm rot="10800000" flipV="1">
            <a:off x="7404825" y="2538370"/>
            <a:ext cx="228482" cy="407165"/>
          </a:xfrm>
          <a:prstGeom prst="curvedConnector3">
            <a:avLst>
              <a:gd name="adj1" fmla="val 200052"/>
            </a:avLst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Verbindingslijn: gekromd 98">
            <a:extLst>
              <a:ext uri="{FF2B5EF4-FFF2-40B4-BE49-F238E27FC236}">
                <a16:creationId xmlns:a16="http://schemas.microsoft.com/office/drawing/2014/main" id="{6F40EB4C-5D7B-4A44-9AB4-55CBB20DBCE4}"/>
              </a:ext>
            </a:extLst>
          </p:cNvPr>
          <p:cNvCxnSpPr>
            <a:cxnSpLocks/>
            <a:stCxn id="95" idx="2"/>
            <a:endCxn id="93" idx="1"/>
          </p:cNvCxnSpPr>
          <p:nvPr/>
        </p:nvCxnSpPr>
        <p:spPr>
          <a:xfrm rot="16200000" flipH="1">
            <a:off x="8015751" y="3084747"/>
            <a:ext cx="456560" cy="459500"/>
          </a:xfrm>
          <a:prstGeom prst="curvedConnector2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hthoek: afgeronde hoeken 21">
            <a:extLst>
              <a:ext uri="{FF2B5EF4-FFF2-40B4-BE49-F238E27FC236}">
                <a16:creationId xmlns:a16="http://schemas.microsoft.com/office/drawing/2014/main" id="{75FB3230-D260-4F41-A170-12022B6DAA00}"/>
              </a:ext>
            </a:extLst>
          </p:cNvPr>
          <p:cNvSpPr/>
          <p:nvPr/>
        </p:nvSpPr>
        <p:spPr>
          <a:xfrm>
            <a:off x="8473781" y="3111749"/>
            <a:ext cx="1218911" cy="141935"/>
          </a:xfrm>
          <a:prstGeom prst="roundRect">
            <a:avLst>
              <a:gd name="adj" fmla="val 0"/>
            </a:avLst>
          </a:prstGeom>
          <a:solidFill>
            <a:srgbClr val="F7FAFD"/>
          </a:solidFill>
          <a:ln w="6350"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“12.0”</a:t>
            </a:r>
          </a:p>
        </p:txBody>
      </p:sp>
      <p:cxnSp>
        <p:nvCxnSpPr>
          <p:cNvPr id="101" name="Verbindingslijn: gekromd 100">
            <a:extLst>
              <a:ext uri="{FF2B5EF4-FFF2-40B4-BE49-F238E27FC236}">
                <a16:creationId xmlns:a16="http://schemas.microsoft.com/office/drawing/2014/main" id="{EB4CDB39-F91E-4E67-BCC3-9C64CCFE9E96}"/>
              </a:ext>
            </a:extLst>
          </p:cNvPr>
          <p:cNvCxnSpPr>
            <a:cxnSpLocks/>
            <a:stCxn id="95" idx="2"/>
            <a:endCxn id="100" idx="1"/>
          </p:cNvCxnSpPr>
          <p:nvPr/>
        </p:nvCxnSpPr>
        <p:spPr>
          <a:xfrm rot="16200000" flipH="1">
            <a:off x="8195781" y="2904717"/>
            <a:ext cx="96500" cy="459500"/>
          </a:xfrm>
          <a:prstGeom prst="curvedConnector2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kstvak 102">
            <a:extLst>
              <a:ext uri="{FF2B5EF4-FFF2-40B4-BE49-F238E27FC236}">
                <a16:creationId xmlns:a16="http://schemas.microsoft.com/office/drawing/2014/main" id="{0862BBDD-FE2A-453A-A5C1-2E9831B46742}"/>
              </a:ext>
            </a:extLst>
          </p:cNvPr>
          <p:cNvSpPr txBox="1"/>
          <p:nvPr/>
        </p:nvSpPr>
        <p:spPr>
          <a:xfrm>
            <a:off x="6794732" y="2622370"/>
            <a:ext cx="12668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/>
              <a:t>bop:hasPropertyState</a:t>
            </a:r>
            <a:endParaRPr lang="en-NL" sz="800" dirty="0"/>
          </a:p>
        </p:txBody>
      </p:sp>
      <p:sp>
        <p:nvSpPr>
          <p:cNvPr id="104" name="Tekstvak 103">
            <a:extLst>
              <a:ext uri="{FF2B5EF4-FFF2-40B4-BE49-F238E27FC236}">
                <a16:creationId xmlns:a16="http://schemas.microsoft.com/office/drawing/2014/main" id="{625AEF39-345A-4F24-BD24-04742BE65E83}"/>
              </a:ext>
            </a:extLst>
          </p:cNvPr>
          <p:cNvSpPr txBox="1"/>
          <p:nvPr/>
        </p:nvSpPr>
        <p:spPr>
          <a:xfrm>
            <a:off x="7418839" y="3383750"/>
            <a:ext cx="12668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/>
              <a:t>bop:hasUnit</a:t>
            </a:r>
            <a:endParaRPr lang="en-NL" sz="800" dirty="0"/>
          </a:p>
        </p:txBody>
      </p:sp>
      <p:sp>
        <p:nvSpPr>
          <p:cNvPr id="106" name="Tekstvak 105">
            <a:extLst>
              <a:ext uri="{FF2B5EF4-FFF2-40B4-BE49-F238E27FC236}">
                <a16:creationId xmlns:a16="http://schemas.microsoft.com/office/drawing/2014/main" id="{3C4DBE92-0849-4BE0-9CB4-05E9BE7F2992}"/>
              </a:ext>
            </a:extLst>
          </p:cNvPr>
          <p:cNvSpPr txBox="1"/>
          <p:nvPr/>
        </p:nvSpPr>
        <p:spPr>
          <a:xfrm>
            <a:off x="7414360" y="3117840"/>
            <a:ext cx="12668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/>
              <a:t>bop:hasValue</a:t>
            </a:r>
            <a:endParaRPr lang="en-NL" sz="800" dirty="0"/>
          </a:p>
        </p:txBody>
      </p:sp>
      <p:sp>
        <p:nvSpPr>
          <p:cNvPr id="143" name="Rechthoek: afgeronde hoeken 21">
            <a:extLst>
              <a:ext uri="{FF2B5EF4-FFF2-40B4-BE49-F238E27FC236}">
                <a16:creationId xmlns:a16="http://schemas.microsoft.com/office/drawing/2014/main" id="{B9F4FF95-CD83-4B93-B721-F4F7EE6E87CF}"/>
              </a:ext>
            </a:extLst>
          </p:cNvPr>
          <p:cNvSpPr/>
          <p:nvPr/>
        </p:nvSpPr>
        <p:spPr>
          <a:xfrm>
            <a:off x="6735835" y="4006045"/>
            <a:ext cx="1311937" cy="281363"/>
          </a:xfrm>
          <a:prstGeom prst="roundRect">
            <a:avLst/>
          </a:prstGeom>
          <a:gradFill flip="none" rotWithShape="1">
            <a:gsLst>
              <a:gs pos="50000">
                <a:schemeClr val="accent1">
                  <a:lumMod val="5000"/>
                  <a:lumOff val="95000"/>
                </a:schemeClr>
              </a:gs>
              <a:gs pos="50000">
                <a:schemeClr val="accent6"/>
              </a:gs>
            </a:gsLst>
            <a:lin ang="5400000" scaled="1"/>
            <a:tileRect/>
          </a:gradFill>
          <a:ln w="6350">
            <a:solidFill>
              <a:schemeClr val="accent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:Room_01_Temperature</a:t>
            </a:r>
          </a:p>
          <a:p>
            <a:pPr algn="ctr"/>
            <a:r>
              <a:rPr lang="en-US" sz="800" dirty="0" err="1"/>
              <a:t>bop:Property</a:t>
            </a:r>
            <a:endParaRPr lang="en-US" sz="800" dirty="0"/>
          </a:p>
        </p:txBody>
      </p:sp>
      <p:cxnSp>
        <p:nvCxnSpPr>
          <p:cNvPr id="144" name="Verbindingslijn: gekromd 143">
            <a:extLst>
              <a:ext uri="{FF2B5EF4-FFF2-40B4-BE49-F238E27FC236}">
                <a16:creationId xmlns:a16="http://schemas.microsoft.com/office/drawing/2014/main" id="{F3F5E513-29E5-45C5-835E-BEED7EE71350}"/>
              </a:ext>
            </a:extLst>
          </p:cNvPr>
          <p:cNvCxnSpPr>
            <a:cxnSpLocks/>
            <a:stCxn id="77" idx="1"/>
            <a:endCxn id="143" idx="1"/>
          </p:cNvCxnSpPr>
          <p:nvPr/>
        </p:nvCxnSpPr>
        <p:spPr>
          <a:xfrm rot="10800000" flipH="1" flipV="1">
            <a:off x="6448813" y="2014893"/>
            <a:ext cx="287022" cy="2131834"/>
          </a:xfrm>
          <a:prstGeom prst="curvedConnector3">
            <a:avLst>
              <a:gd name="adj1" fmla="val -79645"/>
            </a:avLst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Rechthoek: afgeronde hoeken 21">
            <a:extLst>
              <a:ext uri="{FF2B5EF4-FFF2-40B4-BE49-F238E27FC236}">
                <a16:creationId xmlns:a16="http://schemas.microsoft.com/office/drawing/2014/main" id="{9B326306-1DC3-497A-B962-551C9DD2EFC3}"/>
              </a:ext>
            </a:extLst>
          </p:cNvPr>
          <p:cNvSpPr/>
          <p:nvPr/>
        </p:nvSpPr>
        <p:spPr>
          <a:xfrm>
            <a:off x="6724179" y="4476452"/>
            <a:ext cx="1311937" cy="281363"/>
          </a:xfrm>
          <a:prstGeom prst="roundRect">
            <a:avLst/>
          </a:prstGeom>
          <a:gradFill flip="none" rotWithShape="1">
            <a:gsLst>
              <a:gs pos="50000">
                <a:schemeClr val="accent1">
                  <a:lumMod val="5000"/>
                  <a:lumOff val="95000"/>
                </a:schemeClr>
              </a:gs>
              <a:gs pos="50000">
                <a:schemeClr val="accent1"/>
              </a:gs>
            </a:gsLst>
            <a:lin ang="5400000" scaled="1"/>
            <a:tileRect/>
          </a:gradFill>
          <a:ln w="6350"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:R01_T_Point</a:t>
            </a:r>
          </a:p>
          <a:p>
            <a:pPr algn="ctr"/>
            <a:r>
              <a:rPr lang="en-US" sz="800" dirty="0" err="1"/>
              <a:t>bop:DataPoint</a:t>
            </a:r>
            <a:endParaRPr lang="en-US" sz="800" dirty="0"/>
          </a:p>
        </p:txBody>
      </p:sp>
      <p:cxnSp>
        <p:nvCxnSpPr>
          <p:cNvPr id="147" name="Verbindingslijn: gekromd 146">
            <a:extLst>
              <a:ext uri="{FF2B5EF4-FFF2-40B4-BE49-F238E27FC236}">
                <a16:creationId xmlns:a16="http://schemas.microsoft.com/office/drawing/2014/main" id="{15582615-91AC-4953-966E-458AEFCD9B9D}"/>
              </a:ext>
            </a:extLst>
          </p:cNvPr>
          <p:cNvCxnSpPr>
            <a:cxnSpLocks/>
            <a:stCxn id="143" idx="3"/>
            <a:endCxn id="146" idx="1"/>
          </p:cNvCxnSpPr>
          <p:nvPr/>
        </p:nvCxnSpPr>
        <p:spPr>
          <a:xfrm flipH="1">
            <a:off x="6724179" y="4146727"/>
            <a:ext cx="1323593" cy="470407"/>
          </a:xfrm>
          <a:prstGeom prst="curvedConnector5">
            <a:avLst>
              <a:gd name="adj1" fmla="val -17271"/>
              <a:gd name="adj2" fmla="val 50000"/>
              <a:gd name="adj3" fmla="val 117271"/>
            </a:avLst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kstvak 149">
            <a:extLst>
              <a:ext uri="{FF2B5EF4-FFF2-40B4-BE49-F238E27FC236}">
                <a16:creationId xmlns:a16="http://schemas.microsoft.com/office/drawing/2014/main" id="{0978A7CE-E687-4661-A4B9-8B56EBA8B9F9}"/>
              </a:ext>
            </a:extLst>
          </p:cNvPr>
          <p:cNvSpPr txBox="1"/>
          <p:nvPr/>
        </p:nvSpPr>
        <p:spPr>
          <a:xfrm>
            <a:off x="6547271" y="4264437"/>
            <a:ext cx="12668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/>
              <a:t>bop:hasPropertyState</a:t>
            </a:r>
            <a:endParaRPr lang="en-NL" sz="800" dirty="0"/>
          </a:p>
        </p:txBody>
      </p:sp>
      <p:sp>
        <p:nvSpPr>
          <p:cNvPr id="152" name="Rechthoek: afgeronde hoeken 21">
            <a:extLst>
              <a:ext uri="{FF2B5EF4-FFF2-40B4-BE49-F238E27FC236}">
                <a16:creationId xmlns:a16="http://schemas.microsoft.com/office/drawing/2014/main" id="{77344C01-7A13-4C93-97D9-2D6DDCD12916}"/>
              </a:ext>
            </a:extLst>
          </p:cNvPr>
          <p:cNvSpPr/>
          <p:nvPr/>
        </p:nvSpPr>
        <p:spPr>
          <a:xfrm>
            <a:off x="8432856" y="4611524"/>
            <a:ext cx="1218911" cy="281363"/>
          </a:xfrm>
          <a:prstGeom prst="roundRect">
            <a:avLst/>
          </a:prstGeom>
          <a:gradFill flip="none" rotWithShape="1">
            <a:gsLst>
              <a:gs pos="50000">
                <a:schemeClr val="accent1">
                  <a:lumMod val="5000"/>
                  <a:lumOff val="95000"/>
                </a:schemeClr>
              </a:gs>
              <a:gs pos="50000">
                <a:srgbClr val="7030A0"/>
              </a:gs>
            </a:gsLst>
            <a:lin ang="5400000" scaled="1"/>
            <a:tileRect/>
          </a:gradFill>
          <a:ln w="6350">
            <a:solidFill>
              <a:srgbClr val="7030A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:DEG_C</a:t>
            </a:r>
          </a:p>
          <a:p>
            <a:pPr algn="ctr"/>
            <a:r>
              <a:rPr lang="en-US" sz="800" dirty="0" err="1"/>
              <a:t>bop:Unit</a:t>
            </a:r>
            <a:r>
              <a:rPr lang="en-US" sz="800" dirty="0"/>
              <a:t>, </a:t>
            </a:r>
            <a:r>
              <a:rPr lang="en-US" sz="800" dirty="0" err="1"/>
              <a:t>unit:DEG_C</a:t>
            </a:r>
            <a:endParaRPr lang="en-US" sz="800" dirty="0"/>
          </a:p>
        </p:txBody>
      </p:sp>
      <p:cxnSp>
        <p:nvCxnSpPr>
          <p:cNvPr id="153" name="Verbindingslijn: gekromd 152">
            <a:extLst>
              <a:ext uri="{FF2B5EF4-FFF2-40B4-BE49-F238E27FC236}">
                <a16:creationId xmlns:a16="http://schemas.microsoft.com/office/drawing/2014/main" id="{0771685C-F407-4EAC-945E-88FD74C3DF26}"/>
              </a:ext>
            </a:extLst>
          </p:cNvPr>
          <p:cNvCxnSpPr>
            <a:cxnSpLocks/>
            <a:stCxn id="146" idx="3"/>
            <a:endCxn id="152" idx="1"/>
          </p:cNvCxnSpPr>
          <p:nvPr/>
        </p:nvCxnSpPr>
        <p:spPr>
          <a:xfrm>
            <a:off x="8036116" y="4617134"/>
            <a:ext cx="396740" cy="13507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kstvak 157">
            <a:extLst>
              <a:ext uri="{FF2B5EF4-FFF2-40B4-BE49-F238E27FC236}">
                <a16:creationId xmlns:a16="http://schemas.microsoft.com/office/drawing/2014/main" id="{6F92BBB7-FCA4-4D94-9345-89B0CD32E49E}"/>
              </a:ext>
            </a:extLst>
          </p:cNvPr>
          <p:cNvSpPr txBox="1"/>
          <p:nvPr/>
        </p:nvSpPr>
        <p:spPr>
          <a:xfrm>
            <a:off x="7482500" y="4737798"/>
            <a:ext cx="12668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/>
              <a:t>bop:hasUnit</a:t>
            </a:r>
            <a:endParaRPr lang="en-NL" sz="800" dirty="0"/>
          </a:p>
        </p:txBody>
      </p:sp>
      <p:sp>
        <p:nvSpPr>
          <p:cNvPr id="159" name="Rechthoek: afgeronde hoeken 21">
            <a:extLst>
              <a:ext uri="{FF2B5EF4-FFF2-40B4-BE49-F238E27FC236}">
                <a16:creationId xmlns:a16="http://schemas.microsoft.com/office/drawing/2014/main" id="{B7D69D0F-61D4-4BF2-B66C-681756AE0AEC}"/>
              </a:ext>
            </a:extLst>
          </p:cNvPr>
          <p:cNvSpPr/>
          <p:nvPr/>
        </p:nvSpPr>
        <p:spPr>
          <a:xfrm>
            <a:off x="8472478" y="4168465"/>
            <a:ext cx="1218911" cy="141935"/>
          </a:xfrm>
          <a:prstGeom prst="roundRect">
            <a:avLst>
              <a:gd name="adj" fmla="val 0"/>
            </a:avLst>
          </a:prstGeom>
          <a:solidFill>
            <a:srgbClr val="F7FAFD"/>
          </a:solidFill>
          <a:ln w="6350"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“OSH_T_0001”</a:t>
            </a:r>
          </a:p>
        </p:txBody>
      </p:sp>
      <p:cxnSp>
        <p:nvCxnSpPr>
          <p:cNvPr id="162" name="Verbindingslijn: gekromd 161">
            <a:extLst>
              <a:ext uri="{FF2B5EF4-FFF2-40B4-BE49-F238E27FC236}">
                <a16:creationId xmlns:a16="http://schemas.microsoft.com/office/drawing/2014/main" id="{68C3741F-88BA-4366-B75A-C602547AF3C5}"/>
              </a:ext>
            </a:extLst>
          </p:cNvPr>
          <p:cNvCxnSpPr>
            <a:cxnSpLocks/>
            <a:stCxn id="146" idx="3"/>
            <a:endCxn id="159" idx="1"/>
          </p:cNvCxnSpPr>
          <p:nvPr/>
        </p:nvCxnSpPr>
        <p:spPr>
          <a:xfrm flipV="1">
            <a:off x="8036116" y="4239433"/>
            <a:ext cx="436362" cy="377701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ekstvak 162">
            <a:extLst>
              <a:ext uri="{FF2B5EF4-FFF2-40B4-BE49-F238E27FC236}">
                <a16:creationId xmlns:a16="http://schemas.microsoft.com/office/drawing/2014/main" id="{7789A01F-E50B-4547-B669-1A2E6539670F}"/>
              </a:ext>
            </a:extLst>
          </p:cNvPr>
          <p:cNvSpPr txBox="1"/>
          <p:nvPr/>
        </p:nvSpPr>
        <p:spPr>
          <a:xfrm>
            <a:off x="7775487" y="4348238"/>
            <a:ext cx="12668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/>
              <a:t>bop:hasID</a:t>
            </a:r>
            <a:endParaRPr lang="en-NL" sz="800" dirty="0"/>
          </a:p>
        </p:txBody>
      </p:sp>
      <p:cxnSp>
        <p:nvCxnSpPr>
          <p:cNvPr id="176" name="Verbindingslijn: gekromd 175">
            <a:extLst>
              <a:ext uri="{FF2B5EF4-FFF2-40B4-BE49-F238E27FC236}">
                <a16:creationId xmlns:a16="http://schemas.microsoft.com/office/drawing/2014/main" id="{1434DD51-E5B0-41BD-96A0-2EC31F94E296}"/>
              </a:ext>
            </a:extLst>
          </p:cNvPr>
          <p:cNvCxnSpPr>
            <a:cxnSpLocks/>
            <a:stCxn id="168" idx="2"/>
            <a:endCxn id="53" idx="0"/>
          </p:cNvCxnSpPr>
          <p:nvPr/>
        </p:nvCxnSpPr>
        <p:spPr>
          <a:xfrm rot="5400000">
            <a:off x="9834470" y="4459422"/>
            <a:ext cx="354954" cy="1926394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Verbindingslijn: gekromd 177">
            <a:extLst>
              <a:ext uri="{FF2B5EF4-FFF2-40B4-BE49-F238E27FC236}">
                <a16:creationId xmlns:a16="http://schemas.microsoft.com/office/drawing/2014/main" id="{C805196F-DABA-4754-8796-E8E5645E6C9C}"/>
              </a:ext>
            </a:extLst>
          </p:cNvPr>
          <p:cNvCxnSpPr>
            <a:cxnSpLocks/>
            <a:stCxn id="90" idx="2"/>
            <a:endCxn id="53" idx="0"/>
          </p:cNvCxnSpPr>
          <p:nvPr/>
        </p:nvCxnSpPr>
        <p:spPr>
          <a:xfrm rot="16200000" flipH="1">
            <a:off x="8370785" y="4922131"/>
            <a:ext cx="354954" cy="1000976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72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90" grpId="0" animBg="1"/>
      <p:bldP spid="14" grpId="0" animBg="1"/>
      <p:bldP spid="53" grpId="0" animBg="1"/>
      <p:bldP spid="3" grpId="0" animBg="1"/>
      <p:bldP spid="52" grpId="0" animBg="1"/>
      <p:bldP spid="13" grpId="0" animBg="1"/>
      <p:bldP spid="156" grpId="0" animBg="1"/>
      <p:bldP spid="167" grpId="0"/>
      <p:bldP spid="168" grpId="0" animBg="1"/>
      <p:bldP spid="169" grpId="0" animBg="1"/>
      <p:bldP spid="174" grpId="0"/>
      <p:bldP spid="175" grpId="0"/>
      <p:bldP spid="73" grpId="0" animBg="1"/>
      <p:bldP spid="74" grpId="0" animBg="1"/>
      <p:bldP spid="76" grpId="0"/>
      <p:bldP spid="77" grpId="0" animBg="1"/>
      <p:bldP spid="78" grpId="0" animBg="1"/>
      <p:bldP spid="80" grpId="0"/>
      <p:bldP spid="82" grpId="0"/>
      <p:bldP spid="93" grpId="0" animBg="1"/>
      <p:bldP spid="94" grpId="0" animBg="1"/>
      <p:bldP spid="95" grpId="0" animBg="1"/>
      <p:bldP spid="97" grpId="0"/>
      <p:bldP spid="100" grpId="0" animBg="1"/>
      <p:bldP spid="103" grpId="0"/>
      <p:bldP spid="104" grpId="0"/>
      <p:bldP spid="106" grpId="0"/>
      <p:bldP spid="143" grpId="0" animBg="1"/>
      <p:bldP spid="146" grpId="0" animBg="1"/>
      <p:bldP spid="150" grpId="0"/>
      <p:bldP spid="152" grpId="0" animBg="1"/>
      <p:bldP spid="158" grpId="0"/>
      <p:bldP spid="159" grpId="0" animBg="1"/>
      <p:bldP spid="16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ep 48">
            <a:extLst>
              <a:ext uri="{FF2B5EF4-FFF2-40B4-BE49-F238E27FC236}">
                <a16:creationId xmlns:a16="http://schemas.microsoft.com/office/drawing/2014/main" id="{EC7D2F20-2DEE-478D-9D2D-5A94D97EB230}"/>
              </a:ext>
            </a:extLst>
          </p:cNvPr>
          <p:cNvGrpSpPr/>
          <p:nvPr/>
        </p:nvGrpSpPr>
        <p:grpSpPr>
          <a:xfrm>
            <a:off x="2038630" y="4845772"/>
            <a:ext cx="7171335" cy="856395"/>
            <a:chOff x="2038630" y="4845772"/>
            <a:chExt cx="7171335" cy="856395"/>
          </a:xfrm>
        </p:grpSpPr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C08EB45B-41B7-4A48-ABFB-1DECE3F6021C}"/>
                </a:ext>
              </a:extLst>
            </p:cNvPr>
            <p:cNvSpPr/>
            <p:nvPr/>
          </p:nvSpPr>
          <p:spPr>
            <a:xfrm>
              <a:off x="2038630" y="4845773"/>
              <a:ext cx="6760814" cy="8563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000" b="1" dirty="0">
                  <a:solidFill>
                    <a:schemeClr val="tx1"/>
                  </a:solidFill>
                  <a:latin typeface="Avenir Next LT Pro" panose="020B0504020202020204" pitchFamily="34" charset="0"/>
                  <a:cs typeface="Times New Roman" panose="02020603050405020304" pitchFamily="18" charset="0"/>
                </a:rPr>
                <a:t>Python</a:t>
              </a:r>
              <a:endParaRPr lang="en-NL" sz="1000" b="1" dirty="0">
                <a:solidFill>
                  <a:schemeClr val="tx1"/>
                </a:solidFill>
                <a:latin typeface="Avenir Next LT Pro" panose="020B05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Gelijkbenige driehoek 36">
              <a:extLst>
                <a:ext uri="{FF2B5EF4-FFF2-40B4-BE49-F238E27FC236}">
                  <a16:creationId xmlns:a16="http://schemas.microsoft.com/office/drawing/2014/main" id="{3E70DEEB-DBFD-4283-9A11-0C36F438678B}"/>
                </a:ext>
              </a:extLst>
            </p:cNvPr>
            <p:cNvSpPr/>
            <p:nvPr/>
          </p:nvSpPr>
          <p:spPr>
            <a:xfrm rot="5400000">
              <a:off x="8576507" y="5068708"/>
              <a:ext cx="856394" cy="410522"/>
            </a:xfrm>
            <a:prstGeom prst="triangle">
              <a:avLst>
                <a:gd name="adj" fmla="val 50553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07C3F7AC-7FE7-474D-AFC8-C4EFFE41CB38}"/>
                </a:ext>
              </a:extLst>
            </p:cNvPr>
            <p:cNvSpPr/>
            <p:nvPr/>
          </p:nvSpPr>
          <p:spPr>
            <a:xfrm>
              <a:off x="2510333" y="5308890"/>
              <a:ext cx="1480621" cy="20198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err="1">
                  <a:solidFill>
                    <a:schemeClr val="tx1"/>
                  </a:solidFill>
                  <a:latin typeface="Avenir Next LT Pro" panose="020B0504020202020204" pitchFamily="34" charset="0"/>
                  <a:cs typeface="Times New Roman" panose="02020603050405020304" pitchFamily="18" charset="0"/>
                </a:rPr>
                <a:t>pythermalcomfort</a:t>
              </a:r>
              <a:endParaRPr lang="en-NL" sz="1000" dirty="0">
                <a:solidFill>
                  <a:schemeClr val="tx1"/>
                </a:solidFill>
                <a:latin typeface="Avenir Next LT Pro" panose="020B05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C10A045D-D51D-475D-84ED-48F2934A4C67}"/>
                </a:ext>
              </a:extLst>
            </p:cNvPr>
            <p:cNvSpPr/>
            <p:nvPr/>
          </p:nvSpPr>
          <p:spPr>
            <a:xfrm>
              <a:off x="2510333" y="5040022"/>
              <a:ext cx="1480621" cy="20198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Avenir Next LT Pro" panose="020B0504020202020204" pitchFamily="34" charset="0"/>
                  <a:cs typeface="Times New Roman" panose="02020603050405020304" pitchFamily="18" charset="0"/>
                </a:rPr>
                <a:t>Python script</a:t>
              </a:r>
              <a:endParaRPr lang="en-NL" sz="1000" dirty="0">
                <a:solidFill>
                  <a:schemeClr val="tx1"/>
                </a:solidFill>
                <a:latin typeface="Avenir Next LT Pro" panose="020B0504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4C6D15E-D4E7-41B9-830B-413B249D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Workflow</a:t>
            </a:r>
            <a:endParaRPr lang="LID4096" dirty="0">
              <a:latin typeface="Georgia" panose="02040502050405020303" pitchFamily="18" charset="0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C2315D49-026A-48EC-961F-627C1DD2C911}"/>
              </a:ext>
            </a:extLst>
          </p:cNvPr>
          <p:cNvSpPr/>
          <p:nvPr/>
        </p:nvSpPr>
        <p:spPr>
          <a:xfrm>
            <a:off x="3689862" y="3752479"/>
            <a:ext cx="1476464" cy="8563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000" b="1" dirty="0" err="1">
                <a:solidFill>
                  <a:schemeClr val="tx1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GraphDB</a:t>
            </a:r>
            <a:endParaRPr lang="en-NL" sz="1000" b="1" dirty="0">
              <a:solidFill>
                <a:schemeClr val="tx1"/>
              </a:solidFill>
              <a:latin typeface="Avenir Next LT Pro" panose="020B05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ED24FF74-406E-42CD-A729-AE7E675D051E}"/>
              </a:ext>
            </a:extLst>
          </p:cNvPr>
          <p:cNvSpPr/>
          <p:nvPr/>
        </p:nvSpPr>
        <p:spPr>
          <a:xfrm>
            <a:off x="3689862" y="2073284"/>
            <a:ext cx="1476464" cy="15214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000" b="1" dirty="0">
                <a:solidFill>
                  <a:schemeClr val="tx1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Revit</a:t>
            </a:r>
            <a:endParaRPr lang="en-NL" sz="1000" b="1" dirty="0">
              <a:solidFill>
                <a:schemeClr val="tx1"/>
              </a:solidFill>
              <a:latin typeface="Avenir Next LT Pro" panose="020B05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ABF652C-5947-444B-A373-C9FA6C2A5F1C}"/>
              </a:ext>
            </a:extLst>
          </p:cNvPr>
          <p:cNvSpPr/>
          <p:nvPr/>
        </p:nvSpPr>
        <p:spPr>
          <a:xfrm>
            <a:off x="4161566" y="2264581"/>
            <a:ext cx="943405" cy="473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RVT</a:t>
            </a:r>
            <a:endParaRPr lang="en-NL" sz="1000" dirty="0">
              <a:solidFill>
                <a:schemeClr val="tx1"/>
              </a:solidFill>
              <a:latin typeface="Avenir Next LT Pro" panose="020B05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F660770-A26E-40EC-BAE1-4743998AC557}"/>
              </a:ext>
            </a:extLst>
          </p:cNvPr>
          <p:cNvSpPr/>
          <p:nvPr/>
        </p:nvSpPr>
        <p:spPr>
          <a:xfrm>
            <a:off x="4161564" y="2929679"/>
            <a:ext cx="943405" cy="473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IFC</a:t>
            </a:r>
            <a:endParaRPr lang="en-NL" sz="1000" dirty="0">
              <a:solidFill>
                <a:schemeClr val="tx1"/>
              </a:solidFill>
              <a:latin typeface="Avenir Next LT Pro" panose="020B05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0E5642AD-E97F-4399-9343-46F946AAE8D5}"/>
              </a:ext>
            </a:extLst>
          </p:cNvPr>
          <p:cNvSpPr/>
          <p:nvPr/>
        </p:nvSpPr>
        <p:spPr>
          <a:xfrm>
            <a:off x="4161564" y="3943777"/>
            <a:ext cx="943405" cy="473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RDF Turtle</a:t>
            </a:r>
            <a:endParaRPr lang="en-NL" sz="1000" dirty="0">
              <a:solidFill>
                <a:schemeClr val="tx1"/>
              </a:solidFill>
              <a:latin typeface="Avenir Next LT Pro" panose="020B05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AA9656F-21AB-4A10-84F4-F20DC9FA395F}"/>
              </a:ext>
            </a:extLst>
          </p:cNvPr>
          <p:cNvSpPr/>
          <p:nvPr/>
        </p:nvSpPr>
        <p:spPr>
          <a:xfrm>
            <a:off x="2038629" y="3752480"/>
            <a:ext cx="1476464" cy="8563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000" b="1" dirty="0">
                <a:solidFill>
                  <a:schemeClr val="tx1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IFC-to-LBD converter</a:t>
            </a:r>
            <a:endParaRPr lang="en-NL" sz="1000" b="1" dirty="0">
              <a:solidFill>
                <a:schemeClr val="tx1"/>
              </a:solidFill>
              <a:latin typeface="Avenir Next LT Pro" panose="020B05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003D1579-E9B0-47B1-9F97-4B3D03C7616E}"/>
              </a:ext>
            </a:extLst>
          </p:cNvPr>
          <p:cNvSpPr/>
          <p:nvPr/>
        </p:nvSpPr>
        <p:spPr>
          <a:xfrm>
            <a:off x="2510333" y="3943777"/>
            <a:ext cx="943405" cy="473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RDF Turtle</a:t>
            </a:r>
            <a:endParaRPr lang="en-NL" sz="1000" dirty="0">
              <a:solidFill>
                <a:schemeClr val="tx1"/>
              </a:solidFill>
              <a:latin typeface="Avenir Next LT Pro" panose="020B05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74900649-405B-44BE-8703-499808202888}"/>
              </a:ext>
            </a:extLst>
          </p:cNvPr>
          <p:cNvCxnSpPr>
            <a:stCxn id="6" idx="2"/>
            <a:endCxn id="7" idx="0"/>
          </p:cNvCxnSpPr>
          <p:nvPr/>
        </p:nvCxnSpPr>
        <p:spPr>
          <a:xfrm flipH="1">
            <a:off x="4633267" y="2738381"/>
            <a:ext cx="2" cy="1912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4D2D2356-6C7C-4AF6-87EE-94EBE23BA3B6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>
            <a:off x="4633267" y="3403479"/>
            <a:ext cx="0" cy="5402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Verbindingslijn: gebogen 12">
            <a:extLst>
              <a:ext uri="{FF2B5EF4-FFF2-40B4-BE49-F238E27FC236}">
                <a16:creationId xmlns:a16="http://schemas.microsoft.com/office/drawing/2014/main" id="{99D247B7-41A2-4420-B6AE-D43EF6B5A6F3}"/>
              </a:ext>
            </a:extLst>
          </p:cNvPr>
          <p:cNvCxnSpPr>
            <a:cxnSpLocks/>
            <a:stCxn id="7" idx="1"/>
            <a:endCxn id="9" idx="0"/>
          </p:cNvCxnSpPr>
          <p:nvPr/>
        </p:nvCxnSpPr>
        <p:spPr>
          <a:xfrm rot="10800000" flipV="1">
            <a:off x="2776862" y="3166578"/>
            <a:ext cx="1384703" cy="585901"/>
          </a:xfrm>
          <a:prstGeom prst="bentConnector2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6817C7CF-CF17-4AA8-BC6C-8C8C1ACEA386}"/>
              </a:ext>
            </a:extLst>
          </p:cNvPr>
          <p:cNvCxnSpPr>
            <a:cxnSpLocks/>
            <a:stCxn id="10" idx="3"/>
            <a:endCxn id="8" idx="1"/>
          </p:cNvCxnSpPr>
          <p:nvPr/>
        </p:nvCxnSpPr>
        <p:spPr>
          <a:xfrm>
            <a:off x="3453738" y="4180677"/>
            <a:ext cx="707826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hthoek 14">
            <a:extLst>
              <a:ext uri="{FF2B5EF4-FFF2-40B4-BE49-F238E27FC236}">
                <a16:creationId xmlns:a16="http://schemas.microsoft.com/office/drawing/2014/main" id="{2313ED73-003E-4A4E-9850-71CE268B2559}"/>
              </a:ext>
            </a:extLst>
          </p:cNvPr>
          <p:cNvSpPr/>
          <p:nvPr/>
        </p:nvSpPr>
        <p:spPr>
          <a:xfrm>
            <a:off x="3689862" y="1347131"/>
            <a:ext cx="1476464" cy="53485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Open Smart Home</a:t>
            </a:r>
            <a:endParaRPr lang="en-NL" sz="1400" b="1" dirty="0">
              <a:solidFill>
                <a:schemeClr val="bg1"/>
              </a:solidFill>
              <a:latin typeface="Avenir Next LT Pro" panose="020B05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BEECB398-1BE7-4289-B088-2D9B32F7544F}"/>
              </a:ext>
            </a:extLst>
          </p:cNvPr>
          <p:cNvSpPr/>
          <p:nvPr/>
        </p:nvSpPr>
        <p:spPr>
          <a:xfrm>
            <a:off x="5638027" y="1347130"/>
            <a:ext cx="1476464" cy="53485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Sensor Data</a:t>
            </a:r>
            <a:endParaRPr lang="en-NL" sz="1400" b="1" dirty="0">
              <a:solidFill>
                <a:schemeClr val="bg1"/>
              </a:solidFill>
              <a:latin typeface="Avenir Next LT Pro" panose="020B05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BF10066E-BB71-4D9C-8518-6647E100D03B}"/>
              </a:ext>
            </a:extLst>
          </p:cNvPr>
          <p:cNvSpPr/>
          <p:nvPr/>
        </p:nvSpPr>
        <p:spPr>
          <a:xfrm>
            <a:off x="5904556" y="2265693"/>
            <a:ext cx="943405" cy="473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CSV</a:t>
            </a:r>
            <a:endParaRPr lang="en-NL" sz="1000" dirty="0">
              <a:solidFill>
                <a:schemeClr val="tx1"/>
              </a:solidFill>
              <a:latin typeface="Avenir Next LT Pro" panose="020B05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CF366316-598A-4512-8E87-02FE075D51BD}"/>
              </a:ext>
            </a:extLst>
          </p:cNvPr>
          <p:cNvSpPr/>
          <p:nvPr/>
        </p:nvSpPr>
        <p:spPr>
          <a:xfrm>
            <a:off x="5904555" y="2929679"/>
            <a:ext cx="943405" cy="473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InfluxQL</a:t>
            </a:r>
            <a:r>
              <a:rPr lang="en-US" sz="1000" dirty="0">
                <a:solidFill>
                  <a:schemeClr val="tx1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 INSERT commands</a:t>
            </a:r>
            <a:endParaRPr lang="en-NL" sz="1000" dirty="0">
              <a:solidFill>
                <a:schemeClr val="tx1"/>
              </a:solidFill>
              <a:latin typeface="Avenir Next LT Pro" panose="020B05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E4FAC14A-E10F-4601-9045-A615B260E5E1}"/>
              </a:ext>
            </a:extLst>
          </p:cNvPr>
          <p:cNvCxnSpPr>
            <a:cxnSpLocks/>
            <a:stCxn id="17" idx="2"/>
            <a:endCxn id="18" idx="0"/>
          </p:cNvCxnSpPr>
          <p:nvPr/>
        </p:nvCxnSpPr>
        <p:spPr>
          <a:xfrm flipH="1">
            <a:off x="6376258" y="2739493"/>
            <a:ext cx="1" cy="1901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hthoek 19">
            <a:extLst>
              <a:ext uri="{FF2B5EF4-FFF2-40B4-BE49-F238E27FC236}">
                <a16:creationId xmlns:a16="http://schemas.microsoft.com/office/drawing/2014/main" id="{88AC7389-1F44-437A-B768-FDF22204D27A}"/>
              </a:ext>
            </a:extLst>
          </p:cNvPr>
          <p:cNvSpPr/>
          <p:nvPr/>
        </p:nvSpPr>
        <p:spPr>
          <a:xfrm>
            <a:off x="5443679" y="3752479"/>
            <a:ext cx="1476464" cy="8563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000" b="1" dirty="0" err="1">
                <a:solidFill>
                  <a:schemeClr val="tx1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InfluxDB</a:t>
            </a:r>
            <a:endParaRPr lang="en-NL" sz="1000" b="1" dirty="0">
              <a:solidFill>
                <a:schemeClr val="tx1"/>
              </a:solidFill>
              <a:latin typeface="Avenir Next LT Pro" panose="020B05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B199B8E5-FB2F-4CD4-B339-3DFCD7884517}"/>
              </a:ext>
            </a:extLst>
          </p:cNvPr>
          <p:cNvSpPr/>
          <p:nvPr/>
        </p:nvSpPr>
        <p:spPr>
          <a:xfrm>
            <a:off x="5904555" y="3943776"/>
            <a:ext cx="943405" cy="473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Sensor data</a:t>
            </a:r>
            <a:endParaRPr lang="en-NL" sz="1000" dirty="0">
              <a:solidFill>
                <a:schemeClr val="tx1"/>
              </a:solidFill>
              <a:latin typeface="Avenir Next LT Pro" panose="020B05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001CEC7B-C00D-4F4E-B2EC-8F521347064F}"/>
              </a:ext>
            </a:extLst>
          </p:cNvPr>
          <p:cNvCxnSpPr>
            <a:cxnSpLocks/>
            <a:stCxn id="18" idx="2"/>
            <a:endCxn id="21" idx="0"/>
          </p:cNvCxnSpPr>
          <p:nvPr/>
        </p:nvCxnSpPr>
        <p:spPr>
          <a:xfrm>
            <a:off x="6376258" y="3403479"/>
            <a:ext cx="0" cy="540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echthoek 23">
            <a:extLst>
              <a:ext uri="{FF2B5EF4-FFF2-40B4-BE49-F238E27FC236}">
                <a16:creationId xmlns:a16="http://schemas.microsoft.com/office/drawing/2014/main" id="{67C9794C-8072-4FD3-A4D5-E821E4569056}"/>
              </a:ext>
            </a:extLst>
          </p:cNvPr>
          <p:cNvSpPr/>
          <p:nvPr/>
        </p:nvSpPr>
        <p:spPr>
          <a:xfrm>
            <a:off x="4161563" y="5037070"/>
            <a:ext cx="943405" cy="473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Query linked building data</a:t>
            </a:r>
            <a:endParaRPr lang="en-NL" sz="1000" dirty="0">
              <a:solidFill>
                <a:schemeClr val="tx1"/>
              </a:solidFill>
              <a:latin typeface="Avenir Next LT Pro" panose="020B05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5E7962F6-3C91-499E-93FC-925C6C70E2D3}"/>
              </a:ext>
            </a:extLst>
          </p:cNvPr>
          <p:cNvSpPr/>
          <p:nvPr/>
        </p:nvSpPr>
        <p:spPr>
          <a:xfrm>
            <a:off x="7517327" y="1347130"/>
            <a:ext cx="1476464" cy="53485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ASHRAE-55</a:t>
            </a:r>
            <a:endParaRPr lang="en-NL" sz="1400" b="1" dirty="0">
              <a:solidFill>
                <a:schemeClr val="bg1"/>
              </a:solidFill>
              <a:latin typeface="Avenir Next LT Pro" panose="020B05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53AAE83D-82EC-4400-A9EC-03DFF7E0EDFD}"/>
              </a:ext>
            </a:extLst>
          </p:cNvPr>
          <p:cNvSpPr/>
          <p:nvPr/>
        </p:nvSpPr>
        <p:spPr>
          <a:xfrm>
            <a:off x="7783856" y="2265693"/>
            <a:ext cx="943405" cy="473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PDF</a:t>
            </a:r>
            <a:endParaRPr lang="en-NL" sz="1000" dirty="0">
              <a:solidFill>
                <a:schemeClr val="tx1"/>
              </a:solidFill>
              <a:latin typeface="Avenir Next LT Pro" panose="020B05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6DC46E33-A09F-4585-9575-7CC89B2319EF}"/>
              </a:ext>
            </a:extLst>
          </p:cNvPr>
          <p:cNvSpPr/>
          <p:nvPr/>
        </p:nvSpPr>
        <p:spPr>
          <a:xfrm>
            <a:off x="7783855" y="2929679"/>
            <a:ext cx="943405" cy="473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RDF</a:t>
            </a:r>
            <a:endParaRPr lang="en-NL" sz="1000" dirty="0">
              <a:solidFill>
                <a:schemeClr val="tx1"/>
              </a:solidFill>
              <a:latin typeface="Avenir Next LT Pro" panose="020B05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8" name="Rechte verbindingslijn met pijl 27">
            <a:extLst>
              <a:ext uri="{FF2B5EF4-FFF2-40B4-BE49-F238E27FC236}">
                <a16:creationId xmlns:a16="http://schemas.microsoft.com/office/drawing/2014/main" id="{389D65B6-69BE-46EF-A7C2-4A8D6DD03106}"/>
              </a:ext>
            </a:extLst>
          </p:cNvPr>
          <p:cNvCxnSpPr>
            <a:cxnSpLocks/>
            <a:stCxn id="26" idx="2"/>
            <a:endCxn id="27" idx="0"/>
          </p:cNvCxnSpPr>
          <p:nvPr/>
        </p:nvCxnSpPr>
        <p:spPr>
          <a:xfrm flipH="1">
            <a:off x="8255558" y="2739493"/>
            <a:ext cx="1" cy="1901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echthoek 28">
            <a:extLst>
              <a:ext uri="{FF2B5EF4-FFF2-40B4-BE49-F238E27FC236}">
                <a16:creationId xmlns:a16="http://schemas.microsoft.com/office/drawing/2014/main" id="{6B66CF78-7309-4131-90F1-E3801218CC28}"/>
              </a:ext>
            </a:extLst>
          </p:cNvPr>
          <p:cNvSpPr/>
          <p:nvPr/>
        </p:nvSpPr>
        <p:spPr>
          <a:xfrm>
            <a:off x="7322979" y="3752479"/>
            <a:ext cx="1476464" cy="8563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000" b="1" dirty="0" err="1">
                <a:solidFill>
                  <a:schemeClr val="tx1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GraphDB</a:t>
            </a:r>
            <a:endParaRPr lang="en-NL" sz="1000" b="1" dirty="0">
              <a:solidFill>
                <a:schemeClr val="tx1"/>
              </a:solidFill>
              <a:latin typeface="Avenir Next LT Pro" panose="020B05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B18CD52F-D7F2-4ADD-B14A-06E8B0BB2E2C}"/>
              </a:ext>
            </a:extLst>
          </p:cNvPr>
          <p:cNvSpPr/>
          <p:nvPr/>
        </p:nvSpPr>
        <p:spPr>
          <a:xfrm>
            <a:off x="7783855" y="3943776"/>
            <a:ext cx="943405" cy="473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RDF</a:t>
            </a:r>
            <a:endParaRPr lang="en-NL" sz="1000" dirty="0">
              <a:solidFill>
                <a:schemeClr val="tx1"/>
              </a:solidFill>
              <a:latin typeface="Avenir Next LT Pro" panose="020B05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1" name="Rechte verbindingslijn met pijl 30">
            <a:extLst>
              <a:ext uri="{FF2B5EF4-FFF2-40B4-BE49-F238E27FC236}">
                <a16:creationId xmlns:a16="http://schemas.microsoft.com/office/drawing/2014/main" id="{059E0FF2-3F98-4963-9523-6D18CEDDFF46}"/>
              </a:ext>
            </a:extLst>
          </p:cNvPr>
          <p:cNvCxnSpPr>
            <a:cxnSpLocks/>
            <a:stCxn id="27" idx="2"/>
            <a:endCxn id="30" idx="0"/>
          </p:cNvCxnSpPr>
          <p:nvPr/>
        </p:nvCxnSpPr>
        <p:spPr>
          <a:xfrm>
            <a:off x="8255558" y="3403479"/>
            <a:ext cx="0" cy="540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Rechthoek 31">
            <a:extLst>
              <a:ext uri="{FF2B5EF4-FFF2-40B4-BE49-F238E27FC236}">
                <a16:creationId xmlns:a16="http://schemas.microsoft.com/office/drawing/2014/main" id="{8C635420-0D26-4A28-A8D5-9C8BB009B499}"/>
              </a:ext>
            </a:extLst>
          </p:cNvPr>
          <p:cNvSpPr/>
          <p:nvPr/>
        </p:nvSpPr>
        <p:spPr>
          <a:xfrm>
            <a:off x="5904554" y="5037070"/>
            <a:ext cx="943405" cy="473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Query time-series data</a:t>
            </a:r>
            <a:endParaRPr lang="en-NL" sz="1000" dirty="0">
              <a:solidFill>
                <a:schemeClr val="tx1"/>
              </a:solidFill>
              <a:latin typeface="Avenir Next LT Pro" panose="020B05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225CCAF8-1CC1-4078-AFB2-D59766D5BDCF}"/>
              </a:ext>
            </a:extLst>
          </p:cNvPr>
          <p:cNvSpPr/>
          <p:nvPr/>
        </p:nvSpPr>
        <p:spPr>
          <a:xfrm>
            <a:off x="7783855" y="5037070"/>
            <a:ext cx="943405" cy="473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Query regulations</a:t>
            </a:r>
            <a:endParaRPr lang="en-NL" sz="1000" dirty="0">
              <a:solidFill>
                <a:schemeClr val="tx1"/>
              </a:solidFill>
              <a:latin typeface="Avenir Next LT Pro" panose="020B05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4" name="Rechte verbindingslijn met pijl 33">
            <a:extLst>
              <a:ext uri="{FF2B5EF4-FFF2-40B4-BE49-F238E27FC236}">
                <a16:creationId xmlns:a16="http://schemas.microsoft.com/office/drawing/2014/main" id="{4906EB87-C2B5-4337-91FF-520F4F541BC0}"/>
              </a:ext>
            </a:extLst>
          </p:cNvPr>
          <p:cNvCxnSpPr>
            <a:cxnSpLocks/>
            <a:stCxn id="8" idx="2"/>
            <a:endCxn id="24" idx="0"/>
          </p:cNvCxnSpPr>
          <p:nvPr/>
        </p:nvCxnSpPr>
        <p:spPr>
          <a:xfrm flipH="1">
            <a:off x="4633266" y="4417577"/>
            <a:ext cx="1" cy="6194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Rechte verbindingslijn met pijl 34">
            <a:extLst>
              <a:ext uri="{FF2B5EF4-FFF2-40B4-BE49-F238E27FC236}">
                <a16:creationId xmlns:a16="http://schemas.microsoft.com/office/drawing/2014/main" id="{7DAE330B-E426-403C-BBF6-0AE9B22794F8}"/>
              </a:ext>
            </a:extLst>
          </p:cNvPr>
          <p:cNvCxnSpPr>
            <a:cxnSpLocks/>
            <a:stCxn id="21" idx="2"/>
            <a:endCxn id="32" idx="0"/>
          </p:cNvCxnSpPr>
          <p:nvPr/>
        </p:nvCxnSpPr>
        <p:spPr>
          <a:xfrm flipH="1">
            <a:off x="6376257" y="4417576"/>
            <a:ext cx="1" cy="619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Rechte verbindingslijn met pijl 35">
            <a:extLst>
              <a:ext uri="{FF2B5EF4-FFF2-40B4-BE49-F238E27FC236}">
                <a16:creationId xmlns:a16="http://schemas.microsoft.com/office/drawing/2014/main" id="{79D32901-4B56-4ED6-A5F0-96E4D99263D1}"/>
              </a:ext>
            </a:extLst>
          </p:cNvPr>
          <p:cNvCxnSpPr>
            <a:cxnSpLocks/>
            <a:stCxn id="30" idx="2"/>
            <a:endCxn id="33" idx="0"/>
          </p:cNvCxnSpPr>
          <p:nvPr/>
        </p:nvCxnSpPr>
        <p:spPr>
          <a:xfrm>
            <a:off x="8255558" y="4417576"/>
            <a:ext cx="0" cy="619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chthoek 37">
            <a:extLst>
              <a:ext uri="{FF2B5EF4-FFF2-40B4-BE49-F238E27FC236}">
                <a16:creationId xmlns:a16="http://schemas.microsoft.com/office/drawing/2014/main" id="{9ACC72D9-7308-4120-AE9F-AA1ADDD7AD9E}"/>
              </a:ext>
            </a:extLst>
          </p:cNvPr>
          <p:cNvSpPr/>
          <p:nvPr/>
        </p:nvSpPr>
        <p:spPr>
          <a:xfrm>
            <a:off x="9209965" y="5055800"/>
            <a:ext cx="943405" cy="473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Thermal Comfort</a:t>
            </a: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63FC309D-E2EA-4742-B967-EB5564A25EA1}"/>
              </a:ext>
            </a:extLst>
          </p:cNvPr>
          <p:cNvSpPr txBox="1"/>
          <p:nvPr/>
        </p:nvSpPr>
        <p:spPr>
          <a:xfrm>
            <a:off x="3996645" y="3565905"/>
            <a:ext cx="12755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Avenir Next LT Pro" panose="020B0504020202020204" pitchFamily="34" charset="0"/>
                <a:cs typeface="Times New Roman" panose="02020603050405020304" pitchFamily="18" charset="0"/>
              </a:rPr>
              <a:t>manual conversion</a:t>
            </a:r>
            <a:endParaRPr lang="en-NL" sz="800" dirty="0">
              <a:latin typeface="Avenir Next LT Pro" panose="020B05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BE4998D3-9B22-4CFE-99A6-27DDC515EFB4}"/>
              </a:ext>
            </a:extLst>
          </p:cNvPr>
          <p:cNvSpPr txBox="1"/>
          <p:nvPr/>
        </p:nvSpPr>
        <p:spPr>
          <a:xfrm>
            <a:off x="7617782" y="2695401"/>
            <a:ext cx="12755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Avenir Next LT Pro" panose="020B0504020202020204" pitchFamily="34" charset="0"/>
                <a:cs typeface="Times New Roman" panose="02020603050405020304" pitchFamily="18" charset="0"/>
              </a:rPr>
              <a:t>manual conversion</a:t>
            </a:r>
            <a:endParaRPr lang="en-NL" sz="800" dirty="0">
              <a:latin typeface="Avenir Next LT Pro" panose="020B05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86EAEF54-4E32-4C51-BD1F-5792FB4A593E}"/>
              </a:ext>
            </a:extLst>
          </p:cNvPr>
          <p:cNvSpPr txBox="1"/>
          <p:nvPr/>
        </p:nvSpPr>
        <p:spPr>
          <a:xfrm>
            <a:off x="5738481" y="2692779"/>
            <a:ext cx="12755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Avenir Next LT Pro" panose="020B0504020202020204" pitchFamily="34" charset="0"/>
                <a:cs typeface="Times New Roman" panose="02020603050405020304" pitchFamily="18" charset="0"/>
              </a:rPr>
              <a:t>manual conversion</a:t>
            </a:r>
            <a:endParaRPr lang="en-NL" sz="800" dirty="0">
              <a:latin typeface="Avenir Next LT Pro" panose="020B05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kstvak 44">
            <a:extLst>
              <a:ext uri="{FF2B5EF4-FFF2-40B4-BE49-F238E27FC236}">
                <a16:creationId xmlns:a16="http://schemas.microsoft.com/office/drawing/2014/main" id="{65AADE49-05AB-44C1-A93C-4EFEA239D7B6}"/>
              </a:ext>
            </a:extLst>
          </p:cNvPr>
          <p:cNvSpPr txBox="1"/>
          <p:nvPr/>
        </p:nvSpPr>
        <p:spPr>
          <a:xfrm>
            <a:off x="3996644" y="4633667"/>
            <a:ext cx="1275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Avenir Next LT Pro" panose="020B0504020202020204" pitchFamily="34" charset="0"/>
                <a:cs typeface="Times New Roman" panose="02020603050405020304" pitchFamily="18" charset="0"/>
              </a:rPr>
              <a:t>SPARQLwrapper</a:t>
            </a:r>
            <a:r>
              <a:rPr lang="en-US" sz="800" dirty="0">
                <a:latin typeface="Avenir Next LT Pro" panose="020B0504020202020204" pitchFamily="34" charset="0"/>
                <a:cs typeface="Times New Roman" panose="02020603050405020304" pitchFamily="18" charset="0"/>
              </a:rPr>
              <a:t> library</a:t>
            </a:r>
            <a:endParaRPr lang="en-NL" sz="800" dirty="0">
              <a:latin typeface="Avenir Next LT Pro" panose="020B05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2273A948-1F59-42E3-866B-AC33903E16F9}"/>
              </a:ext>
            </a:extLst>
          </p:cNvPr>
          <p:cNvSpPr txBox="1"/>
          <p:nvPr/>
        </p:nvSpPr>
        <p:spPr>
          <a:xfrm>
            <a:off x="5738480" y="4640600"/>
            <a:ext cx="12755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Avenir Next LT Pro" panose="020B0504020202020204" pitchFamily="34" charset="0"/>
                <a:cs typeface="Times New Roman" panose="02020603050405020304" pitchFamily="18" charset="0"/>
              </a:rPr>
              <a:t>influxdb</a:t>
            </a:r>
            <a:r>
              <a:rPr lang="en-US" sz="800" dirty="0">
                <a:latin typeface="Avenir Next LT Pro" panose="020B0504020202020204" pitchFamily="34" charset="0"/>
                <a:cs typeface="Times New Roman" panose="02020603050405020304" pitchFamily="18" charset="0"/>
              </a:rPr>
              <a:t> library</a:t>
            </a:r>
            <a:endParaRPr lang="en-NL" sz="800" dirty="0">
              <a:latin typeface="Avenir Next LT Pro" panose="020B05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Tekstvak 46">
            <a:extLst>
              <a:ext uri="{FF2B5EF4-FFF2-40B4-BE49-F238E27FC236}">
                <a16:creationId xmlns:a16="http://schemas.microsoft.com/office/drawing/2014/main" id="{41808A2D-57A0-4750-B831-F0581A2E23B3}"/>
              </a:ext>
            </a:extLst>
          </p:cNvPr>
          <p:cNvSpPr txBox="1"/>
          <p:nvPr/>
        </p:nvSpPr>
        <p:spPr>
          <a:xfrm>
            <a:off x="7626384" y="4640600"/>
            <a:ext cx="1275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latin typeface="Avenir Next LT Pro" panose="020B0504020202020204" pitchFamily="34" charset="0"/>
                <a:cs typeface="Times New Roman" panose="02020603050405020304" pitchFamily="18" charset="0"/>
              </a:rPr>
              <a:t>SPARQLwrapper</a:t>
            </a:r>
            <a:r>
              <a:rPr lang="en-US" sz="800" dirty="0">
                <a:latin typeface="Avenir Next LT Pro" panose="020B0504020202020204" pitchFamily="34" charset="0"/>
                <a:cs typeface="Times New Roman" panose="02020603050405020304" pitchFamily="18" charset="0"/>
              </a:rPr>
              <a:t> library</a:t>
            </a:r>
            <a:endParaRPr lang="en-NL" sz="800" dirty="0">
              <a:latin typeface="Avenir Next LT Pro" panose="020B05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D104D196-A2D5-4A00-B593-E3A07393C171}"/>
              </a:ext>
            </a:extLst>
          </p:cNvPr>
          <p:cNvSpPr txBox="1"/>
          <p:nvPr/>
        </p:nvSpPr>
        <p:spPr>
          <a:xfrm>
            <a:off x="3152545" y="4023411"/>
            <a:ext cx="12755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Avenir Next LT Pro" panose="020B0504020202020204" pitchFamily="34" charset="0"/>
                <a:cs typeface="Times New Roman" panose="02020603050405020304" pitchFamily="18" charset="0"/>
              </a:rPr>
              <a:t>inspired by</a:t>
            </a:r>
            <a:endParaRPr lang="en-NL" sz="800" dirty="0">
              <a:latin typeface="Avenir Next LT Pro" panose="020B05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56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2" grpId="0" animBg="1"/>
      <p:bldP spid="33" grpId="0" animBg="1"/>
      <p:bldP spid="38" grpId="0" animBg="1"/>
      <p:bldP spid="41" grpId="0"/>
      <p:bldP spid="43" grpId="0"/>
      <p:bldP spid="44" grpId="0"/>
      <p:bldP spid="45" grpId="0"/>
      <p:bldP spid="46" grpId="0"/>
      <p:bldP spid="47" grpId="0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, schermafbeelding, monitor, scherm&#10;&#10;Automatisch gegenereerde beschrijving">
            <a:extLst>
              <a:ext uri="{FF2B5EF4-FFF2-40B4-BE49-F238E27FC236}">
                <a16:creationId xmlns:a16="http://schemas.microsoft.com/office/drawing/2014/main" id="{76F21150-D5DD-45A5-B075-A88C9B47B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57345"/>
            <a:ext cx="10515600" cy="3542254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B8CE9C11-DAA8-4BE5-80DD-C838D363C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  <a:cs typeface="Times New Roman" panose="02020603050405020304" pitchFamily="18" charset="0"/>
              </a:rPr>
              <a:t>Open Smart Home</a:t>
            </a:r>
            <a:endParaRPr lang="en-NL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401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10C87AC-F454-4580-94DF-BEF06AB84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460" y="1343268"/>
            <a:ext cx="10357339" cy="50829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600" b="1" noProof="0" dirty="0">
                <a:latin typeface="AvenirNext LT Pro Regular" panose="020B0504020202020204" pitchFamily="34" charset="0"/>
              </a:rPr>
              <a:t>BSC ARCHITECTURE, URBANISM &amp; BUILDING SCIENCES </a:t>
            </a:r>
            <a:r>
              <a:rPr lang="nl-NL" sz="1600" noProof="0" dirty="0">
                <a:latin typeface="AvenirNext LT Pro Regular" panose="020B0504020202020204" pitchFamily="34" charset="0"/>
              </a:rPr>
              <a:t>TU/e</a:t>
            </a:r>
          </a:p>
          <a:p>
            <a:pPr marL="0" indent="0">
              <a:buNone/>
            </a:pPr>
            <a:r>
              <a:rPr lang="nl-NL" sz="1600" b="1" noProof="0" dirty="0">
                <a:latin typeface="AvenirNext LT Pro Regular" panose="020B0504020202020204" pitchFamily="34" charset="0"/>
              </a:rPr>
              <a:t>MSC CONSTRUCTION MANAGEMENT &amp; ENGINEERING </a:t>
            </a:r>
            <a:r>
              <a:rPr lang="nl-NL" sz="1600" noProof="0" dirty="0">
                <a:latin typeface="AvenirNext LT Pro Regular" panose="020B0504020202020204" pitchFamily="34" charset="0"/>
              </a:rPr>
              <a:t>TU/e</a:t>
            </a:r>
          </a:p>
          <a:p>
            <a:pPr marL="0" indent="0">
              <a:buNone/>
            </a:pPr>
            <a:endParaRPr lang="nl-NL" sz="1600" b="1" noProof="0" dirty="0">
              <a:latin typeface="AvenirNext LT Pro Regular" panose="020B0504020202020204" pitchFamily="34" charset="0"/>
            </a:endParaRPr>
          </a:p>
          <a:p>
            <a:pPr marL="0" indent="0">
              <a:buNone/>
            </a:pPr>
            <a:r>
              <a:rPr lang="nl-NL" sz="1600" b="1" noProof="0" dirty="0">
                <a:latin typeface="AvenirNext LT Pro Regular" panose="020B0504020202020204" pitchFamily="34" charset="0"/>
              </a:rPr>
              <a:t>PHD CANDIDATE </a:t>
            </a:r>
            <a:r>
              <a:rPr lang="nl-NL" sz="1600" noProof="0" dirty="0">
                <a:latin typeface="AvenirNext LT Pro Regular" panose="020B0504020202020204" pitchFamily="34" charset="0"/>
              </a:rPr>
              <a:t>TU/e x KPN</a:t>
            </a:r>
          </a:p>
          <a:p>
            <a:pPr marL="0" indent="0">
              <a:buNone/>
            </a:pPr>
            <a:r>
              <a:rPr lang="nl-NL" sz="1600" noProof="0" dirty="0">
                <a:latin typeface="AvenirNext LT Pro Regular" panose="020B0504020202020204" pitchFamily="34" charset="0"/>
              </a:rPr>
              <a:t>Bauke de Vries, Nico Baken &amp; </a:t>
            </a:r>
            <a:r>
              <a:rPr lang="nl-NL" sz="1600" noProof="0" dirty="0" err="1">
                <a:latin typeface="AvenirNext LT Pro Regular" panose="020B0504020202020204" pitchFamily="34" charset="0"/>
              </a:rPr>
              <a:t>Dujuan</a:t>
            </a:r>
            <a:r>
              <a:rPr lang="nl-NL" sz="1600" noProof="0" dirty="0">
                <a:latin typeface="AvenirNext LT Pro Regular" panose="020B0504020202020204" pitchFamily="34" charset="0"/>
              </a:rPr>
              <a:t> Yang</a:t>
            </a:r>
          </a:p>
          <a:p>
            <a:pPr marL="0" indent="0">
              <a:buNone/>
            </a:pPr>
            <a:endParaRPr lang="nl-NL" sz="1600" noProof="0" dirty="0">
              <a:latin typeface="AvenirNext LT Pro Regular" panose="020B0504020202020204" pitchFamily="34" charset="0"/>
            </a:endParaRPr>
          </a:p>
          <a:p>
            <a:pPr marL="0" indent="0">
              <a:buNone/>
            </a:pPr>
            <a:r>
              <a:rPr lang="nl-NL" sz="1600" b="1" noProof="0" dirty="0">
                <a:latin typeface="AvenirNext LT Pro Regular" panose="020B0504020202020204" pitchFamily="34" charset="0"/>
              </a:rPr>
              <a:t>linktr.ee/</a:t>
            </a:r>
            <a:r>
              <a:rPr lang="nl-NL" sz="1600" b="1" noProof="0" dirty="0" err="1">
                <a:latin typeface="AvenirNext LT Pro Regular" panose="020B0504020202020204" pitchFamily="34" charset="0"/>
              </a:rPr>
              <a:t>AlexDonkers</a:t>
            </a:r>
            <a:endParaRPr lang="nl-NL" sz="1600" b="1" noProof="0" dirty="0">
              <a:latin typeface="AvenirNext LT Pro Regular" panose="020B0504020202020204" pitchFamily="34" charset="0"/>
            </a:endParaRPr>
          </a:p>
          <a:p>
            <a:pPr marL="0" indent="0">
              <a:buNone/>
            </a:pPr>
            <a:r>
              <a:rPr lang="nl-NL" sz="1600" b="1" noProof="0" dirty="0">
                <a:latin typeface="AvenirNext LT Pro Regular" panose="020B0504020202020204" pitchFamily="34" charset="0"/>
              </a:rPr>
              <a:t>in/</a:t>
            </a:r>
            <a:r>
              <a:rPr lang="nl-NL" sz="1600" b="1" noProof="0" dirty="0" err="1">
                <a:latin typeface="AvenirNext LT Pro Regular" panose="020B0504020202020204" pitchFamily="34" charset="0"/>
              </a:rPr>
              <a:t>AlexDonkers</a:t>
            </a:r>
            <a:endParaRPr lang="nl-NL" sz="1600" b="1" noProof="0" dirty="0">
              <a:latin typeface="AvenirNext LT Pro Regular" panose="020B0504020202020204" pitchFamily="34" charset="0"/>
            </a:endParaRPr>
          </a:p>
          <a:p>
            <a:pPr marL="0" indent="0">
              <a:buNone/>
            </a:pPr>
            <a:r>
              <a:rPr lang="nl-NL" sz="1600" b="1" noProof="0" dirty="0">
                <a:latin typeface="AvenirNext LT Pro Regular" panose="020B0504020202020204" pitchFamily="34" charset="0"/>
              </a:rPr>
              <a:t>@Alex_Donkers</a:t>
            </a:r>
          </a:p>
        </p:txBody>
      </p:sp>
      <p:pic>
        <p:nvPicPr>
          <p:cNvPr id="9" name="Afbeelding 8" descr="Afbeelding met persoon, person, muur, poseren&#10;&#10;Automatisch gegenereerde beschrijving">
            <a:extLst>
              <a:ext uri="{FF2B5EF4-FFF2-40B4-BE49-F238E27FC236}">
                <a16:creationId xmlns:a16="http://schemas.microsoft.com/office/drawing/2014/main" id="{2DDD126D-33EA-49F9-B3FF-295294782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53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FAAFC9-5DF9-4584-A6CF-033565997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900" y="273271"/>
            <a:ext cx="75819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600" b="0" dirty="0" err="1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graph_url</a:t>
            </a:r>
            <a:r>
              <a:rPr lang="nl-NL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= </a:t>
            </a: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"http://localhost:7200/</a:t>
            </a:r>
            <a:r>
              <a:rPr lang="nl-NL" sz="1600" b="0" dirty="0" err="1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repositories</a:t>
            </a: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nl-NL" sz="1600" b="0" dirty="0" err="1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OpenSmartHomeRepository</a:t>
            </a: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"</a:t>
            </a:r>
            <a:endParaRPr lang="nl-NL" sz="16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nl-NL" sz="1600" b="0" dirty="0" err="1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sparql</a:t>
            </a:r>
            <a:r>
              <a:rPr lang="nl-NL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= </a:t>
            </a:r>
            <a:r>
              <a:rPr lang="nl-NL" sz="1600" b="0" dirty="0" err="1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SPARQLWrapper</a:t>
            </a:r>
            <a:r>
              <a:rPr lang="nl-NL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nl-NL" sz="1600" b="0" dirty="0" err="1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graph_url</a:t>
            </a:r>
            <a:r>
              <a:rPr lang="nl-NL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  </a:t>
            </a:r>
          </a:p>
          <a:p>
            <a:pPr marL="0" indent="0">
              <a:buNone/>
            </a:pPr>
            <a:r>
              <a:rPr lang="nl-NL" sz="1600" b="0" dirty="0" err="1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sparql.setQuery</a:t>
            </a:r>
            <a:r>
              <a:rPr lang="nl-NL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"""PREFIX </a:t>
            </a:r>
            <a:r>
              <a:rPr lang="nl-NL" sz="1600" b="0" dirty="0" err="1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props</a:t>
            </a: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: &lt;https://w3id.org/props#&gt;</a:t>
            </a:r>
            <a:endParaRPr lang="nl-NL" sz="16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nl-NL" sz="160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PREFIX</a:t>
            </a: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nl-NL" sz="1600" b="0" dirty="0" err="1">
                <a:solidFill>
                  <a:schemeClr val="accent2"/>
                </a:solidFill>
                <a:effectLst/>
                <a:latin typeface="Consolas" panose="020B0609020204030204" pitchFamily="49" charset="0"/>
              </a:rPr>
              <a:t>quantitykind</a:t>
            </a:r>
            <a:r>
              <a:rPr lang="nl-NL" sz="1600" b="0" dirty="0">
                <a:solidFill>
                  <a:schemeClr val="accent2"/>
                </a:solidFill>
                <a:effectLst/>
                <a:latin typeface="Consolas" panose="020B0609020204030204" pitchFamily="49" charset="0"/>
              </a:rPr>
              <a:t>: &lt;http://qudt.org/vocab/quantitykind/&gt;</a:t>
            </a:r>
          </a:p>
          <a:p>
            <a:pPr marL="0" indent="0">
              <a:buNone/>
            </a:pPr>
            <a:r>
              <a:rPr lang="nl-NL" sz="160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PREFIX</a:t>
            </a: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nl-NL" sz="1600" b="0" dirty="0">
                <a:solidFill>
                  <a:schemeClr val="accent4"/>
                </a:solidFill>
                <a:effectLst/>
                <a:latin typeface="Consolas" panose="020B0609020204030204" pitchFamily="49" charset="0"/>
              </a:rPr>
              <a:t>bot: &lt;https://w3id.org/bot#&gt;</a:t>
            </a:r>
          </a:p>
          <a:p>
            <a:pPr marL="0" indent="0">
              <a:buNone/>
            </a:pPr>
            <a:r>
              <a:rPr lang="nl-NL" sz="160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PREFIX</a:t>
            </a: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nl-NL" sz="1600" b="0" dirty="0">
                <a:solidFill>
                  <a:schemeClr val="accent6"/>
                </a:solidFill>
                <a:effectLst/>
                <a:latin typeface="Consolas" panose="020B0609020204030204" pitchFamily="49" charset="0"/>
              </a:rPr>
              <a:t>bop: &lt;https://w3id.org/bop#&gt;</a:t>
            </a:r>
          </a:p>
          <a:p>
            <a:pPr marL="0" indent="0">
              <a:buNone/>
            </a:pPr>
            <a:r>
              <a:rPr lang="nl-NL" sz="160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PREFIX</a:t>
            </a: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 : &lt;https://research.tue.nl/nl/persons/alex-ja-donkers#&gt;</a:t>
            </a:r>
            <a:endParaRPr lang="nl-NL" sz="16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nl-NL" sz="16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nl-NL" sz="160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SELECT</a:t>
            </a: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 ?property ?datapoint ?database</a:t>
            </a:r>
            <a:endParaRPr lang="nl-NL" sz="16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nl-NL" sz="16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nl-NL" sz="160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WHERE</a:t>
            </a: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 { </a:t>
            </a:r>
            <a:endParaRPr lang="nl-NL" sz="16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?room </a:t>
            </a:r>
            <a:r>
              <a:rPr lang="nl-NL" sz="1600" b="0" dirty="0" err="1">
                <a:solidFill>
                  <a:schemeClr val="accent6"/>
                </a:solidFill>
                <a:effectLst/>
                <a:latin typeface="Consolas" panose="020B0609020204030204" pitchFamily="49" charset="0"/>
              </a:rPr>
              <a:t>bop:hasSimplePropertyState</a:t>
            </a: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 "</a:t>
            </a:r>
            <a:r>
              <a:rPr lang="nl-NL" sz="1600" b="0" dirty="0" err="1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Bedroom</a:t>
            </a: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" ;</a:t>
            </a:r>
            <a:endParaRPr lang="nl-NL" sz="1600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nl-NL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        </a:t>
            </a:r>
            <a:r>
              <a:rPr lang="nl-NL" sz="1600" b="0" dirty="0" err="1">
                <a:solidFill>
                  <a:schemeClr val="accent4"/>
                </a:solidFill>
                <a:effectLst/>
                <a:latin typeface="Consolas" panose="020B0609020204030204" pitchFamily="49" charset="0"/>
              </a:rPr>
              <a:t>bot:containsElement</a:t>
            </a:r>
            <a:r>
              <a:rPr lang="nl-NL" sz="1600" b="0" dirty="0">
                <a:solidFill>
                  <a:schemeClr val="accent4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?sensor .</a:t>
            </a:r>
            <a:endParaRPr lang="nl-NL" sz="16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?sensor </a:t>
            </a:r>
            <a:r>
              <a:rPr lang="nl-NL" sz="1600" b="0" dirty="0" err="1">
                <a:solidFill>
                  <a:schemeClr val="accent6"/>
                </a:solidFill>
                <a:effectLst/>
                <a:latin typeface="Consolas" panose="020B0609020204030204" pitchFamily="49" charset="0"/>
              </a:rPr>
              <a:t>bop:observes</a:t>
            </a:r>
            <a:r>
              <a:rPr lang="nl-NL" sz="1600" b="0" dirty="0">
                <a:solidFill>
                  <a:schemeClr val="accent6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?property .</a:t>
            </a:r>
            <a:endParaRPr lang="nl-NL" sz="16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?property a </a:t>
            </a:r>
            <a:r>
              <a:rPr lang="nl-NL" sz="1600" b="0" dirty="0" err="1">
                <a:solidFill>
                  <a:schemeClr val="accent2"/>
                </a:solidFill>
                <a:effectLst/>
                <a:latin typeface="Consolas" panose="020B0609020204030204" pitchFamily="49" charset="0"/>
              </a:rPr>
              <a:t>quantitykind:Temperature</a:t>
            </a:r>
            <a:r>
              <a:rPr lang="nl-NL" sz="1600" b="0" dirty="0">
                <a:solidFill>
                  <a:schemeClr val="accent2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;</a:t>
            </a:r>
            <a:endParaRPr lang="nl-NL" sz="16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          </a:t>
            </a:r>
            <a:r>
              <a:rPr lang="nl-NL" sz="1600" b="0" dirty="0" err="1">
                <a:solidFill>
                  <a:schemeClr val="accent6"/>
                </a:solidFill>
                <a:effectLst/>
                <a:latin typeface="Consolas" panose="020B0609020204030204" pitchFamily="49" charset="0"/>
              </a:rPr>
              <a:t>bop:hasPropertyState</a:t>
            </a:r>
            <a:r>
              <a:rPr lang="nl-NL" sz="1600" b="0" dirty="0">
                <a:solidFill>
                  <a:schemeClr val="accent6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?datapoint .</a:t>
            </a:r>
          </a:p>
          <a:p>
            <a:pPr marL="0" indent="0">
              <a:buNone/>
            </a:pPr>
            <a:r>
              <a:rPr lang="nl-NL" sz="1600" dirty="0">
                <a:solidFill>
                  <a:srgbClr val="CE9178"/>
                </a:solidFill>
                <a:latin typeface="Consolas" panose="020B0609020204030204" pitchFamily="49" charset="0"/>
              </a:rPr>
              <a:t>?datapoint </a:t>
            </a:r>
            <a:r>
              <a:rPr lang="nl-NL" sz="1600" dirty="0" err="1">
                <a:solidFill>
                  <a:schemeClr val="accent6"/>
                </a:solidFill>
                <a:latin typeface="Consolas" panose="020B0609020204030204" pitchFamily="49" charset="0"/>
              </a:rPr>
              <a:t>bop:isDataPointOf</a:t>
            </a:r>
            <a:r>
              <a:rPr lang="nl-NL" sz="1600" dirty="0">
                <a:solidFill>
                  <a:schemeClr val="accent6"/>
                </a:solidFill>
                <a:latin typeface="Consolas" panose="020B0609020204030204" pitchFamily="49" charset="0"/>
              </a:rPr>
              <a:t> </a:t>
            </a:r>
            <a:r>
              <a:rPr lang="nl-NL" sz="1600" dirty="0">
                <a:solidFill>
                  <a:srgbClr val="CE9178"/>
                </a:solidFill>
                <a:latin typeface="Consolas" panose="020B0609020204030204" pitchFamily="49" charset="0"/>
              </a:rPr>
              <a:t>?database .</a:t>
            </a:r>
            <a:endParaRPr lang="nl-NL" sz="16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} """</a:t>
            </a:r>
            <a:r>
              <a:rPr lang="nl-NL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 marL="0" indent="0">
              <a:buNone/>
            </a:pPr>
            <a:endParaRPr lang="nl-NL" sz="16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LID4096" sz="160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E70CB4DD-77B9-42E7-A348-DF3E5A457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TEMPERATURE</a:t>
            </a:r>
            <a:br>
              <a:rPr lang="en-US" sz="2800" b="1" dirty="0">
                <a:solidFill>
                  <a:schemeClr val="bg1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schemeClr val="bg1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GraphDB</a:t>
            </a:r>
            <a:r>
              <a:rPr lang="en-US" sz="2800" b="1" dirty="0">
                <a:solidFill>
                  <a:schemeClr val="bg1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 </a:t>
            </a:r>
            <a:endParaRPr lang="en-NL" sz="2800" b="1" dirty="0">
              <a:solidFill>
                <a:schemeClr val="bg1"/>
              </a:solidFill>
              <a:latin typeface="Avenir Next LT Pro" panose="020B05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3852827E-D3F4-4B4D-9F4C-9DB62247D2FD}"/>
              </a:ext>
            </a:extLst>
          </p:cNvPr>
          <p:cNvSpPr/>
          <p:nvPr/>
        </p:nvSpPr>
        <p:spPr>
          <a:xfrm>
            <a:off x="4746848" y="3269510"/>
            <a:ext cx="914400" cy="318977"/>
          </a:xfrm>
          <a:prstGeom prst="rect">
            <a:avLst/>
          </a:prstGeom>
          <a:solidFill>
            <a:srgbClr val="70AD47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D1CD5CD-73C9-4F66-BCD8-00BB44D79764}"/>
              </a:ext>
            </a:extLst>
          </p:cNvPr>
          <p:cNvSpPr/>
          <p:nvPr/>
        </p:nvSpPr>
        <p:spPr>
          <a:xfrm>
            <a:off x="5851748" y="3269510"/>
            <a:ext cx="1006252" cy="318977"/>
          </a:xfrm>
          <a:prstGeom prst="rect">
            <a:avLst/>
          </a:prstGeom>
          <a:solidFill>
            <a:srgbClr val="70AD47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B3C5C575-4246-403F-B0C8-FB3107015D65}"/>
              </a:ext>
            </a:extLst>
          </p:cNvPr>
          <p:cNvSpPr/>
          <p:nvPr/>
        </p:nvSpPr>
        <p:spPr>
          <a:xfrm>
            <a:off x="7059724" y="3269509"/>
            <a:ext cx="914400" cy="318977"/>
          </a:xfrm>
          <a:prstGeom prst="rect">
            <a:avLst/>
          </a:prstGeom>
          <a:solidFill>
            <a:srgbClr val="70AD47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1535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FAAFC9-5DF9-4584-A6CF-033565997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900" y="273271"/>
            <a:ext cx="75819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client = </a:t>
            </a:r>
            <a:r>
              <a:rPr lang="nl-NL" sz="1600" b="0" dirty="0" err="1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InfluxDBClient</a:t>
            </a:r>
            <a:r>
              <a:rPr lang="nl-NL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nl-NL" sz="16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host</a:t>
            </a:r>
            <a:r>
              <a:rPr lang="nl-NL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'</a:t>
            </a:r>
            <a:r>
              <a:rPr lang="nl-NL" sz="1600" b="0" dirty="0" err="1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localhost</a:t>
            </a: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'</a:t>
            </a:r>
            <a:r>
              <a:rPr lang="nl-NL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 </a:t>
            </a:r>
            <a:r>
              <a:rPr lang="nl-NL" sz="16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port</a:t>
            </a:r>
            <a:r>
              <a:rPr lang="nl-NL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nl-NL" sz="1600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8086</a:t>
            </a:r>
            <a:r>
              <a:rPr lang="nl-NL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 marL="0" indent="0">
              <a:buNone/>
            </a:pPr>
            <a:br>
              <a:rPr lang="nl-NL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</a:br>
            <a:r>
              <a:rPr lang="nl-NL" sz="1600" b="0" dirty="0" err="1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client.switch_database</a:t>
            </a:r>
            <a:r>
              <a:rPr lang="nl-NL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nl-NL" sz="160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database</a:t>
            </a:r>
            <a:r>
              <a:rPr lang="nl-NL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 marL="0" indent="0">
              <a:buNone/>
            </a:pPr>
            <a:r>
              <a:rPr lang="nl-NL" sz="1600" b="0" dirty="0" err="1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resultset</a:t>
            </a:r>
            <a:r>
              <a:rPr lang="nl-NL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= </a:t>
            </a:r>
            <a:r>
              <a:rPr lang="nl-NL" sz="1600" b="0" dirty="0" err="1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client.query</a:t>
            </a:r>
            <a:r>
              <a:rPr lang="nl-NL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</a:p>
          <a:p>
            <a:pPr marL="0" indent="0">
              <a:buNone/>
            </a:pP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'SELECT ‘ </a:t>
            </a:r>
            <a:r>
              <a:rPr lang="nl-NL" sz="1600" b="0" dirty="0"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nl-NL" sz="1600" b="0" dirty="0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property</a:t>
            </a: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nl-NL" sz="1600" b="0" dirty="0"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 ’ FROM ’ </a:t>
            </a:r>
            <a:r>
              <a:rPr lang="nl-NL" sz="1600" b="0" dirty="0"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nl-NL" sz="1600" b="0" dirty="0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datapoint</a:t>
            </a: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nl-NL" sz="1600" b="0" dirty="0"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 ‘ WHERE time &lt;= ‘ </a:t>
            </a:r>
            <a:r>
              <a:rPr lang="nl-NL" sz="1600" b="0" dirty="0"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nl-NL" sz="1600" b="0" dirty="0" err="1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str</a:t>
            </a:r>
            <a:r>
              <a:rPr lang="nl-NL" sz="1600" b="0" dirty="0"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nl-NL" sz="1600" b="0" dirty="0" err="1"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maxTime</a:t>
            </a:r>
            <a:r>
              <a:rPr lang="nl-NL" sz="1600" b="0" dirty="0"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) + </a:t>
            </a: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‘ AND time &gt; ‘ </a:t>
            </a:r>
            <a:r>
              <a:rPr lang="nl-NL" sz="1600" b="0" dirty="0"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nl-NL" sz="1600" b="0" dirty="0" err="1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str</a:t>
            </a:r>
            <a:r>
              <a:rPr lang="nl-NL" sz="1600" b="0" dirty="0"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nl-NL" sz="1600" b="0" dirty="0" err="1"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minTime</a:t>
            </a:r>
            <a:r>
              <a:rPr lang="nl-NL" sz="1600" b="0" dirty="0"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) + </a:t>
            </a: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‘ ORDER BY time DESC LIMIT 1’</a:t>
            </a:r>
            <a:r>
              <a:rPr lang="nl-NL" sz="1600" b="0" dirty="0"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 marL="0" indent="0">
              <a:buNone/>
            </a:pPr>
            <a:br>
              <a:rPr lang="nl-NL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</a:br>
            <a:r>
              <a:rPr lang="nl-NL" sz="1600" b="0" dirty="0" err="1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value</a:t>
            </a:r>
            <a:r>
              <a:rPr lang="nl-NL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= </a:t>
            </a:r>
            <a:r>
              <a:rPr lang="nl-NL" sz="1600" b="0" dirty="0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list</a:t>
            </a:r>
            <a:r>
              <a:rPr lang="nl-NL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((</a:t>
            </a:r>
            <a:r>
              <a:rPr lang="nl-NL" sz="1600" b="0" dirty="0" err="1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resultset.get_points</a:t>
            </a:r>
            <a:r>
              <a:rPr lang="nl-NL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nl-NL" sz="1600" b="0" dirty="0" err="1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measurement</a:t>
            </a:r>
            <a:r>
              <a:rPr lang="nl-NL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nl-NL" sz="1600" b="0" dirty="0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datapoint</a:t>
            </a:r>
            <a:r>
              <a:rPr lang="nl-NL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)))</a:t>
            </a:r>
          </a:p>
          <a:p>
            <a:pPr marL="0" indent="0">
              <a:buNone/>
            </a:pPr>
            <a:r>
              <a:rPr lang="nl-NL" sz="1600" b="0" dirty="0" err="1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temperature</a:t>
            </a:r>
            <a:r>
              <a:rPr lang="nl-NL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= </a:t>
            </a:r>
            <a:r>
              <a:rPr lang="nl-NL" sz="1600" b="0" dirty="0" err="1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value</a:t>
            </a:r>
            <a:r>
              <a:rPr lang="nl-NL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nl-NL" sz="1600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nl-NL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'</a:t>
            </a:r>
            <a:r>
              <a:rPr lang="nl-NL" sz="1600" b="0" dirty="0" err="1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value</a:t>
            </a: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'</a:t>
            </a:r>
            <a:r>
              <a:rPr lang="nl-NL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]</a:t>
            </a:r>
          </a:p>
          <a:p>
            <a:pPr marL="0" indent="0">
              <a:buNone/>
            </a:pPr>
            <a:br>
              <a:rPr lang="nl-NL" sz="11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</a:br>
            <a:endParaRPr lang="nl-NL" sz="11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4453D535-3712-4493-A26A-B74E7FD82A94}"/>
              </a:ext>
            </a:extLst>
          </p:cNvPr>
          <p:cNvSpPr/>
          <p:nvPr/>
        </p:nvSpPr>
        <p:spPr>
          <a:xfrm>
            <a:off x="6397848" y="818708"/>
            <a:ext cx="914400" cy="318977"/>
          </a:xfrm>
          <a:prstGeom prst="rect">
            <a:avLst/>
          </a:prstGeom>
          <a:solidFill>
            <a:srgbClr val="70AD47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949736C9-9FEE-4399-A8F7-53E94DCE79D8}"/>
              </a:ext>
            </a:extLst>
          </p:cNvPr>
          <p:cNvSpPr/>
          <p:nvPr/>
        </p:nvSpPr>
        <p:spPr>
          <a:xfrm>
            <a:off x="5181600" y="1514033"/>
            <a:ext cx="914400" cy="318977"/>
          </a:xfrm>
          <a:prstGeom prst="rect">
            <a:avLst/>
          </a:prstGeom>
          <a:solidFill>
            <a:srgbClr val="70AD47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50930C5D-D1EC-4A28-BBA3-23892097316A}"/>
              </a:ext>
            </a:extLst>
          </p:cNvPr>
          <p:cNvSpPr/>
          <p:nvPr/>
        </p:nvSpPr>
        <p:spPr>
          <a:xfrm>
            <a:off x="7619999" y="1514033"/>
            <a:ext cx="1028477" cy="318977"/>
          </a:xfrm>
          <a:prstGeom prst="rect">
            <a:avLst/>
          </a:prstGeom>
          <a:solidFill>
            <a:srgbClr val="70AD47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1D340C2-2932-4522-8CCB-DBD59BCF4C60}"/>
              </a:ext>
            </a:extLst>
          </p:cNvPr>
          <p:cNvSpPr/>
          <p:nvPr/>
        </p:nvSpPr>
        <p:spPr>
          <a:xfrm>
            <a:off x="9096597" y="2499740"/>
            <a:ext cx="1028477" cy="318977"/>
          </a:xfrm>
          <a:prstGeom prst="rect">
            <a:avLst/>
          </a:prstGeom>
          <a:solidFill>
            <a:srgbClr val="70AD47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5CEC564D-A5E6-4AA3-95D5-37A146BCC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TEMPERATURE</a:t>
            </a:r>
            <a:br>
              <a:rPr lang="en-US" sz="2800" b="1" dirty="0">
                <a:solidFill>
                  <a:schemeClr val="bg1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schemeClr val="bg1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InfluxDB</a:t>
            </a:r>
            <a:r>
              <a:rPr lang="en-US" sz="2800" b="1" dirty="0">
                <a:solidFill>
                  <a:schemeClr val="bg1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 </a:t>
            </a:r>
            <a:endParaRPr lang="en-NL" sz="2800" b="1" dirty="0">
              <a:solidFill>
                <a:schemeClr val="bg1"/>
              </a:solidFill>
              <a:latin typeface="Avenir Next LT Pro" panose="020B05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84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FAAFC9-5DF9-4584-A6CF-033565997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900" y="273271"/>
            <a:ext cx="75819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600" b="0" dirty="0" err="1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sparql.setQuery</a:t>
            </a:r>
            <a:r>
              <a:rPr lang="nl-NL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"""PREFIX </a:t>
            </a:r>
            <a:r>
              <a:rPr lang="nl-NL" sz="1600" b="0" dirty="0" err="1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props</a:t>
            </a: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: &lt;https://w3id.org/props#&gt;</a:t>
            </a:r>
            <a:endParaRPr lang="nl-NL" sz="16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nl-NL" sz="160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PREFIX</a:t>
            </a: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nl-NL" sz="1600" b="0" dirty="0" err="1">
                <a:solidFill>
                  <a:schemeClr val="accent2"/>
                </a:solidFill>
                <a:effectLst/>
                <a:latin typeface="Consolas" panose="020B0609020204030204" pitchFamily="49" charset="0"/>
              </a:rPr>
              <a:t>quantitykind</a:t>
            </a:r>
            <a:r>
              <a:rPr lang="nl-NL" sz="1600" b="0" dirty="0">
                <a:solidFill>
                  <a:schemeClr val="accent2"/>
                </a:solidFill>
                <a:effectLst/>
                <a:latin typeface="Consolas" panose="020B0609020204030204" pitchFamily="49" charset="0"/>
              </a:rPr>
              <a:t>: &lt;http://qudt.org/vocab/quantitykind/&gt;</a:t>
            </a:r>
          </a:p>
          <a:p>
            <a:pPr marL="0" indent="0">
              <a:buNone/>
            </a:pPr>
            <a:r>
              <a:rPr lang="nl-NL" sz="160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PREFIX</a:t>
            </a: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nl-NL" sz="1600" b="0" dirty="0">
                <a:solidFill>
                  <a:schemeClr val="accent4"/>
                </a:solidFill>
                <a:effectLst/>
                <a:latin typeface="Consolas" panose="020B0609020204030204" pitchFamily="49" charset="0"/>
              </a:rPr>
              <a:t>bot: &lt;https://w3id.org/bot#&gt;</a:t>
            </a:r>
          </a:p>
          <a:p>
            <a:pPr marL="0" indent="0">
              <a:buNone/>
            </a:pPr>
            <a:r>
              <a:rPr lang="nl-NL" sz="160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PREFIX</a:t>
            </a: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nl-NL" sz="1600" b="0" dirty="0">
                <a:solidFill>
                  <a:schemeClr val="accent6"/>
                </a:solidFill>
                <a:effectLst/>
                <a:latin typeface="Consolas" panose="020B0609020204030204" pitchFamily="49" charset="0"/>
              </a:rPr>
              <a:t>bop: &lt;https://w3id.org/bop#&gt;</a:t>
            </a:r>
          </a:p>
          <a:p>
            <a:pPr marL="0" indent="0">
              <a:buNone/>
            </a:pP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PREFIX beo: &lt;http://pi.pauwel.be/voc/buildingelement#&gt;</a:t>
            </a:r>
            <a:endParaRPr lang="nl-NL" sz="16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nl-NL" sz="160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PREFIX</a:t>
            </a: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 : &lt;https://research.tue.nl/nl/persons/alex-ja-donkers#&gt;</a:t>
            </a:r>
            <a:endParaRPr lang="nl-NL" sz="16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nl-NL" sz="16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nl-NL" sz="160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SELECT</a:t>
            </a: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 ?room ?</a:t>
            </a:r>
            <a:r>
              <a:rPr lang="nl-NL" sz="1600" b="0" dirty="0" err="1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wall</a:t>
            </a: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 ?interface ?</a:t>
            </a:r>
            <a:r>
              <a:rPr lang="nl-NL" sz="1600" b="0" dirty="0" err="1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interfaceWidthValue</a:t>
            </a:r>
            <a:endParaRPr lang="nl-NL" sz="16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nl-NL" sz="16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nl-NL" sz="160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WHERE</a:t>
            </a: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 { </a:t>
            </a:r>
            <a:endParaRPr lang="nl-NL" sz="16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?room </a:t>
            </a:r>
            <a:r>
              <a:rPr lang="nl-NL" sz="1600" b="0" dirty="0" err="1">
                <a:solidFill>
                  <a:schemeClr val="accent6"/>
                </a:solidFill>
                <a:effectLst/>
                <a:latin typeface="Consolas" panose="020B0609020204030204" pitchFamily="49" charset="0"/>
              </a:rPr>
              <a:t>bop:hasSimplePropertyState</a:t>
            </a: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 "</a:t>
            </a:r>
            <a:r>
              <a:rPr lang="nl-NL" sz="1600" b="0" dirty="0" err="1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Bedroom</a:t>
            </a: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" ;</a:t>
            </a:r>
          </a:p>
          <a:p>
            <a:pPr marL="0" indent="0">
              <a:buNone/>
            </a:pPr>
            <a:r>
              <a:rPr lang="nl-NL" sz="1600" dirty="0">
                <a:solidFill>
                  <a:srgbClr val="CE9178"/>
                </a:solidFill>
                <a:latin typeface="Consolas" panose="020B0609020204030204" pitchFamily="49" charset="0"/>
              </a:rPr>
              <a:t>      </a:t>
            </a:r>
            <a:r>
              <a:rPr lang="nl-NL" sz="1600" dirty="0" err="1">
                <a:solidFill>
                  <a:schemeClr val="accent4"/>
                </a:solidFill>
                <a:latin typeface="Consolas" panose="020B0609020204030204" pitchFamily="49" charset="0"/>
              </a:rPr>
              <a:t>bot:adjacentElement</a:t>
            </a:r>
            <a:r>
              <a:rPr lang="nl-NL" sz="1600" dirty="0">
                <a:solidFill>
                  <a:srgbClr val="CE9178"/>
                </a:solidFill>
                <a:latin typeface="Consolas" panose="020B0609020204030204" pitchFamily="49" charset="0"/>
              </a:rPr>
              <a:t> ?</a:t>
            </a:r>
            <a:r>
              <a:rPr lang="nl-NL" sz="1600" dirty="0" err="1">
                <a:solidFill>
                  <a:srgbClr val="CE9178"/>
                </a:solidFill>
                <a:latin typeface="Consolas" panose="020B0609020204030204" pitchFamily="49" charset="0"/>
              </a:rPr>
              <a:t>wall</a:t>
            </a:r>
            <a:r>
              <a:rPr lang="nl-NL" sz="1600" dirty="0">
                <a:solidFill>
                  <a:srgbClr val="CE9178"/>
                </a:solidFill>
                <a:latin typeface="Consolas" panose="020B0609020204030204" pitchFamily="49" charset="0"/>
              </a:rPr>
              <a:t> .</a:t>
            </a:r>
          </a:p>
          <a:p>
            <a:pPr marL="0" indent="0">
              <a:buNone/>
            </a:pPr>
            <a:r>
              <a:rPr lang="nl-NL" sz="1600" dirty="0">
                <a:solidFill>
                  <a:srgbClr val="CE9178"/>
                </a:solidFill>
                <a:latin typeface="Consolas" panose="020B0609020204030204" pitchFamily="49" charset="0"/>
              </a:rPr>
              <a:t>?</a:t>
            </a:r>
            <a:r>
              <a:rPr lang="nl-NL" sz="1600" dirty="0" err="1">
                <a:solidFill>
                  <a:srgbClr val="CE9178"/>
                </a:solidFill>
                <a:latin typeface="Consolas" panose="020B0609020204030204" pitchFamily="49" charset="0"/>
              </a:rPr>
              <a:t>wall</a:t>
            </a:r>
            <a:r>
              <a:rPr lang="nl-NL" sz="1600" dirty="0">
                <a:solidFill>
                  <a:srgbClr val="CE9178"/>
                </a:solidFill>
                <a:latin typeface="Consolas" panose="020B0609020204030204" pitchFamily="49" charset="0"/>
              </a:rPr>
              <a:t> a </a:t>
            </a:r>
            <a:r>
              <a:rPr lang="nl-NL" sz="1600" dirty="0" err="1">
                <a:solidFill>
                  <a:srgbClr val="CE9178"/>
                </a:solidFill>
                <a:latin typeface="Consolas" panose="020B0609020204030204" pitchFamily="49" charset="0"/>
              </a:rPr>
              <a:t>beo:Wall</a:t>
            </a:r>
            <a:r>
              <a:rPr lang="nl-NL" sz="1600" dirty="0">
                <a:solidFill>
                  <a:srgbClr val="CE9178"/>
                </a:solidFill>
                <a:latin typeface="Consolas" panose="020B0609020204030204" pitchFamily="49" charset="0"/>
              </a:rPr>
              <a:t> .</a:t>
            </a:r>
          </a:p>
          <a:p>
            <a:pPr marL="0" indent="0">
              <a:buNone/>
            </a:pPr>
            <a:r>
              <a:rPr lang="nl-NL" sz="1600" dirty="0">
                <a:solidFill>
                  <a:srgbClr val="CE9178"/>
                </a:solidFill>
                <a:latin typeface="Consolas" panose="020B0609020204030204" pitchFamily="49" charset="0"/>
              </a:rPr>
              <a:t>?interface </a:t>
            </a:r>
            <a:r>
              <a:rPr lang="nl-NL" sz="1600" dirty="0" err="1">
                <a:solidFill>
                  <a:schemeClr val="accent4"/>
                </a:solidFill>
                <a:latin typeface="Consolas" panose="020B0609020204030204" pitchFamily="49" charset="0"/>
              </a:rPr>
              <a:t>bot:interfaceOf</a:t>
            </a:r>
            <a:r>
              <a:rPr lang="nl-NL" sz="1600" dirty="0">
                <a:solidFill>
                  <a:schemeClr val="accent4"/>
                </a:solidFill>
                <a:latin typeface="Consolas" panose="020B0609020204030204" pitchFamily="49" charset="0"/>
              </a:rPr>
              <a:t> </a:t>
            </a:r>
            <a:r>
              <a:rPr lang="nl-NL" sz="1600" dirty="0">
                <a:solidFill>
                  <a:srgbClr val="CE9178"/>
                </a:solidFill>
                <a:latin typeface="Consolas" panose="020B0609020204030204" pitchFamily="49" charset="0"/>
              </a:rPr>
              <a:t>?room, ?</a:t>
            </a:r>
            <a:r>
              <a:rPr lang="nl-NL" sz="1600" dirty="0" err="1">
                <a:solidFill>
                  <a:srgbClr val="CE9178"/>
                </a:solidFill>
                <a:latin typeface="Consolas" panose="020B0609020204030204" pitchFamily="49" charset="0"/>
              </a:rPr>
              <a:t>wall</a:t>
            </a:r>
            <a:r>
              <a:rPr lang="nl-NL" sz="1600" dirty="0">
                <a:solidFill>
                  <a:srgbClr val="CE9178"/>
                </a:solidFill>
                <a:latin typeface="Consolas" panose="020B0609020204030204" pitchFamily="49" charset="0"/>
              </a:rPr>
              <a:t> ;</a:t>
            </a:r>
          </a:p>
          <a:p>
            <a:pPr marL="0" indent="0">
              <a:buNone/>
            </a:pPr>
            <a:r>
              <a:rPr lang="nl-NL" sz="1600" dirty="0">
                <a:solidFill>
                  <a:schemeClr val="accent6"/>
                </a:solidFill>
                <a:latin typeface="Consolas" panose="020B0609020204030204" pitchFamily="49" charset="0"/>
              </a:rPr>
              <a:t>           </a:t>
            </a:r>
            <a:r>
              <a:rPr lang="nl-NL" sz="1600" dirty="0" err="1">
                <a:solidFill>
                  <a:schemeClr val="accent6"/>
                </a:solidFill>
                <a:latin typeface="Consolas" panose="020B0609020204030204" pitchFamily="49" charset="0"/>
              </a:rPr>
              <a:t>bop:hasProperty</a:t>
            </a:r>
            <a:r>
              <a:rPr lang="nl-NL" sz="1600" dirty="0">
                <a:solidFill>
                  <a:schemeClr val="accent6"/>
                </a:solidFill>
                <a:latin typeface="Consolas" panose="020B0609020204030204" pitchFamily="49" charset="0"/>
              </a:rPr>
              <a:t> </a:t>
            </a:r>
            <a:r>
              <a:rPr lang="nl-NL" sz="1600" dirty="0">
                <a:solidFill>
                  <a:srgbClr val="CE9178"/>
                </a:solidFill>
                <a:latin typeface="Consolas" panose="020B0609020204030204" pitchFamily="49" charset="0"/>
              </a:rPr>
              <a:t>?</a:t>
            </a:r>
            <a:r>
              <a:rPr lang="nl-NL" sz="1600" dirty="0" err="1">
                <a:solidFill>
                  <a:srgbClr val="CE9178"/>
                </a:solidFill>
                <a:latin typeface="Consolas" panose="020B0609020204030204" pitchFamily="49" charset="0"/>
              </a:rPr>
              <a:t>width</a:t>
            </a:r>
            <a:r>
              <a:rPr lang="nl-NL" sz="1600" dirty="0">
                <a:solidFill>
                  <a:srgbClr val="CE9178"/>
                </a:solidFill>
                <a:latin typeface="Consolas" panose="020B0609020204030204" pitchFamily="49" charset="0"/>
              </a:rPr>
              <a:t> .</a:t>
            </a:r>
          </a:p>
          <a:p>
            <a:pPr marL="0" indent="0">
              <a:buNone/>
            </a:pPr>
            <a:r>
              <a:rPr lang="nl-NL" sz="1600" dirty="0">
                <a:solidFill>
                  <a:srgbClr val="CE9178"/>
                </a:solidFill>
                <a:latin typeface="Consolas" panose="020B0609020204030204" pitchFamily="49" charset="0"/>
              </a:rPr>
              <a:t>?</a:t>
            </a:r>
            <a:r>
              <a:rPr lang="nl-NL" sz="1600" dirty="0" err="1">
                <a:solidFill>
                  <a:srgbClr val="CE9178"/>
                </a:solidFill>
                <a:latin typeface="Consolas" panose="020B0609020204030204" pitchFamily="49" charset="0"/>
              </a:rPr>
              <a:t>width</a:t>
            </a:r>
            <a:r>
              <a:rPr lang="nl-NL" sz="1600" dirty="0">
                <a:solidFill>
                  <a:srgbClr val="CE9178"/>
                </a:solidFill>
                <a:latin typeface="Consolas" panose="020B0609020204030204" pitchFamily="49" charset="0"/>
              </a:rPr>
              <a:t> a </a:t>
            </a:r>
            <a:r>
              <a:rPr lang="nl-NL" sz="1600" dirty="0" err="1">
                <a:solidFill>
                  <a:schemeClr val="accent2"/>
                </a:solidFill>
                <a:latin typeface="Consolas" panose="020B0609020204030204" pitchFamily="49" charset="0"/>
              </a:rPr>
              <a:t>quantitykind:Width</a:t>
            </a:r>
            <a:r>
              <a:rPr lang="nl-NL" sz="1600" dirty="0">
                <a:solidFill>
                  <a:schemeClr val="accent2"/>
                </a:solidFill>
                <a:latin typeface="Consolas" panose="020B0609020204030204" pitchFamily="49" charset="0"/>
              </a:rPr>
              <a:t> </a:t>
            </a:r>
            <a:r>
              <a:rPr lang="nl-NL" sz="1600" dirty="0">
                <a:solidFill>
                  <a:srgbClr val="CE9178"/>
                </a:solidFill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nl-NL" sz="1600" dirty="0">
                <a:solidFill>
                  <a:srgbClr val="CE9178"/>
                </a:solidFill>
                <a:latin typeface="Consolas" panose="020B0609020204030204" pitchFamily="49" charset="0"/>
              </a:rPr>
              <a:t>       </a:t>
            </a:r>
            <a:r>
              <a:rPr lang="nl-NL" sz="1600" dirty="0" err="1">
                <a:solidFill>
                  <a:schemeClr val="accent6"/>
                </a:solidFill>
                <a:latin typeface="Consolas" panose="020B0609020204030204" pitchFamily="49" charset="0"/>
              </a:rPr>
              <a:t>bop:hasPropertyState</a:t>
            </a:r>
            <a:r>
              <a:rPr lang="nl-NL" sz="1600" dirty="0">
                <a:solidFill>
                  <a:schemeClr val="accent6"/>
                </a:solidFill>
                <a:latin typeface="Consolas" panose="020B0609020204030204" pitchFamily="49" charset="0"/>
              </a:rPr>
              <a:t> </a:t>
            </a:r>
            <a:r>
              <a:rPr lang="nl-NL" sz="1600" dirty="0">
                <a:solidFill>
                  <a:srgbClr val="CE9178"/>
                </a:solidFill>
                <a:latin typeface="Consolas" panose="020B0609020204030204" pitchFamily="49" charset="0"/>
              </a:rPr>
              <a:t>/ </a:t>
            </a:r>
            <a:r>
              <a:rPr lang="nl-NL" sz="1600" dirty="0" err="1">
                <a:solidFill>
                  <a:schemeClr val="accent6"/>
                </a:solidFill>
                <a:latin typeface="Consolas" panose="020B0609020204030204" pitchFamily="49" charset="0"/>
              </a:rPr>
              <a:t>bop:hasValue</a:t>
            </a:r>
            <a:r>
              <a:rPr lang="nl-NL" sz="1600" dirty="0">
                <a:solidFill>
                  <a:schemeClr val="accent6"/>
                </a:solidFill>
                <a:latin typeface="Consolas" panose="020B0609020204030204" pitchFamily="49" charset="0"/>
              </a:rPr>
              <a:t> </a:t>
            </a:r>
            <a:r>
              <a:rPr lang="nl-NL" sz="1600" dirty="0">
                <a:solidFill>
                  <a:srgbClr val="CE9178"/>
                </a:solidFill>
                <a:latin typeface="Consolas" panose="020B0609020204030204" pitchFamily="49" charset="0"/>
              </a:rPr>
              <a:t>?</a:t>
            </a:r>
            <a:r>
              <a:rPr lang="nl-NL" sz="1600" dirty="0" err="1">
                <a:solidFill>
                  <a:srgbClr val="CE9178"/>
                </a:solidFill>
                <a:latin typeface="Consolas" panose="020B0609020204030204" pitchFamily="49" charset="0"/>
              </a:rPr>
              <a:t>interfaceWidthValue</a:t>
            </a:r>
            <a:endParaRPr lang="nl-NL" sz="1600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nl-NL" sz="16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} """</a:t>
            </a:r>
            <a:r>
              <a:rPr lang="nl-NL" sz="16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 marL="0" indent="0">
              <a:buNone/>
            </a:pPr>
            <a:endParaRPr lang="nl-NL" sz="16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LID4096" sz="160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528C94E0-C1DF-48B8-82E0-B2149EE58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29337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GEOMETRY</a:t>
            </a:r>
            <a:br>
              <a:rPr lang="en-US" sz="2800" b="1" dirty="0">
                <a:solidFill>
                  <a:schemeClr val="bg1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schemeClr val="bg1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GraphDB</a:t>
            </a:r>
            <a:r>
              <a:rPr lang="en-US" sz="2800" b="1" dirty="0">
                <a:solidFill>
                  <a:schemeClr val="bg1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 </a:t>
            </a:r>
            <a:endParaRPr lang="en-NL" sz="2800" b="1" dirty="0">
              <a:solidFill>
                <a:schemeClr val="bg1"/>
              </a:solidFill>
              <a:latin typeface="Avenir Next LT Pro" panose="020B05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8A0EABF-38E7-4836-BB60-6F44B8EFF5BA}"/>
              </a:ext>
            </a:extLst>
          </p:cNvPr>
          <p:cNvSpPr/>
          <p:nvPr/>
        </p:nvSpPr>
        <p:spPr>
          <a:xfrm>
            <a:off x="8736124" y="5809509"/>
            <a:ext cx="2198576" cy="318977"/>
          </a:xfrm>
          <a:prstGeom prst="rect">
            <a:avLst/>
          </a:prstGeom>
          <a:solidFill>
            <a:srgbClr val="70AD47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999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2AB7D6-07B2-42E0-A78C-81F660DB7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Results: PMV and PPD</a:t>
            </a:r>
            <a:endParaRPr lang="LID4096" dirty="0">
              <a:latin typeface="Georgia" panose="02040502050405020303" pitchFamily="18" charset="0"/>
            </a:endParaRP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131E6215-B625-4548-A0C0-1E53A3CFD4E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6830" y="1825625"/>
            <a:ext cx="8018340" cy="4351338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F1449B89-DCFA-44C1-8714-9EECC19D84F5}"/>
              </a:ext>
            </a:extLst>
          </p:cNvPr>
          <p:cNvSpPr/>
          <p:nvPr/>
        </p:nvSpPr>
        <p:spPr>
          <a:xfrm>
            <a:off x="3606799" y="3098801"/>
            <a:ext cx="342901" cy="800100"/>
          </a:xfrm>
          <a:prstGeom prst="rect">
            <a:avLst/>
          </a:prstGeom>
          <a:solidFill>
            <a:srgbClr val="70AD47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AA397E4-C49F-4050-9D0B-D54EA28AD974}"/>
              </a:ext>
            </a:extLst>
          </p:cNvPr>
          <p:cNvSpPr/>
          <p:nvPr/>
        </p:nvSpPr>
        <p:spPr>
          <a:xfrm>
            <a:off x="9774969" y="2984501"/>
            <a:ext cx="342901" cy="635000"/>
          </a:xfrm>
          <a:prstGeom prst="rect">
            <a:avLst/>
          </a:prstGeom>
          <a:solidFill>
            <a:srgbClr val="70AD47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5027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B98D8D-DAC0-405D-88CC-D1D08F9ED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Results: PMV and PPD improvements</a:t>
            </a:r>
            <a:endParaRPr lang="LID4096" dirty="0">
              <a:latin typeface="Georgia" panose="02040502050405020303" pitchFamily="18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C13AF9C-7E7C-4CE5-95D4-9A1E8DD931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2"/>
          <a:stretch/>
        </p:blipFill>
        <p:spPr>
          <a:xfrm>
            <a:off x="2035101" y="1825626"/>
            <a:ext cx="7308997" cy="4351338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A8E3C1E7-5E19-437A-84D1-09F4B0882F66}"/>
              </a:ext>
            </a:extLst>
          </p:cNvPr>
          <p:cNvSpPr/>
          <p:nvPr/>
        </p:nvSpPr>
        <p:spPr>
          <a:xfrm>
            <a:off x="3606799" y="2222501"/>
            <a:ext cx="342901" cy="800100"/>
          </a:xfrm>
          <a:prstGeom prst="rect">
            <a:avLst/>
          </a:prstGeom>
          <a:solidFill>
            <a:srgbClr val="70AD47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47CA504E-027A-470D-901A-30F583AD5F37}"/>
              </a:ext>
            </a:extLst>
          </p:cNvPr>
          <p:cNvSpPr/>
          <p:nvPr/>
        </p:nvSpPr>
        <p:spPr>
          <a:xfrm>
            <a:off x="2231169" y="3366294"/>
            <a:ext cx="342901" cy="862805"/>
          </a:xfrm>
          <a:prstGeom prst="rect">
            <a:avLst/>
          </a:prstGeom>
          <a:solidFill>
            <a:srgbClr val="70AD47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1050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binnen, tafel, venster, gebouw&#10;&#10;Automatisch gegenereerde beschrijving">
            <a:extLst>
              <a:ext uri="{FF2B5EF4-FFF2-40B4-BE49-F238E27FC236}">
                <a16:creationId xmlns:a16="http://schemas.microsoft.com/office/drawing/2014/main" id="{07F925D8-C6AA-4875-AE7D-14DA41A12A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 r="83" b="156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115CB07E-1858-45C0-8D26-90A6EFD97364}"/>
              </a:ext>
            </a:extLst>
          </p:cNvPr>
          <p:cNvSpPr txBox="1">
            <a:spLocks/>
          </p:cNvSpPr>
          <p:nvPr/>
        </p:nvSpPr>
        <p:spPr>
          <a:xfrm>
            <a:off x="838200" y="1299124"/>
            <a:ext cx="10515600" cy="42597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Conclusions</a:t>
            </a:r>
            <a:endParaRPr lang="en-US" sz="4800" dirty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venir Next LT Pro" panose="020B0504020202020204" pitchFamily="34" charset="0"/>
              <a:buChar char="×"/>
            </a:pPr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IEQ affects occupants' satisfaction, health and productivity</a:t>
            </a:r>
          </a:p>
          <a:p>
            <a:pPr marL="342900" indent="-342900">
              <a:buFont typeface="Avenir Next LT Pro" panose="020B0504020202020204" pitchFamily="34" charset="0"/>
              <a:buChar char="×"/>
            </a:pPr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IEQ assessments use heterogeneous data</a:t>
            </a:r>
          </a:p>
          <a:p>
            <a:pPr marL="342900" indent="-342900">
              <a:buFont typeface="Avenir Next LT Pro" panose="020B0504020202020204" pitchFamily="34" charset="0"/>
              <a:buChar char="×"/>
            </a:pPr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BOP enables the integration of topological building information with static and dynamic property values</a:t>
            </a:r>
          </a:p>
          <a:p>
            <a:pPr marL="342900" indent="-342900">
              <a:buFont typeface="Avenir Next LT Pro" panose="020B0504020202020204" pitchFamily="34" charset="0"/>
              <a:buChar char="×"/>
            </a:pPr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A python script used the integrated data to perform real-time thermal comfort assessments using the Open Smart Home</a:t>
            </a:r>
          </a:p>
          <a:p>
            <a:pPr marL="342900" indent="-342900">
              <a:buFont typeface="Avenir Next LT Pro" panose="020B0504020202020204" pitchFamily="34" charset="0"/>
              <a:buChar char="×"/>
            </a:pPr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Based on the available data, significant improvements of the IEQ performance are possible</a:t>
            </a:r>
          </a:p>
          <a:p>
            <a:pPr marL="342900" indent="-342900">
              <a:buFont typeface="Avenir Next LT Pro" panose="020B0504020202020204" pitchFamily="34" charset="0"/>
              <a:buChar char="×"/>
            </a:pPr>
            <a:endParaRPr lang="en-NL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11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binnen, tafel, venster, gebouw&#10;&#10;Automatisch gegenereerde beschrijving">
            <a:extLst>
              <a:ext uri="{FF2B5EF4-FFF2-40B4-BE49-F238E27FC236}">
                <a16:creationId xmlns:a16="http://schemas.microsoft.com/office/drawing/2014/main" id="{07F925D8-C6AA-4875-AE7D-14DA41A12A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 r="83" b="156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4" name="Groep 23">
            <a:extLst>
              <a:ext uri="{FF2B5EF4-FFF2-40B4-BE49-F238E27FC236}">
                <a16:creationId xmlns:a16="http://schemas.microsoft.com/office/drawing/2014/main" id="{6F6AF054-18DC-43F0-8FD5-3FA26AD02821}"/>
              </a:ext>
            </a:extLst>
          </p:cNvPr>
          <p:cNvGrpSpPr/>
          <p:nvPr/>
        </p:nvGrpSpPr>
        <p:grpSpPr>
          <a:xfrm>
            <a:off x="1629745" y="2987189"/>
            <a:ext cx="2133910" cy="3117786"/>
            <a:chOff x="8096871" y="1050957"/>
            <a:chExt cx="2133910" cy="3117786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4AA770A-7668-4CA0-BAE8-F616176B94A1}"/>
                </a:ext>
              </a:extLst>
            </p:cNvPr>
            <p:cNvSpPr/>
            <p:nvPr/>
          </p:nvSpPr>
          <p:spPr>
            <a:xfrm rot="10800000">
              <a:off x="8487395" y="3305175"/>
              <a:ext cx="1295400" cy="863568"/>
            </a:xfrm>
            <a:prstGeom prst="roundRect">
              <a:avLst/>
            </a:prstGeom>
            <a:gradFill>
              <a:gsLst>
                <a:gs pos="49000">
                  <a:srgbClr val="744D00"/>
                </a:gs>
                <a:gs pos="50000">
                  <a:srgbClr val="996600"/>
                </a:gs>
              </a:gsLst>
              <a:lin ang="16200000" scaled="1"/>
            </a:gra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6" name="Rechthoek: afgeronde hoeken 25">
              <a:extLst>
                <a:ext uri="{FF2B5EF4-FFF2-40B4-BE49-F238E27FC236}">
                  <a16:creationId xmlns:a16="http://schemas.microsoft.com/office/drawing/2014/main" id="{94B1D6B0-E9E0-4B18-B098-42F8B0F107C1}"/>
                </a:ext>
              </a:extLst>
            </p:cNvPr>
            <p:cNvSpPr/>
            <p:nvPr/>
          </p:nvSpPr>
          <p:spPr>
            <a:xfrm>
              <a:off x="8487395" y="1050957"/>
              <a:ext cx="1295400" cy="863568"/>
            </a:xfrm>
            <a:prstGeom prst="roundRect">
              <a:avLst/>
            </a:prstGeom>
            <a:gradFill>
              <a:gsLst>
                <a:gs pos="49000">
                  <a:srgbClr val="744D00"/>
                </a:gs>
                <a:gs pos="50000">
                  <a:srgbClr val="996600"/>
                </a:gs>
              </a:gsLst>
              <a:lin ang="16200000" scaled="1"/>
            </a:gra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7" name="Rechthoek: afgeronde hoeken 26">
              <a:extLst>
                <a:ext uri="{FF2B5EF4-FFF2-40B4-BE49-F238E27FC236}">
                  <a16:creationId xmlns:a16="http://schemas.microsoft.com/office/drawing/2014/main" id="{24F5C7B7-B49E-4FEC-89FE-123CF247736D}"/>
                </a:ext>
              </a:extLst>
            </p:cNvPr>
            <p:cNvSpPr/>
            <p:nvPr/>
          </p:nvSpPr>
          <p:spPr>
            <a:xfrm>
              <a:off x="9897096" y="2162175"/>
              <a:ext cx="333685" cy="314014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8" name="Rechthoek: afgeronde hoeken 27">
              <a:extLst>
                <a:ext uri="{FF2B5EF4-FFF2-40B4-BE49-F238E27FC236}">
                  <a16:creationId xmlns:a16="http://schemas.microsoft.com/office/drawing/2014/main" id="{41F6B391-044A-4BE5-9B24-B6B922421B61}"/>
                </a:ext>
              </a:extLst>
            </p:cNvPr>
            <p:cNvSpPr/>
            <p:nvPr/>
          </p:nvSpPr>
          <p:spPr>
            <a:xfrm>
              <a:off x="8096871" y="1571625"/>
              <a:ext cx="2076450" cy="20764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9" name="Rechthoek: afgeronde hoeken 28">
              <a:extLst>
                <a:ext uri="{FF2B5EF4-FFF2-40B4-BE49-F238E27FC236}">
                  <a16:creationId xmlns:a16="http://schemas.microsoft.com/office/drawing/2014/main" id="{C7107D3F-EFB5-4A0D-9C8A-4C1D7E610F61}"/>
                </a:ext>
              </a:extLst>
            </p:cNvPr>
            <p:cNvSpPr/>
            <p:nvPr/>
          </p:nvSpPr>
          <p:spPr>
            <a:xfrm>
              <a:off x="8154331" y="1629085"/>
              <a:ext cx="1961529" cy="1961529"/>
            </a:xfrm>
            <a:prstGeom prst="roundRect">
              <a:avLst/>
            </a:prstGeom>
            <a:gradFill flip="none" rotWithShape="1">
              <a:gsLst>
                <a:gs pos="49000">
                  <a:schemeClr val="tx1">
                    <a:lumMod val="85000"/>
                    <a:lumOff val="15000"/>
                  </a:schemeClr>
                </a:gs>
                <a:gs pos="50000">
                  <a:schemeClr val="tx1">
                    <a:lumMod val="75000"/>
                    <a:lumOff val="25000"/>
                  </a:schemeClr>
                </a:gs>
              </a:gsLst>
              <a:lin ang="16200000" scaled="1"/>
              <a:tileRect/>
            </a:gra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ircularStd-Bold" panose="020B0804020101010102" pitchFamily="34" charset="0"/>
                  <a:cs typeface="CircularStd-Bold" panose="020B0804020101010102" pitchFamily="34" charset="0"/>
                </a:rPr>
                <a:t>17:30</a:t>
              </a:r>
              <a:r>
                <a:rPr lang="en-US" sz="1600" dirty="0">
                  <a:latin typeface="CircularStd-Bold" panose="020B0804020101010102" pitchFamily="34" charset="0"/>
                  <a:cs typeface="CircularStd-Bold" panose="020B0804020101010102" pitchFamily="34" charset="0"/>
                </a:rPr>
                <a:t>:22</a:t>
              </a:r>
            </a:p>
            <a:p>
              <a:pPr algn="ctr"/>
              <a:endParaRPr lang="LID4096" sz="3200" dirty="0">
                <a:latin typeface="CircularStd-Bold" panose="020B0804020101010102" pitchFamily="34" charset="0"/>
                <a:cs typeface="CircularStd-Bold" panose="020B0804020101010102" pitchFamily="34" charset="0"/>
              </a:endParaRPr>
            </a:p>
          </p:txBody>
        </p:sp>
      </p:grpSp>
      <p:grpSp>
        <p:nvGrpSpPr>
          <p:cNvPr id="30" name="Groep 29">
            <a:extLst>
              <a:ext uri="{FF2B5EF4-FFF2-40B4-BE49-F238E27FC236}">
                <a16:creationId xmlns:a16="http://schemas.microsoft.com/office/drawing/2014/main" id="{83B68319-8092-4884-8C0A-D17A71037AF1}"/>
              </a:ext>
            </a:extLst>
          </p:cNvPr>
          <p:cNvGrpSpPr/>
          <p:nvPr/>
        </p:nvGrpSpPr>
        <p:grpSpPr>
          <a:xfrm>
            <a:off x="4982545" y="2987189"/>
            <a:ext cx="2133910" cy="3117786"/>
            <a:chOff x="8096871" y="1050957"/>
            <a:chExt cx="2133910" cy="3117786"/>
          </a:xfrm>
        </p:grpSpPr>
        <p:sp>
          <p:nvSpPr>
            <p:cNvPr id="31" name="Rechthoek: afgeronde hoeken 30">
              <a:extLst>
                <a:ext uri="{FF2B5EF4-FFF2-40B4-BE49-F238E27FC236}">
                  <a16:creationId xmlns:a16="http://schemas.microsoft.com/office/drawing/2014/main" id="{7E0F790C-358C-413B-93C6-5E12DDCD8FC3}"/>
                </a:ext>
              </a:extLst>
            </p:cNvPr>
            <p:cNvSpPr/>
            <p:nvPr/>
          </p:nvSpPr>
          <p:spPr>
            <a:xfrm rot="10800000">
              <a:off x="8487395" y="3305175"/>
              <a:ext cx="1295400" cy="863568"/>
            </a:xfrm>
            <a:prstGeom prst="roundRect">
              <a:avLst/>
            </a:prstGeom>
            <a:gradFill>
              <a:gsLst>
                <a:gs pos="49000">
                  <a:srgbClr val="744D00"/>
                </a:gs>
                <a:gs pos="50000">
                  <a:srgbClr val="996600"/>
                </a:gs>
              </a:gsLst>
              <a:lin ang="16200000" scaled="1"/>
            </a:gra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2" name="Rechthoek: afgeronde hoeken 31">
              <a:extLst>
                <a:ext uri="{FF2B5EF4-FFF2-40B4-BE49-F238E27FC236}">
                  <a16:creationId xmlns:a16="http://schemas.microsoft.com/office/drawing/2014/main" id="{60F3508B-A997-4C9E-A5BE-684A0686E3D3}"/>
                </a:ext>
              </a:extLst>
            </p:cNvPr>
            <p:cNvSpPr/>
            <p:nvPr/>
          </p:nvSpPr>
          <p:spPr>
            <a:xfrm>
              <a:off x="8487395" y="1050957"/>
              <a:ext cx="1295400" cy="863568"/>
            </a:xfrm>
            <a:prstGeom prst="roundRect">
              <a:avLst/>
            </a:prstGeom>
            <a:gradFill>
              <a:gsLst>
                <a:gs pos="49000">
                  <a:srgbClr val="744D00"/>
                </a:gs>
                <a:gs pos="50000">
                  <a:srgbClr val="996600"/>
                </a:gs>
              </a:gsLst>
              <a:lin ang="16200000" scaled="1"/>
            </a:gra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3" name="Rechthoek: afgeronde hoeken 32">
              <a:extLst>
                <a:ext uri="{FF2B5EF4-FFF2-40B4-BE49-F238E27FC236}">
                  <a16:creationId xmlns:a16="http://schemas.microsoft.com/office/drawing/2014/main" id="{CBB35936-6716-4A9B-BE20-62D9C9C09B04}"/>
                </a:ext>
              </a:extLst>
            </p:cNvPr>
            <p:cNvSpPr/>
            <p:nvPr/>
          </p:nvSpPr>
          <p:spPr>
            <a:xfrm>
              <a:off x="9897096" y="2162175"/>
              <a:ext cx="333685" cy="314014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4" name="Rechthoek: afgeronde hoeken 33">
              <a:extLst>
                <a:ext uri="{FF2B5EF4-FFF2-40B4-BE49-F238E27FC236}">
                  <a16:creationId xmlns:a16="http://schemas.microsoft.com/office/drawing/2014/main" id="{55CDAD54-07C9-4A6F-8786-6E2ED4454B0A}"/>
                </a:ext>
              </a:extLst>
            </p:cNvPr>
            <p:cNvSpPr/>
            <p:nvPr/>
          </p:nvSpPr>
          <p:spPr>
            <a:xfrm>
              <a:off x="8096871" y="1571625"/>
              <a:ext cx="2076450" cy="20764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5" name="Rechthoek: afgeronde hoeken 34">
              <a:extLst>
                <a:ext uri="{FF2B5EF4-FFF2-40B4-BE49-F238E27FC236}">
                  <a16:creationId xmlns:a16="http://schemas.microsoft.com/office/drawing/2014/main" id="{3978AB60-2F79-4A85-AEA2-668D056D97DB}"/>
                </a:ext>
              </a:extLst>
            </p:cNvPr>
            <p:cNvSpPr/>
            <p:nvPr/>
          </p:nvSpPr>
          <p:spPr>
            <a:xfrm>
              <a:off x="8154331" y="1629085"/>
              <a:ext cx="1961529" cy="1961529"/>
            </a:xfrm>
            <a:prstGeom prst="roundRect">
              <a:avLst/>
            </a:prstGeom>
            <a:gradFill flip="none" rotWithShape="1">
              <a:gsLst>
                <a:gs pos="49000">
                  <a:schemeClr val="tx1">
                    <a:lumMod val="85000"/>
                    <a:lumOff val="15000"/>
                  </a:schemeClr>
                </a:gs>
                <a:gs pos="50000">
                  <a:schemeClr val="tx1">
                    <a:lumMod val="75000"/>
                    <a:lumOff val="25000"/>
                  </a:schemeClr>
                </a:gs>
              </a:gsLst>
              <a:lin ang="16200000" scaled="1"/>
              <a:tileRect/>
            </a:gra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</p:grpSp>
      <p:grpSp>
        <p:nvGrpSpPr>
          <p:cNvPr id="36" name="Groep 35">
            <a:extLst>
              <a:ext uri="{FF2B5EF4-FFF2-40B4-BE49-F238E27FC236}">
                <a16:creationId xmlns:a16="http://schemas.microsoft.com/office/drawing/2014/main" id="{75D69CFE-2EDD-40EC-93A8-0590CEA8D2DB}"/>
              </a:ext>
            </a:extLst>
          </p:cNvPr>
          <p:cNvGrpSpPr/>
          <p:nvPr/>
        </p:nvGrpSpPr>
        <p:grpSpPr>
          <a:xfrm>
            <a:off x="8277885" y="2987188"/>
            <a:ext cx="2133910" cy="3117786"/>
            <a:chOff x="8096871" y="1050957"/>
            <a:chExt cx="2133910" cy="3117786"/>
          </a:xfrm>
        </p:grpSpPr>
        <p:sp>
          <p:nvSpPr>
            <p:cNvPr id="37" name="Rechthoek: afgeronde hoeken 36">
              <a:extLst>
                <a:ext uri="{FF2B5EF4-FFF2-40B4-BE49-F238E27FC236}">
                  <a16:creationId xmlns:a16="http://schemas.microsoft.com/office/drawing/2014/main" id="{8FC5F94D-DB2A-44CD-8914-DA48A1E49E1C}"/>
                </a:ext>
              </a:extLst>
            </p:cNvPr>
            <p:cNvSpPr/>
            <p:nvPr/>
          </p:nvSpPr>
          <p:spPr>
            <a:xfrm rot="10800000">
              <a:off x="8487395" y="3305175"/>
              <a:ext cx="1295400" cy="863568"/>
            </a:xfrm>
            <a:prstGeom prst="roundRect">
              <a:avLst/>
            </a:prstGeom>
            <a:gradFill>
              <a:gsLst>
                <a:gs pos="49000">
                  <a:srgbClr val="744D00"/>
                </a:gs>
                <a:gs pos="50000">
                  <a:srgbClr val="996600"/>
                </a:gs>
              </a:gsLst>
              <a:lin ang="16200000" scaled="1"/>
            </a:gra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8" name="Rechthoek: afgeronde hoeken 37">
              <a:extLst>
                <a:ext uri="{FF2B5EF4-FFF2-40B4-BE49-F238E27FC236}">
                  <a16:creationId xmlns:a16="http://schemas.microsoft.com/office/drawing/2014/main" id="{FEF609BF-1B08-44F8-8054-7E51E75DD096}"/>
                </a:ext>
              </a:extLst>
            </p:cNvPr>
            <p:cNvSpPr/>
            <p:nvPr/>
          </p:nvSpPr>
          <p:spPr>
            <a:xfrm>
              <a:off x="8487395" y="1050957"/>
              <a:ext cx="1295400" cy="863568"/>
            </a:xfrm>
            <a:prstGeom prst="roundRect">
              <a:avLst/>
            </a:prstGeom>
            <a:gradFill>
              <a:gsLst>
                <a:gs pos="49000">
                  <a:srgbClr val="744D00"/>
                </a:gs>
                <a:gs pos="50000">
                  <a:srgbClr val="996600"/>
                </a:gs>
              </a:gsLst>
              <a:lin ang="16200000" scaled="1"/>
            </a:gra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9" name="Rechthoek: afgeronde hoeken 38">
              <a:extLst>
                <a:ext uri="{FF2B5EF4-FFF2-40B4-BE49-F238E27FC236}">
                  <a16:creationId xmlns:a16="http://schemas.microsoft.com/office/drawing/2014/main" id="{1173E18C-154C-4880-93A6-3D8517F68F56}"/>
                </a:ext>
              </a:extLst>
            </p:cNvPr>
            <p:cNvSpPr/>
            <p:nvPr/>
          </p:nvSpPr>
          <p:spPr>
            <a:xfrm>
              <a:off x="9897096" y="2162175"/>
              <a:ext cx="333685" cy="314014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40" name="Rechthoek: afgeronde hoeken 39">
              <a:extLst>
                <a:ext uri="{FF2B5EF4-FFF2-40B4-BE49-F238E27FC236}">
                  <a16:creationId xmlns:a16="http://schemas.microsoft.com/office/drawing/2014/main" id="{C74F69EA-19A5-490B-9FFC-F187FB1B7D4A}"/>
                </a:ext>
              </a:extLst>
            </p:cNvPr>
            <p:cNvSpPr/>
            <p:nvPr/>
          </p:nvSpPr>
          <p:spPr>
            <a:xfrm>
              <a:off x="8096871" y="1571625"/>
              <a:ext cx="2076450" cy="20764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41" name="Rechthoek: afgeronde hoeken 40">
              <a:extLst>
                <a:ext uri="{FF2B5EF4-FFF2-40B4-BE49-F238E27FC236}">
                  <a16:creationId xmlns:a16="http://schemas.microsoft.com/office/drawing/2014/main" id="{D265942D-B28E-4497-A89B-D8A9CC6253AD}"/>
                </a:ext>
              </a:extLst>
            </p:cNvPr>
            <p:cNvSpPr/>
            <p:nvPr/>
          </p:nvSpPr>
          <p:spPr>
            <a:xfrm>
              <a:off x="8154331" y="1629085"/>
              <a:ext cx="1961529" cy="1961529"/>
            </a:xfrm>
            <a:prstGeom prst="roundRect">
              <a:avLst/>
            </a:prstGeom>
            <a:gradFill flip="none" rotWithShape="1">
              <a:gsLst>
                <a:gs pos="49000">
                  <a:schemeClr val="tx1">
                    <a:lumMod val="85000"/>
                    <a:lumOff val="15000"/>
                  </a:schemeClr>
                </a:gs>
                <a:gs pos="50000">
                  <a:schemeClr val="tx1">
                    <a:lumMod val="75000"/>
                    <a:lumOff val="25000"/>
                  </a:schemeClr>
                </a:gs>
              </a:gsLst>
              <a:lin ang="16200000" scaled="1"/>
              <a:tileRect/>
            </a:gra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ircularStd-Bold" panose="020B0804020101010102" pitchFamily="34" charset="0"/>
                  <a:cs typeface="CircularStd-Bold" panose="020B0804020101010102" pitchFamily="34" charset="0"/>
                </a:rPr>
                <a:t>Your feedback has been processed</a:t>
              </a:r>
              <a:endParaRPr lang="LID4096" dirty="0">
                <a:latin typeface="CircularStd-Bold" panose="020B0804020101010102" pitchFamily="34" charset="0"/>
                <a:cs typeface="CircularStd-Bold" panose="020B0804020101010102" pitchFamily="34" charset="0"/>
              </a:endParaRPr>
            </a:p>
          </p:txBody>
        </p:sp>
      </p:grpSp>
      <p:sp>
        <p:nvSpPr>
          <p:cNvPr id="42" name="Ovaal 41">
            <a:extLst>
              <a:ext uri="{FF2B5EF4-FFF2-40B4-BE49-F238E27FC236}">
                <a16:creationId xmlns:a16="http://schemas.microsoft.com/office/drawing/2014/main" id="{C7834601-DAA6-44AC-A8D6-7F3084161315}"/>
              </a:ext>
            </a:extLst>
          </p:cNvPr>
          <p:cNvSpPr/>
          <p:nvPr/>
        </p:nvSpPr>
        <p:spPr>
          <a:xfrm>
            <a:off x="3079749" y="4926285"/>
            <a:ext cx="235919" cy="23591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3" name="Ovaal 42">
            <a:extLst>
              <a:ext uri="{FF2B5EF4-FFF2-40B4-BE49-F238E27FC236}">
                <a16:creationId xmlns:a16="http://schemas.microsoft.com/office/drawing/2014/main" id="{54208D8A-E98F-4239-9267-24415C2BEEAC}"/>
              </a:ext>
            </a:extLst>
          </p:cNvPr>
          <p:cNvSpPr/>
          <p:nvPr/>
        </p:nvSpPr>
        <p:spPr>
          <a:xfrm>
            <a:off x="2020268" y="4917019"/>
            <a:ext cx="235919" cy="2359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4" name="Ovaal 43">
            <a:extLst>
              <a:ext uri="{FF2B5EF4-FFF2-40B4-BE49-F238E27FC236}">
                <a16:creationId xmlns:a16="http://schemas.microsoft.com/office/drawing/2014/main" id="{A974AD56-0A9B-4D1D-A48A-F25823191579}"/>
              </a:ext>
            </a:extLst>
          </p:cNvPr>
          <p:cNvSpPr/>
          <p:nvPr/>
        </p:nvSpPr>
        <p:spPr>
          <a:xfrm>
            <a:off x="5369912" y="3848513"/>
            <a:ext cx="522912" cy="522912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5" name="Ovaal 44">
            <a:extLst>
              <a:ext uri="{FF2B5EF4-FFF2-40B4-BE49-F238E27FC236}">
                <a16:creationId xmlns:a16="http://schemas.microsoft.com/office/drawing/2014/main" id="{2FDBD8B8-72FD-475C-9F1C-CF5C1002F940}"/>
              </a:ext>
            </a:extLst>
          </p:cNvPr>
          <p:cNvSpPr/>
          <p:nvPr/>
        </p:nvSpPr>
        <p:spPr>
          <a:xfrm>
            <a:off x="6142400" y="3848513"/>
            <a:ext cx="522912" cy="52291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6" name="Ovaal 45">
            <a:extLst>
              <a:ext uri="{FF2B5EF4-FFF2-40B4-BE49-F238E27FC236}">
                <a16:creationId xmlns:a16="http://schemas.microsoft.com/office/drawing/2014/main" id="{D546AB12-698F-436F-9B5B-E7059DFB7EFE}"/>
              </a:ext>
            </a:extLst>
          </p:cNvPr>
          <p:cNvSpPr/>
          <p:nvPr/>
        </p:nvSpPr>
        <p:spPr>
          <a:xfrm>
            <a:off x="5369912" y="4718494"/>
            <a:ext cx="522912" cy="52291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7" name="Ovaal 46">
            <a:extLst>
              <a:ext uri="{FF2B5EF4-FFF2-40B4-BE49-F238E27FC236}">
                <a16:creationId xmlns:a16="http://schemas.microsoft.com/office/drawing/2014/main" id="{3E2381D5-78F5-433F-8393-33C43F5F33C7}"/>
              </a:ext>
            </a:extLst>
          </p:cNvPr>
          <p:cNvSpPr/>
          <p:nvPr/>
        </p:nvSpPr>
        <p:spPr>
          <a:xfrm>
            <a:off x="6142400" y="4718494"/>
            <a:ext cx="522912" cy="52291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48" name="Graphic 47" descr="Thermometer">
            <a:extLst>
              <a:ext uri="{FF2B5EF4-FFF2-40B4-BE49-F238E27FC236}">
                <a16:creationId xmlns:a16="http://schemas.microsoft.com/office/drawing/2014/main" id="{EFA128E8-02C0-44D6-92D1-029764BEA4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21073" y="3896337"/>
            <a:ext cx="426575" cy="426575"/>
          </a:xfrm>
          <a:prstGeom prst="rect">
            <a:avLst/>
          </a:prstGeom>
        </p:spPr>
      </p:pic>
      <p:pic>
        <p:nvPicPr>
          <p:cNvPr id="49" name="Graphic 48" descr="Volume">
            <a:extLst>
              <a:ext uri="{FF2B5EF4-FFF2-40B4-BE49-F238E27FC236}">
                <a16:creationId xmlns:a16="http://schemas.microsoft.com/office/drawing/2014/main" id="{2A9D48E6-45FA-4A0C-A06F-9674E4BD29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21073" y="4766873"/>
            <a:ext cx="428400" cy="428400"/>
          </a:xfrm>
          <a:prstGeom prst="rect">
            <a:avLst/>
          </a:prstGeom>
        </p:spPr>
      </p:pic>
      <p:pic>
        <p:nvPicPr>
          <p:cNvPr id="50" name="Graphic 49" descr="Gloeilamp">
            <a:extLst>
              <a:ext uri="{FF2B5EF4-FFF2-40B4-BE49-F238E27FC236}">
                <a16:creationId xmlns:a16="http://schemas.microsoft.com/office/drawing/2014/main" id="{7F2C7C02-ED89-4FFD-8A56-96590B0251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90823" y="3884206"/>
            <a:ext cx="428400" cy="428400"/>
          </a:xfrm>
          <a:prstGeom prst="rect">
            <a:avLst/>
          </a:prstGeom>
        </p:spPr>
      </p:pic>
      <p:pic>
        <p:nvPicPr>
          <p:cNvPr id="51" name="Graphic 50" descr="Wolk">
            <a:extLst>
              <a:ext uri="{FF2B5EF4-FFF2-40B4-BE49-F238E27FC236}">
                <a16:creationId xmlns:a16="http://schemas.microsoft.com/office/drawing/2014/main" id="{37ECA525-C3D4-474F-8635-EBFF16F8EE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190823" y="4766873"/>
            <a:ext cx="428400" cy="428400"/>
          </a:xfrm>
          <a:prstGeom prst="rect">
            <a:avLst/>
          </a:prstGeom>
        </p:spPr>
      </p:pic>
      <p:sp>
        <p:nvSpPr>
          <p:cNvPr id="52" name="Tekstvak 120">
            <a:extLst>
              <a:ext uri="{FF2B5EF4-FFF2-40B4-BE49-F238E27FC236}">
                <a16:creationId xmlns:a16="http://schemas.microsoft.com/office/drawing/2014/main" id="{FA38C51E-B708-4CBB-83AC-C9C098C3DF90}"/>
              </a:ext>
            </a:extLst>
          </p:cNvPr>
          <p:cNvSpPr txBox="1"/>
          <p:nvPr/>
        </p:nvSpPr>
        <p:spPr>
          <a:xfrm>
            <a:off x="5943985" y="4899148"/>
            <a:ext cx="915038" cy="215444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00B050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CO2</a:t>
            </a:r>
            <a:endParaRPr lang="en-NL" sz="800" b="1" dirty="0">
              <a:solidFill>
                <a:srgbClr val="00B050"/>
              </a:solidFill>
              <a:latin typeface="CircularStd-Bold" panose="020B0804020101010102" pitchFamily="34" charset="0"/>
              <a:cs typeface="CircularStd-Bold" panose="020B0804020101010102" pitchFamily="34" charset="0"/>
            </a:endParaRPr>
          </a:p>
        </p:txBody>
      </p:sp>
      <p:sp>
        <p:nvSpPr>
          <p:cNvPr id="53" name="Ovaal 52">
            <a:extLst>
              <a:ext uri="{FF2B5EF4-FFF2-40B4-BE49-F238E27FC236}">
                <a16:creationId xmlns:a16="http://schemas.microsoft.com/office/drawing/2014/main" id="{AF596301-2C8D-48C8-A34E-4810A2E87743}"/>
              </a:ext>
            </a:extLst>
          </p:cNvPr>
          <p:cNvSpPr/>
          <p:nvPr/>
        </p:nvSpPr>
        <p:spPr>
          <a:xfrm>
            <a:off x="6474391" y="4830274"/>
            <a:ext cx="55756" cy="5575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4" name="Ovaal 53">
            <a:extLst>
              <a:ext uri="{FF2B5EF4-FFF2-40B4-BE49-F238E27FC236}">
                <a16:creationId xmlns:a16="http://schemas.microsoft.com/office/drawing/2014/main" id="{2CDE17DA-F1AB-42B2-89C9-65FD698207F7}"/>
              </a:ext>
            </a:extLst>
          </p:cNvPr>
          <p:cNvSpPr/>
          <p:nvPr/>
        </p:nvSpPr>
        <p:spPr>
          <a:xfrm>
            <a:off x="6232379" y="4871426"/>
            <a:ext cx="55756" cy="5575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5" name="Ovaal 54">
            <a:extLst>
              <a:ext uri="{FF2B5EF4-FFF2-40B4-BE49-F238E27FC236}">
                <a16:creationId xmlns:a16="http://schemas.microsoft.com/office/drawing/2014/main" id="{9AD90DDF-36E9-48D2-B970-3C4618A3F34B}"/>
              </a:ext>
            </a:extLst>
          </p:cNvPr>
          <p:cNvSpPr/>
          <p:nvPr/>
        </p:nvSpPr>
        <p:spPr>
          <a:xfrm>
            <a:off x="6401504" y="5105175"/>
            <a:ext cx="55756" cy="5575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6" name="Tekstvak 120">
            <a:extLst>
              <a:ext uri="{FF2B5EF4-FFF2-40B4-BE49-F238E27FC236}">
                <a16:creationId xmlns:a16="http://schemas.microsoft.com/office/drawing/2014/main" id="{9D392341-4B93-497A-9E1D-250E53C49852}"/>
              </a:ext>
            </a:extLst>
          </p:cNvPr>
          <p:cNvSpPr txBox="1"/>
          <p:nvPr/>
        </p:nvSpPr>
        <p:spPr>
          <a:xfrm rot="5400000">
            <a:off x="4546193" y="4403357"/>
            <a:ext cx="1295400" cy="307777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+mj-lt"/>
                <a:cs typeface="CircularStd-Bold" panose="020B0804020101010102" pitchFamily="34" charset="0"/>
              </a:rPr>
              <a:t>v</a:t>
            </a:r>
          </a:p>
        </p:txBody>
      </p:sp>
      <p:sp>
        <p:nvSpPr>
          <p:cNvPr id="57" name="Tekstvak 120">
            <a:extLst>
              <a:ext uri="{FF2B5EF4-FFF2-40B4-BE49-F238E27FC236}">
                <a16:creationId xmlns:a16="http://schemas.microsoft.com/office/drawing/2014/main" id="{C7588D05-207D-4F3E-BF69-A18ACE5AF12F}"/>
              </a:ext>
            </a:extLst>
          </p:cNvPr>
          <p:cNvSpPr txBox="1"/>
          <p:nvPr/>
        </p:nvSpPr>
        <p:spPr>
          <a:xfrm rot="16200000">
            <a:off x="6198693" y="4413359"/>
            <a:ext cx="1295400" cy="307777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+mj-lt"/>
                <a:cs typeface="CircularStd-Bold" panose="020B0804020101010102" pitchFamily="34" charset="0"/>
              </a:rPr>
              <a:t>v</a:t>
            </a:r>
          </a:p>
        </p:txBody>
      </p:sp>
      <p:sp>
        <p:nvSpPr>
          <p:cNvPr id="59" name="Titel 1">
            <a:extLst>
              <a:ext uri="{FF2B5EF4-FFF2-40B4-BE49-F238E27FC236}">
                <a16:creationId xmlns:a16="http://schemas.microsoft.com/office/drawing/2014/main" id="{386E93DD-83D3-4EF3-B7E9-45102A8B9BF4}"/>
              </a:ext>
            </a:extLst>
          </p:cNvPr>
          <p:cNvSpPr txBox="1">
            <a:spLocks/>
          </p:cNvSpPr>
          <p:nvPr/>
        </p:nvSpPr>
        <p:spPr>
          <a:xfrm>
            <a:off x="838200" y="1299124"/>
            <a:ext cx="10515600" cy="42597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Next up</a:t>
            </a:r>
            <a:endParaRPr lang="en-US" sz="4800" dirty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venir Next LT Pro" panose="020B0504020202020204" pitchFamily="34" charset="0"/>
              <a:buChar char="×"/>
            </a:pPr>
            <a:endParaRPr lang="en-US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venir Next LT Pro" panose="020B0504020202020204" pitchFamily="34" charset="0"/>
              <a:buChar char="×"/>
            </a:pPr>
            <a:endParaRPr lang="en-US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venir Next LT Pro" panose="020B0504020202020204" pitchFamily="34" charset="0"/>
              <a:buChar char="×"/>
            </a:pPr>
            <a:endParaRPr lang="en-US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venir Next LT Pro" panose="020B0504020202020204" pitchFamily="34" charset="0"/>
              <a:buChar char="×"/>
            </a:pPr>
            <a:endParaRPr lang="en-US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venir Next LT Pro" panose="020B0504020202020204" pitchFamily="34" charset="0"/>
              <a:buChar char="×"/>
            </a:pPr>
            <a:endParaRPr lang="en-US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venir Next LT Pro" panose="020B0504020202020204" pitchFamily="34" charset="0"/>
              <a:buChar char="×"/>
            </a:pPr>
            <a:endParaRPr lang="en-US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venir Next LT Pro" panose="020B0504020202020204" pitchFamily="34" charset="0"/>
              <a:buChar char="×"/>
            </a:pPr>
            <a:endParaRPr lang="en-US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venir Next LT Pro" panose="020B0504020202020204" pitchFamily="34" charset="0"/>
              <a:buChar char="×"/>
            </a:pPr>
            <a:endParaRPr lang="en-US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venir Next LT Pro" panose="020B0504020202020204" pitchFamily="34" charset="0"/>
              <a:buChar char="×"/>
            </a:pPr>
            <a:endParaRPr lang="en-NL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78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52" grpId="0"/>
      <p:bldP spid="53" grpId="0" animBg="1"/>
      <p:bldP spid="54" grpId="0" animBg="1"/>
      <p:bldP spid="55" grpId="0" animBg="1"/>
      <p:bldP spid="56" grpId="0"/>
      <p:bldP spid="57" grpId="0"/>
      <p:bldP spid="5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binnen, tafel, venster, gebouw&#10;&#10;Automatisch gegenereerde beschrijving">
            <a:extLst>
              <a:ext uri="{FF2B5EF4-FFF2-40B4-BE49-F238E27FC236}">
                <a16:creationId xmlns:a16="http://schemas.microsoft.com/office/drawing/2014/main" id="{07F925D8-C6AA-4875-AE7D-14DA41A12A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 r="83" b="156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EF9E3C5A-3BE6-4EF4-840A-D20AB99152B8}"/>
              </a:ext>
            </a:extLst>
          </p:cNvPr>
          <p:cNvSpPr txBox="1">
            <a:spLocks/>
          </p:cNvSpPr>
          <p:nvPr/>
        </p:nvSpPr>
        <p:spPr>
          <a:xfrm>
            <a:off x="838200" y="1299124"/>
            <a:ext cx="10515600" cy="42597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Future research directions</a:t>
            </a:r>
            <a:endParaRPr lang="en-US" sz="4800" dirty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venir Next LT Pro" panose="020B0504020202020204" pitchFamily="34" charset="0"/>
              <a:buChar char="×"/>
            </a:pPr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Occupant data</a:t>
            </a:r>
          </a:p>
          <a:p>
            <a:pPr marL="342900" indent="-342900">
              <a:buFont typeface="Avenir Next LT Pro" panose="020B0504020202020204" pitchFamily="34" charset="0"/>
              <a:buChar char="×"/>
            </a:pPr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Pattern recognition</a:t>
            </a:r>
          </a:p>
          <a:p>
            <a:pPr marL="342900" indent="-342900">
              <a:buFont typeface="Avenir Next LT Pro" panose="020B0504020202020204" pitchFamily="34" charset="0"/>
              <a:buChar char="×"/>
            </a:pPr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System control</a:t>
            </a:r>
          </a:p>
          <a:p>
            <a:pPr marL="342900" indent="-342900">
              <a:buFont typeface="Avenir Next LT Pro" panose="020B0504020202020204" pitchFamily="34" charset="0"/>
              <a:buChar char="×"/>
            </a:pPr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Conversion tools</a:t>
            </a:r>
          </a:p>
          <a:p>
            <a:pPr marL="342900" indent="-342900">
              <a:buFont typeface="Avenir Next LT Pro" panose="020B0504020202020204" pitchFamily="34" charset="0"/>
              <a:buChar char="×"/>
            </a:pPr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Ontology alignment</a:t>
            </a:r>
          </a:p>
          <a:p>
            <a:pPr marL="342900" indent="-342900">
              <a:buFont typeface="Avenir Next LT Pro" panose="020B0504020202020204" pitchFamily="34" charset="0"/>
              <a:buChar char="×"/>
            </a:pPr>
            <a:endParaRPr lang="en-US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venir Next LT Pro" panose="020B0504020202020204" pitchFamily="34" charset="0"/>
              <a:buChar char="×"/>
            </a:pPr>
            <a:endParaRPr lang="en-US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venir Next LT Pro" panose="020B0504020202020204" pitchFamily="34" charset="0"/>
              <a:buChar char="×"/>
            </a:pPr>
            <a:endParaRPr lang="en-US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venir Next LT Pro" panose="020B0504020202020204" pitchFamily="34" charset="0"/>
              <a:buChar char="×"/>
            </a:pPr>
            <a:endParaRPr lang="en-NL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39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BEC68D7-F2D1-43B3-B7A0-B463D9746F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796"/>
          <a:stretch/>
        </p:blipFill>
        <p:spPr>
          <a:xfrm>
            <a:off x="0" y="1825625"/>
            <a:ext cx="12192000" cy="50323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318265B-D219-4DC1-AEA0-5E29012BE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Online documentation</a:t>
            </a:r>
            <a:endParaRPr lang="LID4096" dirty="0">
              <a:latin typeface="Georgia" panose="02040502050405020303" pitchFamily="18" charset="0"/>
            </a:endParaRPr>
          </a:p>
        </p:txBody>
      </p:sp>
      <p:pic>
        <p:nvPicPr>
          <p:cNvPr id="8" name="Graphic 7" descr="Document silhouet">
            <a:hlinkClick r:id="rId3"/>
            <a:extLst>
              <a:ext uri="{FF2B5EF4-FFF2-40B4-BE49-F238E27FC236}">
                <a16:creationId xmlns:a16="http://schemas.microsoft.com/office/drawing/2014/main" id="{26B04DCE-8AC0-462C-93BB-8D912E6659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25200" y="225654"/>
            <a:ext cx="425855" cy="430888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DB43DC74-7BE2-4165-A147-5AA4788765C8}"/>
              </a:ext>
            </a:extLst>
          </p:cNvPr>
          <p:cNvSpPr txBox="1"/>
          <p:nvPr/>
        </p:nvSpPr>
        <p:spPr>
          <a:xfrm>
            <a:off x="10644189" y="225655"/>
            <a:ext cx="12905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TAKE ME THERE</a:t>
            </a:r>
          </a:p>
          <a:p>
            <a:r>
              <a:rPr lang="en-US" sz="1100" dirty="0">
                <a:latin typeface="Avenir Next LT Pro" panose="020B05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w3id.org/bop</a:t>
            </a:r>
            <a:endParaRPr lang="en-US" sz="11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3081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18265B-D219-4DC1-AEA0-5E29012BE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Online documentation</a:t>
            </a:r>
            <a:endParaRPr lang="LID4096" dirty="0">
              <a:latin typeface="Georgia" panose="02040502050405020303" pitchFamily="18" charset="0"/>
            </a:endParaRPr>
          </a:p>
        </p:txBody>
      </p:sp>
      <p:pic>
        <p:nvPicPr>
          <p:cNvPr id="6" name="Graphic 5" descr="Document silhouet">
            <a:hlinkClick r:id="rId2"/>
            <a:extLst>
              <a:ext uri="{FF2B5EF4-FFF2-40B4-BE49-F238E27FC236}">
                <a16:creationId xmlns:a16="http://schemas.microsoft.com/office/drawing/2014/main" id="{09758F0F-9176-4663-A2B2-72E4E39D2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25200" y="225654"/>
            <a:ext cx="425855" cy="43088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A586AD8B-6D2C-4C53-A451-3C28937D485E}"/>
              </a:ext>
            </a:extLst>
          </p:cNvPr>
          <p:cNvSpPr txBox="1"/>
          <p:nvPr/>
        </p:nvSpPr>
        <p:spPr>
          <a:xfrm>
            <a:off x="10644189" y="225655"/>
            <a:ext cx="12905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TAKE ME THERE</a:t>
            </a:r>
          </a:p>
          <a:p>
            <a:r>
              <a:rPr lang="en-US" sz="1100" dirty="0">
                <a:latin typeface="Avenir Next LT Pro" panose="020B05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w3id.org/bop</a:t>
            </a:r>
            <a:endParaRPr lang="en-US" sz="1100" dirty="0">
              <a:latin typeface="Avenir Next LT Pro" panose="020B0504020202020204" pitchFamily="34" charset="0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D0FD936C-A903-4101-B6BA-91958BF27BDA}"/>
              </a:ext>
            </a:extLst>
          </p:cNvPr>
          <p:cNvSpPr/>
          <p:nvPr/>
        </p:nvSpPr>
        <p:spPr>
          <a:xfrm>
            <a:off x="952500" y="2008982"/>
            <a:ext cx="4981663" cy="4865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UPPER ONTOLOGY</a:t>
            </a:r>
            <a:endParaRPr lang="LID4096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BB18D3A3-8A2C-4FB3-B593-07DADAADE4EF}"/>
              </a:ext>
            </a:extLst>
          </p:cNvPr>
          <p:cNvSpPr/>
          <p:nvPr/>
        </p:nvSpPr>
        <p:spPr>
          <a:xfrm>
            <a:off x="952500" y="2813844"/>
            <a:ext cx="4981663" cy="13255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USE-CASE SPECIFIC ONTOLOGIES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venir Next LT Pro" panose="020B0504020202020204" pitchFamily="34" charset="0"/>
              </a:rPr>
              <a:t>Sensor pattern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venir Next LT Pro" panose="020B0504020202020204" pitchFamily="34" charset="0"/>
              </a:rPr>
              <a:t>Actuator pattern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venir Next LT Pro" panose="020B0504020202020204" pitchFamily="34" charset="0"/>
              </a:rPr>
              <a:t>Static properties pattern</a:t>
            </a:r>
            <a:endParaRPr lang="LID4096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B5563D05-C987-4FD4-A657-F5EA56571415}"/>
              </a:ext>
            </a:extLst>
          </p:cNvPr>
          <p:cNvSpPr/>
          <p:nvPr/>
        </p:nvSpPr>
        <p:spPr>
          <a:xfrm>
            <a:off x="952500" y="4457700"/>
            <a:ext cx="4981663" cy="13255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EXAMPLES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venir Next LT Pro" panose="020B0504020202020204" pitchFamily="34" charset="0"/>
              </a:rPr>
              <a:t>Using BOP in practice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venir Next LT Pro" panose="020B0504020202020204" pitchFamily="34" charset="0"/>
              </a:rPr>
              <a:t>Use-case specific example graphs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venir Next LT Pro" panose="020B0504020202020204" pitchFamily="34" charset="0"/>
              </a:rPr>
              <a:t>Example queries</a:t>
            </a:r>
            <a:endParaRPr lang="LID4096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1ED12232-3152-4294-953E-8693CDD9A35E}"/>
              </a:ext>
            </a:extLst>
          </p:cNvPr>
          <p:cNvSpPr/>
          <p:nvPr/>
        </p:nvSpPr>
        <p:spPr>
          <a:xfrm>
            <a:off x="952500" y="6101556"/>
            <a:ext cx="4981663" cy="4865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ALIGNMENTS TO OTHER ONTOLOGIES</a:t>
            </a:r>
            <a:endParaRPr lang="LID4096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CD5CB51F-D270-4C05-9FF9-539CBD502A0B}"/>
              </a:ext>
            </a:extLst>
          </p:cNvPr>
          <p:cNvSpPr/>
          <p:nvPr/>
        </p:nvSpPr>
        <p:spPr>
          <a:xfrm>
            <a:off x="6257836" y="2008982"/>
            <a:ext cx="4981663" cy="4865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BOP x OPEN DIGITAL TWINS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2D304D32-617A-4266-BC93-8C20D7FFED8C}"/>
              </a:ext>
            </a:extLst>
          </p:cNvPr>
          <p:cNvSpPr/>
          <p:nvPr/>
        </p:nvSpPr>
        <p:spPr>
          <a:xfrm>
            <a:off x="6257835" y="2813844"/>
            <a:ext cx="4981663" cy="13255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OPEN SMART HOME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venir Next LT Pro" panose="020B0504020202020204" pitchFamily="34" charset="0"/>
              </a:rPr>
              <a:t>Various file formats (.</a:t>
            </a:r>
            <a:r>
              <a:rPr lang="en-US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rvt</a:t>
            </a:r>
            <a:r>
              <a:rPr lang="en-US" dirty="0">
                <a:solidFill>
                  <a:schemeClr val="tx1"/>
                </a:solidFill>
                <a:latin typeface="Avenir Next LT Pro" panose="020B0504020202020204" pitchFamily="34" charset="0"/>
              </a:rPr>
              <a:t>, .</a:t>
            </a:r>
            <a:r>
              <a:rPr lang="en-US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ttl</a:t>
            </a:r>
            <a:r>
              <a:rPr lang="en-US" dirty="0">
                <a:solidFill>
                  <a:schemeClr val="tx1"/>
                </a:solidFill>
                <a:latin typeface="Avenir Next LT Pro" panose="020B0504020202020204" pitchFamily="34" charset="0"/>
              </a:rPr>
              <a:t>, .</a:t>
            </a:r>
            <a:r>
              <a:rPr lang="en-US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dae</a:t>
            </a:r>
            <a:r>
              <a:rPr lang="en-US" dirty="0">
                <a:solidFill>
                  <a:schemeClr val="tx1"/>
                </a:solidFill>
                <a:latin typeface="Avenir Next LT Pro" panose="020B0504020202020204" pitchFamily="34" charset="0"/>
              </a:rPr>
              <a:t>, .</a:t>
            </a:r>
            <a:r>
              <a:rPr lang="en-US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gltf</a:t>
            </a:r>
            <a:r>
              <a:rPr lang="en-US" dirty="0">
                <a:solidFill>
                  <a:schemeClr val="tx1"/>
                </a:solidFill>
                <a:latin typeface="Avenir Next LT Pro" panose="020B0504020202020204" pitchFamily="34" charset="0"/>
              </a:rPr>
              <a:t>)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venir Next LT Pro" panose="020B0504020202020204" pitchFamily="34" charset="0"/>
              </a:rPr>
              <a:t>Sensor data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venir Next LT Pro" panose="020B0504020202020204" pitchFamily="34" charset="0"/>
              </a:rPr>
              <a:t>CSV-to-</a:t>
            </a:r>
            <a:r>
              <a:rPr lang="en-US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InfluxDB</a:t>
            </a:r>
            <a:r>
              <a:rPr lang="en-US" dirty="0">
                <a:solidFill>
                  <a:schemeClr val="tx1"/>
                </a:solidFill>
                <a:latin typeface="Avenir Next LT Pro" panose="020B0504020202020204" pitchFamily="34" charset="0"/>
              </a:rPr>
              <a:t> converter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615B87A2-E551-46F8-9BCA-1D24C5711D3E}"/>
              </a:ext>
            </a:extLst>
          </p:cNvPr>
          <p:cNvGrpSpPr/>
          <p:nvPr/>
        </p:nvGrpSpPr>
        <p:grpSpPr>
          <a:xfrm>
            <a:off x="6257835" y="4461669"/>
            <a:ext cx="4981664" cy="2143102"/>
            <a:chOff x="6257835" y="4461669"/>
            <a:chExt cx="4981664" cy="2143102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4109D83E-8210-4334-99CF-9F8EDD890633}"/>
                </a:ext>
              </a:extLst>
            </p:cNvPr>
            <p:cNvSpPr/>
            <p:nvPr/>
          </p:nvSpPr>
          <p:spPr>
            <a:xfrm>
              <a:off x="6257835" y="4461669"/>
              <a:ext cx="4981664" cy="21264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Avenir Next LT Pro" panose="020B0504020202020204" pitchFamily="34" charset="0"/>
                </a:rPr>
                <a:t>TWO UPCOMING PROJECTS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Avenir Next LT Pro" panose="020B0504020202020204" pitchFamily="34" charset="0"/>
                </a:rPr>
                <a:t>Open Flat		Open Family Home</a:t>
              </a:r>
            </a:p>
            <a:p>
              <a:pPr algn="ctr"/>
              <a:endParaRPr lang="en-US" dirty="0">
                <a:solidFill>
                  <a:schemeClr val="tx1"/>
                </a:solidFill>
                <a:latin typeface="Avenir Next LT Pro" panose="020B0504020202020204" pitchFamily="34" charset="0"/>
              </a:endParaRPr>
            </a:p>
            <a:p>
              <a:pPr algn="ctr"/>
              <a:endParaRPr lang="en-US" dirty="0">
                <a:solidFill>
                  <a:schemeClr val="tx1"/>
                </a:solidFill>
                <a:latin typeface="Avenir Next LT Pro" panose="020B0504020202020204" pitchFamily="34" charset="0"/>
              </a:endParaRPr>
            </a:p>
            <a:p>
              <a:pPr algn="ctr"/>
              <a:endParaRPr lang="en-US" dirty="0">
                <a:solidFill>
                  <a:schemeClr val="tx1"/>
                </a:solidFill>
                <a:latin typeface="Avenir Next LT Pro" panose="020B0504020202020204" pitchFamily="34" charset="0"/>
              </a:endParaRPr>
            </a:p>
            <a:p>
              <a:pPr algn="ctr"/>
              <a:endParaRPr lang="en-US" dirty="0">
                <a:solidFill>
                  <a:schemeClr val="tx1"/>
                </a:solidFill>
                <a:latin typeface="Avenir Next LT Pro" panose="020B0504020202020204" pitchFamily="34" charset="0"/>
              </a:endParaRPr>
            </a:p>
            <a:p>
              <a:pPr algn="ctr"/>
              <a:endParaRPr lang="en-US" dirty="0">
                <a:solidFill>
                  <a:schemeClr val="tx1"/>
                </a:solidFill>
                <a:latin typeface="Avenir Next LT Pro" panose="020B0504020202020204" pitchFamily="34" charset="0"/>
              </a:endParaRPr>
            </a:p>
          </p:txBody>
        </p:sp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70E8D3D8-099E-4F8C-A818-F34EF6CE7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2165" y="5168900"/>
              <a:ext cx="2133574" cy="1323975"/>
            </a:xfrm>
            <a:prstGeom prst="rect">
              <a:avLst/>
            </a:prstGeom>
          </p:spPr>
        </p:pic>
        <p:pic>
          <p:nvPicPr>
            <p:cNvPr id="18" name="Afbeelding 17">
              <a:extLst>
                <a:ext uri="{FF2B5EF4-FFF2-40B4-BE49-F238E27FC236}">
                  <a16:creationId xmlns:a16="http://schemas.microsoft.com/office/drawing/2014/main" id="{8712F4D9-406A-416A-AF0E-A5299E72B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6888" y="5057002"/>
              <a:ext cx="2534359" cy="1547769"/>
            </a:xfrm>
            <a:prstGeom prst="rect">
              <a:avLst/>
            </a:prstGeom>
          </p:spPr>
        </p:pic>
      </p:grpSp>
      <p:sp>
        <p:nvSpPr>
          <p:cNvPr id="10" name="Linkeraccolade 9">
            <a:extLst>
              <a:ext uri="{FF2B5EF4-FFF2-40B4-BE49-F238E27FC236}">
                <a16:creationId xmlns:a16="http://schemas.microsoft.com/office/drawing/2014/main" id="{4315955D-1D0D-48F4-8466-0121B6C0D1AB}"/>
              </a:ext>
            </a:extLst>
          </p:cNvPr>
          <p:cNvSpPr/>
          <p:nvPr/>
        </p:nvSpPr>
        <p:spPr>
          <a:xfrm flipH="1">
            <a:off x="5925110" y="2008982"/>
            <a:ext cx="332725" cy="4579143"/>
          </a:xfrm>
          <a:custGeom>
            <a:avLst/>
            <a:gdLst>
              <a:gd name="connsiteX0" fmla="*/ 332725 w 332725"/>
              <a:gd name="connsiteY0" fmla="*/ 4579143 h 4579143"/>
              <a:gd name="connsiteX1" fmla="*/ 166362 w 332725"/>
              <a:gd name="connsiteY1" fmla="*/ 4464252 h 4579143"/>
              <a:gd name="connsiteX2" fmla="*/ 166363 w 332725"/>
              <a:gd name="connsiteY2" fmla="*/ 344672 h 4579143"/>
              <a:gd name="connsiteX3" fmla="*/ 0 w 332725"/>
              <a:gd name="connsiteY3" fmla="*/ 229781 h 4579143"/>
              <a:gd name="connsiteX4" fmla="*/ 166363 w 332725"/>
              <a:gd name="connsiteY4" fmla="*/ 114890 h 4579143"/>
              <a:gd name="connsiteX5" fmla="*/ 166363 w 332725"/>
              <a:gd name="connsiteY5" fmla="*/ 114891 h 4579143"/>
              <a:gd name="connsiteX6" fmla="*/ 332726 w 332725"/>
              <a:gd name="connsiteY6" fmla="*/ 0 h 4579143"/>
              <a:gd name="connsiteX7" fmla="*/ 332725 w 332725"/>
              <a:gd name="connsiteY7" fmla="*/ 4579143 h 4579143"/>
              <a:gd name="connsiteX0" fmla="*/ 332725 w 332725"/>
              <a:gd name="connsiteY0" fmla="*/ 4579143 h 4579143"/>
              <a:gd name="connsiteX1" fmla="*/ 166362 w 332725"/>
              <a:gd name="connsiteY1" fmla="*/ 4464252 h 4579143"/>
              <a:gd name="connsiteX2" fmla="*/ 166363 w 332725"/>
              <a:gd name="connsiteY2" fmla="*/ 344672 h 4579143"/>
              <a:gd name="connsiteX3" fmla="*/ 0 w 332725"/>
              <a:gd name="connsiteY3" fmla="*/ 229781 h 4579143"/>
              <a:gd name="connsiteX4" fmla="*/ 166363 w 332725"/>
              <a:gd name="connsiteY4" fmla="*/ 114890 h 4579143"/>
              <a:gd name="connsiteX5" fmla="*/ 166363 w 332725"/>
              <a:gd name="connsiteY5" fmla="*/ 114891 h 4579143"/>
              <a:gd name="connsiteX6" fmla="*/ 332726 w 332725"/>
              <a:gd name="connsiteY6" fmla="*/ 0 h 4579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725" h="4579143" stroke="0" extrusionOk="0">
                <a:moveTo>
                  <a:pt x="332725" y="4579143"/>
                </a:moveTo>
                <a:cubicBezTo>
                  <a:pt x="245790" y="4583816"/>
                  <a:pt x="162835" y="4533225"/>
                  <a:pt x="166362" y="4464252"/>
                </a:cubicBezTo>
                <a:cubicBezTo>
                  <a:pt x="71672" y="3168593"/>
                  <a:pt x="115568" y="1714051"/>
                  <a:pt x="166363" y="344672"/>
                </a:cubicBezTo>
                <a:cubicBezTo>
                  <a:pt x="174871" y="269675"/>
                  <a:pt x="77852" y="230863"/>
                  <a:pt x="0" y="229781"/>
                </a:cubicBezTo>
                <a:cubicBezTo>
                  <a:pt x="93869" y="236930"/>
                  <a:pt x="166231" y="177525"/>
                  <a:pt x="166363" y="114890"/>
                </a:cubicBezTo>
                <a:lnTo>
                  <a:pt x="166363" y="114891"/>
                </a:lnTo>
                <a:cubicBezTo>
                  <a:pt x="166515" y="59405"/>
                  <a:pt x="251233" y="-9421"/>
                  <a:pt x="332726" y="0"/>
                </a:cubicBezTo>
                <a:cubicBezTo>
                  <a:pt x="397963" y="1529582"/>
                  <a:pt x="385149" y="2778199"/>
                  <a:pt x="332725" y="4579143"/>
                </a:cubicBezTo>
                <a:close/>
              </a:path>
              <a:path w="332725" h="4579143" fill="none" extrusionOk="0">
                <a:moveTo>
                  <a:pt x="332725" y="4579143"/>
                </a:moveTo>
                <a:cubicBezTo>
                  <a:pt x="233489" y="4569320"/>
                  <a:pt x="167990" y="4520985"/>
                  <a:pt x="166362" y="4464252"/>
                </a:cubicBezTo>
                <a:cubicBezTo>
                  <a:pt x="323936" y="3049175"/>
                  <a:pt x="277693" y="1808661"/>
                  <a:pt x="166363" y="344672"/>
                </a:cubicBezTo>
                <a:cubicBezTo>
                  <a:pt x="178382" y="278723"/>
                  <a:pt x="77336" y="226659"/>
                  <a:pt x="0" y="229781"/>
                </a:cubicBezTo>
                <a:cubicBezTo>
                  <a:pt x="88896" y="222810"/>
                  <a:pt x="155490" y="173828"/>
                  <a:pt x="166363" y="114890"/>
                </a:cubicBezTo>
                <a:lnTo>
                  <a:pt x="166363" y="114891"/>
                </a:lnTo>
                <a:cubicBezTo>
                  <a:pt x="166666" y="63528"/>
                  <a:pt x="241934" y="-4807"/>
                  <a:pt x="332726" y="0"/>
                </a:cubicBezTo>
              </a:path>
              <a:path w="332725" h="4579143" fill="none" stroke="0" extrusionOk="0">
                <a:moveTo>
                  <a:pt x="332725" y="4579143"/>
                </a:moveTo>
                <a:cubicBezTo>
                  <a:pt x="239100" y="4575715"/>
                  <a:pt x="173881" y="4523565"/>
                  <a:pt x="166362" y="4464252"/>
                </a:cubicBezTo>
                <a:cubicBezTo>
                  <a:pt x="159243" y="3244936"/>
                  <a:pt x="55663" y="1675015"/>
                  <a:pt x="166363" y="344672"/>
                </a:cubicBezTo>
                <a:cubicBezTo>
                  <a:pt x="154381" y="270114"/>
                  <a:pt x="89394" y="229832"/>
                  <a:pt x="0" y="229781"/>
                </a:cubicBezTo>
                <a:cubicBezTo>
                  <a:pt x="96312" y="225091"/>
                  <a:pt x="168022" y="177284"/>
                  <a:pt x="166363" y="114890"/>
                </a:cubicBezTo>
                <a:lnTo>
                  <a:pt x="166363" y="114891"/>
                </a:lnTo>
                <a:cubicBezTo>
                  <a:pt x="152890" y="59420"/>
                  <a:pt x="239468" y="4942"/>
                  <a:pt x="332726" y="0"/>
                </a:cubicBezTo>
              </a:path>
            </a:pathLst>
          </a:custGeom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694167881">
                  <a:prstGeom prst="leftBrace">
                    <a:avLst>
                      <a:gd name="adj1" fmla="val 105952"/>
                      <a:gd name="adj2" fmla="val 5018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1803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binnen, tafel, venster, gebouw&#10;&#10;Automatisch gegenereerde beschrijving">
            <a:extLst>
              <a:ext uri="{FF2B5EF4-FFF2-40B4-BE49-F238E27FC236}">
                <a16:creationId xmlns:a16="http://schemas.microsoft.com/office/drawing/2014/main" id="{07F925D8-C6AA-4875-AE7D-14DA41A12A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 r="83" b="156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0181F23F-C5FC-4BEC-B7AA-613D69115236}"/>
              </a:ext>
            </a:extLst>
          </p:cNvPr>
          <p:cNvSpPr/>
          <p:nvPr/>
        </p:nvSpPr>
        <p:spPr>
          <a:xfrm>
            <a:off x="4266335" y="1733430"/>
            <a:ext cx="3659332" cy="61323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venir Next LT Pro" panose="020B0504020202020204" pitchFamily="34" charset="0"/>
              </a:rPr>
              <a:t>Virtual representation</a:t>
            </a:r>
            <a:endParaRPr lang="en-NL" dirty="0">
              <a:latin typeface="Avenir Next LT Pro" panose="020B0504020202020204" pitchFamily="34" charset="0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8DD1F10A-CE41-40B9-8C76-887A620A02DE}"/>
              </a:ext>
            </a:extLst>
          </p:cNvPr>
          <p:cNvSpPr/>
          <p:nvPr/>
        </p:nvSpPr>
        <p:spPr>
          <a:xfrm>
            <a:off x="4266335" y="4511334"/>
            <a:ext cx="3659332" cy="61323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venir Next LT Pro" panose="020B0504020202020204" pitchFamily="34" charset="0"/>
              </a:rPr>
              <a:t>Indoor environment</a:t>
            </a:r>
            <a:endParaRPr lang="en-NL" dirty="0">
              <a:latin typeface="Avenir Next LT Pro" panose="020B0504020202020204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FDA228E9-7FBB-4BE0-9D2C-A5DB9DAB439A}"/>
              </a:ext>
            </a:extLst>
          </p:cNvPr>
          <p:cNvSpPr txBox="1"/>
          <p:nvPr/>
        </p:nvSpPr>
        <p:spPr>
          <a:xfrm>
            <a:off x="7925665" y="3255935"/>
            <a:ext cx="1867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Update (information)</a:t>
            </a:r>
            <a:endParaRPr lang="en-NL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BF0C51A3-B3F1-46BB-8702-60BB13CE3756}"/>
              </a:ext>
            </a:extLst>
          </p:cNvPr>
          <p:cNvSpPr txBox="1"/>
          <p:nvPr/>
        </p:nvSpPr>
        <p:spPr>
          <a:xfrm>
            <a:off x="2398623" y="3255935"/>
            <a:ext cx="1867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(Update </a:t>
            </a: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(data)</a:t>
            </a:r>
            <a:endParaRPr lang="en-NL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15" name="Verbindingslijn: gebogen 14">
            <a:extLst>
              <a:ext uri="{FF2B5EF4-FFF2-40B4-BE49-F238E27FC236}">
                <a16:creationId xmlns:a16="http://schemas.microsoft.com/office/drawing/2014/main" id="{6678DA71-08EF-42D6-BF5D-6D3665A2254A}"/>
              </a:ext>
            </a:extLst>
          </p:cNvPr>
          <p:cNvCxnSpPr>
            <a:cxnSpLocks/>
            <a:stCxn id="12" idx="1"/>
            <a:endCxn id="14" idx="2"/>
          </p:cNvCxnSpPr>
          <p:nvPr/>
        </p:nvCxnSpPr>
        <p:spPr>
          <a:xfrm rot="10800000">
            <a:off x="3332479" y="3902266"/>
            <a:ext cx="933856" cy="915686"/>
          </a:xfrm>
          <a:prstGeom prst="bentConnector2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Verbindingslijn: gebogen 15">
            <a:extLst>
              <a:ext uri="{FF2B5EF4-FFF2-40B4-BE49-F238E27FC236}">
                <a16:creationId xmlns:a16="http://schemas.microsoft.com/office/drawing/2014/main" id="{DB480AFB-9B04-417D-8646-D754590B87C0}"/>
              </a:ext>
            </a:extLst>
          </p:cNvPr>
          <p:cNvCxnSpPr>
            <a:cxnSpLocks/>
            <a:stCxn id="14" idx="0"/>
            <a:endCxn id="11" idx="1"/>
          </p:cNvCxnSpPr>
          <p:nvPr/>
        </p:nvCxnSpPr>
        <p:spPr>
          <a:xfrm rot="5400000" flipH="1" flipV="1">
            <a:off x="3191464" y="2181064"/>
            <a:ext cx="1215887" cy="933856"/>
          </a:xfrm>
          <a:prstGeom prst="bentConnector2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Verbindingslijn: gebogen 16">
            <a:extLst>
              <a:ext uri="{FF2B5EF4-FFF2-40B4-BE49-F238E27FC236}">
                <a16:creationId xmlns:a16="http://schemas.microsoft.com/office/drawing/2014/main" id="{02672E80-219B-4651-9ADF-81D233596118}"/>
              </a:ext>
            </a:extLst>
          </p:cNvPr>
          <p:cNvCxnSpPr>
            <a:cxnSpLocks/>
            <a:stCxn id="11" idx="3"/>
            <a:endCxn id="13" idx="0"/>
          </p:cNvCxnSpPr>
          <p:nvPr/>
        </p:nvCxnSpPr>
        <p:spPr>
          <a:xfrm>
            <a:off x="7925667" y="2040048"/>
            <a:ext cx="933854" cy="1215887"/>
          </a:xfrm>
          <a:prstGeom prst="bentConnector2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Verbindingslijn: gebogen 17">
            <a:extLst>
              <a:ext uri="{FF2B5EF4-FFF2-40B4-BE49-F238E27FC236}">
                <a16:creationId xmlns:a16="http://schemas.microsoft.com/office/drawing/2014/main" id="{388A431C-1A11-4E0D-B332-1F854727561C}"/>
              </a:ext>
            </a:extLst>
          </p:cNvPr>
          <p:cNvCxnSpPr>
            <a:cxnSpLocks/>
            <a:stCxn id="13" idx="2"/>
            <a:endCxn id="12" idx="3"/>
          </p:cNvCxnSpPr>
          <p:nvPr/>
        </p:nvCxnSpPr>
        <p:spPr>
          <a:xfrm rot="5400000">
            <a:off x="7934751" y="3893182"/>
            <a:ext cx="915686" cy="933854"/>
          </a:xfrm>
          <a:prstGeom prst="bentConnector2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153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binnen, tafel, venster, gebouw&#10;&#10;Automatisch gegenereerde beschrijving">
            <a:extLst>
              <a:ext uri="{FF2B5EF4-FFF2-40B4-BE49-F238E27FC236}">
                <a16:creationId xmlns:a16="http://schemas.microsoft.com/office/drawing/2014/main" id="{07F925D8-C6AA-4875-AE7D-14DA41A12A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 r="83" b="156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1F8C6140-4C02-460D-B3F9-C1FA621615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517" y="6006704"/>
            <a:ext cx="1264565" cy="851296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A9CF5C73-7107-4107-ADED-C10B6E3E12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18" y="6148938"/>
            <a:ext cx="2077783" cy="56682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03B33C5C-477A-4C73-B744-C555FACE7050}"/>
              </a:ext>
            </a:extLst>
          </p:cNvPr>
          <p:cNvSpPr txBox="1">
            <a:spLocks/>
          </p:cNvSpPr>
          <p:nvPr/>
        </p:nvSpPr>
        <p:spPr>
          <a:xfrm>
            <a:off x="996461" y="6091832"/>
            <a:ext cx="10199076" cy="681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Avenir Next LT Pro" panose="020B0504020202020204" pitchFamily="34" charset="0"/>
              </a:rPr>
              <a:t>Alex Donkers – PhD Candidate at Eindhoven University of Technology – a.j.a.donkers@tue.nl</a:t>
            </a:r>
          </a:p>
          <a:p>
            <a:pPr algn="ctr"/>
            <a:r>
              <a:rPr lang="en-US" sz="12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Dujuan</a:t>
            </a:r>
            <a:r>
              <a:rPr lang="en-US" sz="1200" dirty="0">
                <a:solidFill>
                  <a:schemeClr val="bg1"/>
                </a:solidFill>
                <a:latin typeface="Avenir Next LT Pro" panose="020B0504020202020204" pitchFamily="34" charset="0"/>
              </a:rPr>
              <a:t> Yang, </a:t>
            </a:r>
            <a:r>
              <a:rPr lang="en-US" sz="12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Bauke</a:t>
            </a:r>
            <a:r>
              <a:rPr lang="en-US" sz="1200" dirty="0">
                <a:solidFill>
                  <a:schemeClr val="bg1"/>
                </a:solidFill>
                <a:latin typeface="Avenir Next LT Pro" panose="020B0504020202020204" pitchFamily="34" charset="0"/>
              </a:rPr>
              <a:t> de Vries, Nico </a:t>
            </a:r>
            <a:r>
              <a:rPr lang="en-US" sz="12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Baken</a:t>
            </a:r>
            <a:endParaRPr lang="en-US" sz="12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186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binnen, tafel, venster, gebouw&#10;&#10;Automatisch gegenereerde beschrijving">
            <a:extLst>
              <a:ext uri="{FF2B5EF4-FFF2-40B4-BE49-F238E27FC236}">
                <a16:creationId xmlns:a16="http://schemas.microsoft.com/office/drawing/2014/main" id="{07F925D8-C6AA-4875-AE7D-14DA41A12A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 r="83" b="156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F86BA982-8EA4-4321-84F7-0927A9E4AE51}"/>
              </a:ext>
            </a:extLst>
          </p:cNvPr>
          <p:cNvSpPr txBox="1">
            <a:spLocks/>
          </p:cNvSpPr>
          <p:nvPr/>
        </p:nvSpPr>
        <p:spPr>
          <a:xfrm>
            <a:off x="0" y="3005992"/>
            <a:ext cx="12192000" cy="8460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Indoor Environmental Quality</a:t>
            </a:r>
            <a:endParaRPr lang="en-NL" sz="4800" dirty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A1A12C07-6E5B-4436-AEF2-7DB53FDC284C}"/>
              </a:ext>
            </a:extLst>
          </p:cNvPr>
          <p:cNvSpPr txBox="1">
            <a:spLocks/>
          </p:cNvSpPr>
          <p:nvPr/>
        </p:nvSpPr>
        <p:spPr>
          <a:xfrm>
            <a:off x="973122" y="2155972"/>
            <a:ext cx="3737295" cy="430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Thermal comfort</a:t>
            </a:r>
            <a:endParaRPr lang="en-NL" sz="2400" b="1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005702E0-E6DF-4FFF-8E07-6F440F6000F8}"/>
              </a:ext>
            </a:extLst>
          </p:cNvPr>
          <p:cNvSpPr txBox="1">
            <a:spLocks/>
          </p:cNvSpPr>
          <p:nvPr/>
        </p:nvSpPr>
        <p:spPr>
          <a:xfrm>
            <a:off x="7481583" y="2150286"/>
            <a:ext cx="3737295" cy="430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Acoustic comfort</a:t>
            </a:r>
            <a:endParaRPr lang="en-NL" sz="2400" b="1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A42B536C-FD68-4667-999B-CF40C7F23E3B}"/>
              </a:ext>
            </a:extLst>
          </p:cNvPr>
          <p:cNvSpPr txBox="1">
            <a:spLocks/>
          </p:cNvSpPr>
          <p:nvPr/>
        </p:nvSpPr>
        <p:spPr>
          <a:xfrm>
            <a:off x="973122" y="4271332"/>
            <a:ext cx="3737295" cy="430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Visual comfort</a:t>
            </a:r>
            <a:endParaRPr lang="en-NL" sz="2400" b="1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263039DC-CFE0-41A9-A961-E93A6D14E02E}"/>
              </a:ext>
            </a:extLst>
          </p:cNvPr>
          <p:cNvSpPr txBox="1">
            <a:spLocks/>
          </p:cNvSpPr>
          <p:nvPr/>
        </p:nvSpPr>
        <p:spPr>
          <a:xfrm>
            <a:off x="7481583" y="4265646"/>
            <a:ext cx="3737295" cy="430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Air quality</a:t>
            </a:r>
            <a:endParaRPr lang="en-NL" sz="2400" b="1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9375CBD1-C6F7-4C03-8914-7FBF07DF84BA}"/>
              </a:ext>
            </a:extLst>
          </p:cNvPr>
          <p:cNvSpPr txBox="1">
            <a:spLocks/>
          </p:cNvSpPr>
          <p:nvPr/>
        </p:nvSpPr>
        <p:spPr>
          <a:xfrm>
            <a:off x="6184084" y="4809785"/>
            <a:ext cx="3737295" cy="430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Natural ventilation</a:t>
            </a:r>
            <a:endParaRPr lang="en-NL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C7865CF9-4CD9-49AD-A9BB-3A7D6ED59C5E}"/>
              </a:ext>
            </a:extLst>
          </p:cNvPr>
          <p:cNvSpPr txBox="1">
            <a:spLocks/>
          </p:cNvSpPr>
          <p:nvPr/>
        </p:nvSpPr>
        <p:spPr>
          <a:xfrm>
            <a:off x="7116660" y="5371626"/>
            <a:ext cx="3737295" cy="430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CO2 level</a:t>
            </a:r>
            <a:endParaRPr lang="en-NL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C8F2AE7C-6455-40C1-8337-CBF6C7A24313}"/>
              </a:ext>
            </a:extLst>
          </p:cNvPr>
          <p:cNvSpPr txBox="1">
            <a:spLocks/>
          </p:cNvSpPr>
          <p:nvPr/>
        </p:nvSpPr>
        <p:spPr>
          <a:xfrm>
            <a:off x="8721754" y="5067683"/>
            <a:ext cx="3737295" cy="430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Particulate matter</a:t>
            </a:r>
            <a:endParaRPr lang="en-NL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206E63D2-EDBC-41C3-8FCF-12D4DB8439E9}"/>
              </a:ext>
            </a:extLst>
          </p:cNvPr>
          <p:cNvSpPr txBox="1">
            <a:spLocks/>
          </p:cNvSpPr>
          <p:nvPr/>
        </p:nvSpPr>
        <p:spPr>
          <a:xfrm>
            <a:off x="7713677" y="5716922"/>
            <a:ext cx="3737295" cy="430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Mechanical ventilation</a:t>
            </a:r>
            <a:endParaRPr lang="en-NL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72F9DAF3-86C2-4354-99AB-879AABDFCBA9}"/>
              </a:ext>
            </a:extLst>
          </p:cNvPr>
          <p:cNvSpPr txBox="1">
            <a:spLocks/>
          </p:cNvSpPr>
          <p:nvPr/>
        </p:nvSpPr>
        <p:spPr>
          <a:xfrm>
            <a:off x="6719582" y="1716395"/>
            <a:ext cx="3737295" cy="430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Reverberation time</a:t>
            </a:r>
            <a:endParaRPr lang="en-NL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8DF32EA2-5D86-4155-9293-ED12D2357151}"/>
              </a:ext>
            </a:extLst>
          </p:cNvPr>
          <p:cNvSpPr txBox="1">
            <a:spLocks/>
          </p:cNvSpPr>
          <p:nvPr/>
        </p:nvSpPr>
        <p:spPr>
          <a:xfrm>
            <a:off x="8052731" y="723907"/>
            <a:ext cx="3737295" cy="430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Background noise level</a:t>
            </a:r>
            <a:endParaRPr lang="en-NL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B7817F31-6B26-46B2-B2F4-2A50BBE9936B}"/>
              </a:ext>
            </a:extLst>
          </p:cNvPr>
          <p:cNvSpPr txBox="1">
            <a:spLocks/>
          </p:cNvSpPr>
          <p:nvPr/>
        </p:nvSpPr>
        <p:spPr>
          <a:xfrm>
            <a:off x="8101668" y="1251746"/>
            <a:ext cx="3737295" cy="430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Communication privacy</a:t>
            </a:r>
            <a:endParaRPr lang="en-NL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BD1C4672-A65B-499C-9D20-FC8133C65CB0}"/>
              </a:ext>
            </a:extLst>
          </p:cNvPr>
          <p:cNvSpPr txBox="1">
            <a:spLocks/>
          </p:cNvSpPr>
          <p:nvPr/>
        </p:nvSpPr>
        <p:spPr>
          <a:xfrm>
            <a:off x="543188" y="634672"/>
            <a:ext cx="3981275" cy="430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Mean radiant temperature</a:t>
            </a:r>
            <a:endParaRPr lang="en-NL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BAACC9BA-E493-434C-9785-9F1E073AD5B8}"/>
              </a:ext>
            </a:extLst>
          </p:cNvPr>
          <p:cNvSpPr txBox="1">
            <a:spLocks/>
          </p:cNvSpPr>
          <p:nvPr/>
        </p:nvSpPr>
        <p:spPr>
          <a:xfrm>
            <a:off x="1930866" y="1113560"/>
            <a:ext cx="3737295" cy="430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Relative humidity</a:t>
            </a:r>
            <a:endParaRPr lang="en-NL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4E108634-F6B9-4DAE-AAA5-6A3ECD7819D4}"/>
              </a:ext>
            </a:extLst>
          </p:cNvPr>
          <p:cNvSpPr txBox="1">
            <a:spLocks/>
          </p:cNvSpPr>
          <p:nvPr/>
        </p:nvSpPr>
        <p:spPr>
          <a:xfrm>
            <a:off x="522214" y="1491994"/>
            <a:ext cx="3737295" cy="430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Surface temperature</a:t>
            </a:r>
            <a:endParaRPr lang="en-NL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CC714E84-82BF-4ADB-B9E7-B141A62A9E64}"/>
              </a:ext>
            </a:extLst>
          </p:cNvPr>
          <p:cNvSpPr txBox="1">
            <a:spLocks/>
          </p:cNvSpPr>
          <p:nvPr/>
        </p:nvSpPr>
        <p:spPr>
          <a:xfrm>
            <a:off x="3147619" y="1675352"/>
            <a:ext cx="3737295" cy="430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Air velocity</a:t>
            </a:r>
            <a:endParaRPr lang="en-NL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62A112A4-AA24-4A8E-AA60-E733EBFF1358}"/>
              </a:ext>
            </a:extLst>
          </p:cNvPr>
          <p:cNvSpPr txBox="1">
            <a:spLocks/>
          </p:cNvSpPr>
          <p:nvPr/>
        </p:nvSpPr>
        <p:spPr>
          <a:xfrm>
            <a:off x="2658261" y="2689158"/>
            <a:ext cx="5055416" cy="430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Geometry of rooms and elements</a:t>
            </a:r>
            <a:endParaRPr lang="en-NL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BF657337-AF58-45D8-829A-0B47C7E96733}"/>
              </a:ext>
            </a:extLst>
          </p:cNvPr>
          <p:cNvSpPr txBox="1">
            <a:spLocks/>
          </p:cNvSpPr>
          <p:nvPr/>
        </p:nvSpPr>
        <p:spPr>
          <a:xfrm>
            <a:off x="3532813" y="3781400"/>
            <a:ext cx="5055416" cy="430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Building topology</a:t>
            </a:r>
            <a:endParaRPr lang="en-NL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itel 1">
            <a:extLst>
              <a:ext uri="{FF2B5EF4-FFF2-40B4-BE49-F238E27FC236}">
                <a16:creationId xmlns:a16="http://schemas.microsoft.com/office/drawing/2014/main" id="{9D0C4219-6841-451D-8457-C565EC5332DB}"/>
              </a:ext>
            </a:extLst>
          </p:cNvPr>
          <p:cNvSpPr txBox="1">
            <a:spLocks/>
          </p:cNvSpPr>
          <p:nvPr/>
        </p:nvSpPr>
        <p:spPr>
          <a:xfrm>
            <a:off x="3666338" y="2221012"/>
            <a:ext cx="5055416" cy="430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Weather information</a:t>
            </a:r>
            <a:endParaRPr lang="en-NL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itel 1">
            <a:extLst>
              <a:ext uri="{FF2B5EF4-FFF2-40B4-BE49-F238E27FC236}">
                <a16:creationId xmlns:a16="http://schemas.microsoft.com/office/drawing/2014/main" id="{5379CE63-1111-443A-938E-183CD72774A4}"/>
              </a:ext>
            </a:extLst>
          </p:cNvPr>
          <p:cNvSpPr txBox="1">
            <a:spLocks/>
          </p:cNvSpPr>
          <p:nvPr/>
        </p:nvSpPr>
        <p:spPr>
          <a:xfrm>
            <a:off x="3913463" y="6189898"/>
            <a:ext cx="5055416" cy="430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Occupant preferences</a:t>
            </a:r>
            <a:endParaRPr lang="en-NL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68D03A5C-E0D6-4919-8756-35D19F182576}"/>
              </a:ext>
            </a:extLst>
          </p:cNvPr>
          <p:cNvSpPr txBox="1">
            <a:spLocks/>
          </p:cNvSpPr>
          <p:nvPr/>
        </p:nvSpPr>
        <p:spPr>
          <a:xfrm>
            <a:off x="4444941" y="5376861"/>
            <a:ext cx="5055416" cy="430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Activity level</a:t>
            </a:r>
            <a:endParaRPr lang="en-NL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itel 1">
            <a:extLst>
              <a:ext uri="{FF2B5EF4-FFF2-40B4-BE49-F238E27FC236}">
                <a16:creationId xmlns:a16="http://schemas.microsoft.com/office/drawing/2014/main" id="{01C17296-3D88-43B9-B807-99E1F9DECDE8}"/>
              </a:ext>
            </a:extLst>
          </p:cNvPr>
          <p:cNvSpPr txBox="1">
            <a:spLocks/>
          </p:cNvSpPr>
          <p:nvPr/>
        </p:nvSpPr>
        <p:spPr>
          <a:xfrm>
            <a:off x="-1141953" y="4747108"/>
            <a:ext cx="5055416" cy="430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Glare</a:t>
            </a:r>
            <a:endParaRPr lang="en-NL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itel 1">
            <a:extLst>
              <a:ext uri="{FF2B5EF4-FFF2-40B4-BE49-F238E27FC236}">
                <a16:creationId xmlns:a16="http://schemas.microsoft.com/office/drawing/2014/main" id="{D38FE773-BDA2-400A-9C83-29EE3ACE30D2}"/>
              </a:ext>
            </a:extLst>
          </p:cNvPr>
          <p:cNvSpPr txBox="1">
            <a:spLocks/>
          </p:cNvSpPr>
          <p:nvPr/>
        </p:nvSpPr>
        <p:spPr>
          <a:xfrm>
            <a:off x="625193" y="4918622"/>
            <a:ext cx="5055416" cy="430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Natural light</a:t>
            </a:r>
            <a:endParaRPr lang="en-NL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F1ABFE69-771B-4806-ADE7-7BCF5769CF06}"/>
              </a:ext>
            </a:extLst>
          </p:cNvPr>
          <p:cNvSpPr txBox="1">
            <a:spLocks/>
          </p:cNvSpPr>
          <p:nvPr/>
        </p:nvSpPr>
        <p:spPr>
          <a:xfrm>
            <a:off x="-671994" y="5418804"/>
            <a:ext cx="5055416" cy="430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Artificial light</a:t>
            </a:r>
            <a:endParaRPr lang="en-NL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itel 1">
            <a:extLst>
              <a:ext uri="{FF2B5EF4-FFF2-40B4-BE49-F238E27FC236}">
                <a16:creationId xmlns:a16="http://schemas.microsoft.com/office/drawing/2014/main" id="{B975C85F-D1B9-4E38-9E56-87424C0F7766}"/>
              </a:ext>
            </a:extLst>
          </p:cNvPr>
          <p:cNvSpPr txBox="1">
            <a:spLocks/>
          </p:cNvSpPr>
          <p:nvPr/>
        </p:nvSpPr>
        <p:spPr>
          <a:xfrm>
            <a:off x="394866" y="5959090"/>
            <a:ext cx="5055416" cy="430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Visual privacy</a:t>
            </a:r>
            <a:endParaRPr lang="en-NL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itel 1">
            <a:extLst>
              <a:ext uri="{FF2B5EF4-FFF2-40B4-BE49-F238E27FC236}">
                <a16:creationId xmlns:a16="http://schemas.microsoft.com/office/drawing/2014/main" id="{E58C171D-E608-47D2-9694-B0198CA4925C}"/>
              </a:ext>
            </a:extLst>
          </p:cNvPr>
          <p:cNvSpPr txBox="1">
            <a:spLocks/>
          </p:cNvSpPr>
          <p:nvPr/>
        </p:nvSpPr>
        <p:spPr>
          <a:xfrm>
            <a:off x="3568292" y="4300389"/>
            <a:ext cx="5055416" cy="430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Sociodemographics</a:t>
            </a:r>
            <a:endParaRPr lang="en-NL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itel 1">
            <a:extLst>
              <a:ext uri="{FF2B5EF4-FFF2-40B4-BE49-F238E27FC236}">
                <a16:creationId xmlns:a16="http://schemas.microsoft.com/office/drawing/2014/main" id="{1E35A9CF-0CD4-4E1F-B6B4-57763683E237}"/>
              </a:ext>
            </a:extLst>
          </p:cNvPr>
          <p:cNvSpPr txBox="1">
            <a:spLocks/>
          </p:cNvSpPr>
          <p:nvPr/>
        </p:nvSpPr>
        <p:spPr>
          <a:xfrm>
            <a:off x="2532513" y="5737144"/>
            <a:ext cx="5055416" cy="430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Mood</a:t>
            </a:r>
            <a:endParaRPr lang="en-NL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itel 1">
            <a:extLst>
              <a:ext uri="{FF2B5EF4-FFF2-40B4-BE49-F238E27FC236}">
                <a16:creationId xmlns:a16="http://schemas.microsoft.com/office/drawing/2014/main" id="{33D94E09-DCD8-490A-AA94-A369D62514CF}"/>
              </a:ext>
            </a:extLst>
          </p:cNvPr>
          <p:cNvSpPr txBox="1">
            <a:spLocks/>
          </p:cNvSpPr>
          <p:nvPr/>
        </p:nvSpPr>
        <p:spPr>
          <a:xfrm>
            <a:off x="3996133" y="1148917"/>
            <a:ext cx="5055416" cy="430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Clothing level</a:t>
            </a:r>
            <a:endParaRPr lang="en-NL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41ABA91B-66A2-40EF-ABD7-EEC8FCD57248}"/>
              </a:ext>
            </a:extLst>
          </p:cNvPr>
          <p:cNvSpPr txBox="1">
            <a:spLocks/>
          </p:cNvSpPr>
          <p:nvPr/>
        </p:nvSpPr>
        <p:spPr>
          <a:xfrm>
            <a:off x="2833048" y="4836575"/>
            <a:ext cx="5055416" cy="430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Metabolic rate</a:t>
            </a:r>
            <a:endParaRPr lang="en-NL" sz="2400" dirty="0">
              <a:solidFill>
                <a:schemeClr val="bg1"/>
              </a:solidFill>
              <a:latin typeface="Avenir Next LT Pro" panose="020B05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21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1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1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1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1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1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1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1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1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1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1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1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1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1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1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61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71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81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91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1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11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21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" presetClass="emph" presetSubtype="2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6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8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0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2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4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6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8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8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6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6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" presetClass="emph" presetSubtype="2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4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6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8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0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4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6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8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4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  <p:bldP spid="13" grpId="0"/>
      <p:bldP spid="14" grpId="0"/>
      <p:bldP spid="14" grpId="1"/>
      <p:bldP spid="14" grpId="2"/>
      <p:bldP spid="14" grpId="3"/>
      <p:bldP spid="14" grpId="4"/>
      <p:bldP spid="15" grpId="0"/>
      <p:bldP spid="15" grpId="1"/>
      <p:bldP spid="15" grpId="2"/>
      <p:bldP spid="16" grpId="0"/>
      <p:bldP spid="16" grpId="1"/>
      <p:bldP spid="16" grpId="2"/>
      <p:bldP spid="17" grpId="0"/>
      <p:bldP spid="17" grpId="1"/>
      <p:bldP spid="17" grpId="2"/>
      <p:bldP spid="17" grpId="3"/>
      <p:bldP spid="17" grpId="4"/>
      <p:bldP spid="18" grpId="0"/>
      <p:bldP spid="18" grpId="1"/>
      <p:bldP spid="18" grpId="2"/>
      <p:bldP spid="19" grpId="0"/>
      <p:bldP spid="19" grpId="1"/>
      <p:bldP spid="19" grpId="2"/>
      <p:bldP spid="20" grpId="0"/>
      <p:bldP spid="21" grpId="0"/>
      <p:bldP spid="21" grpId="1"/>
      <p:bldP spid="21" grpId="2"/>
      <p:bldP spid="21" grpId="3"/>
      <p:bldP spid="21" grpId="4"/>
      <p:bldP spid="22" grpId="0"/>
      <p:bldP spid="22" grpId="1"/>
      <p:bldP spid="22" grpId="2"/>
      <p:bldP spid="23" grpId="0"/>
      <p:bldP spid="23" grpId="1"/>
      <p:bldP spid="23" grpId="2"/>
      <p:bldP spid="23" grpId="3"/>
      <p:bldP spid="23" grpId="4"/>
      <p:bldP spid="24" grpId="0"/>
      <p:bldP spid="24" grpId="1"/>
      <p:bldP spid="24" grpId="2"/>
      <p:bldP spid="26" grpId="0"/>
      <p:bldP spid="26" grpId="1"/>
      <p:bldP spid="26" grpId="2"/>
      <p:bldP spid="27" grpId="0"/>
      <p:bldP spid="27" grpId="1"/>
      <p:bldP spid="27" grpId="2"/>
      <p:bldP spid="28" grpId="0"/>
      <p:bldP spid="28" grpId="1"/>
      <p:bldP spid="28" grpId="2"/>
      <p:bldP spid="29" grpId="0"/>
      <p:bldP spid="29" grpId="1"/>
      <p:bldP spid="30" grpId="0"/>
      <p:bldP spid="30" grpId="1"/>
      <p:bldP spid="31" grpId="0"/>
      <p:bldP spid="31" grpId="1"/>
      <p:bldP spid="31" grpId="2"/>
      <p:bldP spid="32" grpId="0"/>
      <p:bldP spid="32" grpId="1"/>
      <p:bldP spid="32" grpId="2"/>
      <p:bldP spid="33" grpId="0"/>
      <p:bldP spid="33" grpId="1"/>
      <p:bldP spid="33" grpId="2"/>
      <p:bldP spid="33" grpId="3"/>
      <p:bldP spid="33" grpId="4"/>
      <p:bldP spid="34" grpId="0"/>
      <p:bldP spid="34" grpId="1"/>
      <p:bldP spid="34" grpId="2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D5B743-DA11-462A-BE72-EF26D569C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Mean radiant temperature</a:t>
            </a:r>
            <a:endParaRPr lang="LID4096" dirty="0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8C0D4DBD-626D-4727-A206-27CFE39A3C2A}"/>
                  </a:ext>
                </a:extLst>
              </p:cNvPr>
              <p:cNvSpPr txBox="1"/>
              <p:nvPr/>
            </p:nvSpPr>
            <p:spPr>
              <a:xfrm>
                <a:off x="838200" y="2612092"/>
                <a:ext cx="3570171" cy="26679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𝑚𝑟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sz="2800" dirty="0"/>
              </a:p>
              <a:p>
                <a:endParaRPr lang="en-US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𝑚𝑒𝑎𝑛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𝑟𝑎𝑑𝑖𝑎𝑛𝑡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𝑡𝑒𝑚𝑝𝑒𝑟𝑎𝑡𝑢𝑟𝑒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𝑠𝑢𝑟𝑓𝑎𝑐𝑒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𝑡𝑒𝑚𝑝𝑒𝑟𝑎𝑡𝑢𝑟𝑒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𝑠𝑢𝑟𝑓𝑎𝑐𝑒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𝑎𝑟𝑒𝑎</m:t>
                      </m:r>
                    </m:oMath>
                  </m:oMathPara>
                </a14:m>
                <a:endParaRPr lang="en-US" b="0" dirty="0"/>
              </a:p>
              <a:p>
                <a:endParaRPr lang="LID4096" sz="2800" dirty="0"/>
              </a:p>
            </p:txBody>
          </p:sp>
        </mc:Choice>
        <mc:Fallback xmlns="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8C0D4DBD-626D-4727-A206-27CFE39A3C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612092"/>
                <a:ext cx="3570171" cy="2667974"/>
              </a:xfrm>
              <a:prstGeom prst="rect">
                <a:avLst/>
              </a:prstGeom>
              <a:blipFill>
                <a:blip r:embed="rId3"/>
                <a:stretch>
                  <a:fillRect l="-684" r="-1026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ep 4">
            <a:extLst>
              <a:ext uri="{FF2B5EF4-FFF2-40B4-BE49-F238E27FC236}">
                <a16:creationId xmlns:a16="http://schemas.microsoft.com/office/drawing/2014/main" id="{BEB69E1E-F051-4C9A-9C82-BA63AD996F78}"/>
              </a:ext>
            </a:extLst>
          </p:cNvPr>
          <p:cNvGrpSpPr/>
          <p:nvPr/>
        </p:nvGrpSpPr>
        <p:grpSpPr>
          <a:xfrm>
            <a:off x="5135718" y="1824008"/>
            <a:ext cx="6218082" cy="4196102"/>
            <a:chOff x="4340261" y="2242600"/>
            <a:chExt cx="3511477" cy="2369624"/>
          </a:xfrm>
        </p:grpSpPr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id="{FD2FDA61-2F21-422D-899B-DABE68B51696}"/>
                </a:ext>
              </a:extLst>
            </p:cNvPr>
            <p:cNvGrpSpPr/>
            <p:nvPr/>
          </p:nvGrpSpPr>
          <p:grpSpPr>
            <a:xfrm>
              <a:off x="4340261" y="2612922"/>
              <a:ext cx="3511477" cy="1632156"/>
              <a:chOff x="2107964" y="2283416"/>
              <a:chExt cx="7041732" cy="3273040"/>
            </a:xfrm>
          </p:grpSpPr>
          <p:sp>
            <p:nvSpPr>
              <p:cNvPr id="9" name="Trapezium 8">
                <a:extLst>
                  <a:ext uri="{FF2B5EF4-FFF2-40B4-BE49-F238E27FC236}">
                    <a16:creationId xmlns:a16="http://schemas.microsoft.com/office/drawing/2014/main" id="{CFF80400-2968-421F-85BC-39EFD8B55961}"/>
                  </a:ext>
                </a:extLst>
              </p:cNvPr>
              <p:cNvSpPr/>
              <p:nvPr/>
            </p:nvSpPr>
            <p:spPr>
              <a:xfrm rot="5400000">
                <a:off x="2231878" y="2159503"/>
                <a:ext cx="3273039" cy="3520867"/>
              </a:xfrm>
              <a:prstGeom prst="trapezoid">
                <a:avLst>
                  <a:gd name="adj" fmla="val 22911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dirty="0"/>
              </a:p>
            </p:txBody>
          </p:sp>
          <p:sp>
            <p:nvSpPr>
              <p:cNvPr id="10" name="Trapezium 9">
                <a:extLst>
                  <a:ext uri="{FF2B5EF4-FFF2-40B4-BE49-F238E27FC236}">
                    <a16:creationId xmlns:a16="http://schemas.microsoft.com/office/drawing/2014/main" id="{0BBAD31D-9706-42DD-9F57-1873011D5449}"/>
                  </a:ext>
                </a:extLst>
              </p:cNvPr>
              <p:cNvSpPr/>
              <p:nvPr/>
            </p:nvSpPr>
            <p:spPr>
              <a:xfrm rot="5400000" flipV="1">
                <a:off x="5752744" y="2159503"/>
                <a:ext cx="3273039" cy="3520865"/>
              </a:xfrm>
              <a:prstGeom prst="trapezoid">
                <a:avLst>
                  <a:gd name="adj" fmla="val 22911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dirty="0"/>
              </a:p>
            </p:txBody>
          </p:sp>
          <p:sp>
            <p:nvSpPr>
              <p:cNvPr id="11" name="Trapezium 10">
                <a:extLst>
                  <a:ext uri="{FF2B5EF4-FFF2-40B4-BE49-F238E27FC236}">
                    <a16:creationId xmlns:a16="http://schemas.microsoft.com/office/drawing/2014/main" id="{FC53990F-180E-40CE-A85D-C420D100B5DF}"/>
                  </a:ext>
                </a:extLst>
              </p:cNvPr>
              <p:cNvSpPr/>
              <p:nvPr/>
            </p:nvSpPr>
            <p:spPr>
              <a:xfrm rot="5400000" flipV="1">
                <a:off x="6063261" y="3242034"/>
                <a:ext cx="1296203" cy="1355802"/>
              </a:xfrm>
              <a:prstGeom prst="trapezoid">
                <a:avLst>
                  <a:gd name="adj" fmla="val 14092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sp>
          <p:nvSpPr>
            <p:cNvPr id="7" name="Ruit 6">
              <a:extLst>
                <a:ext uri="{FF2B5EF4-FFF2-40B4-BE49-F238E27FC236}">
                  <a16:creationId xmlns:a16="http://schemas.microsoft.com/office/drawing/2014/main" id="{1C9B942F-809A-414E-A79F-54EA757C6C9F}"/>
                </a:ext>
              </a:extLst>
            </p:cNvPr>
            <p:cNvSpPr/>
            <p:nvPr/>
          </p:nvSpPr>
          <p:spPr>
            <a:xfrm>
              <a:off x="4340261" y="2242600"/>
              <a:ext cx="3511477" cy="746992"/>
            </a:xfrm>
            <a:prstGeom prst="diamond">
              <a:avLst/>
            </a:prstGeom>
            <a:gradFill flip="none" rotWithShape="1">
              <a:gsLst>
                <a:gs pos="0">
                  <a:schemeClr val="bg2">
                    <a:lumMod val="75000"/>
                  </a:schemeClr>
                </a:gs>
                <a:gs pos="100000">
                  <a:schemeClr val="bg2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8" name="Ruit 7">
              <a:extLst>
                <a:ext uri="{FF2B5EF4-FFF2-40B4-BE49-F238E27FC236}">
                  <a16:creationId xmlns:a16="http://schemas.microsoft.com/office/drawing/2014/main" id="{A118C11F-CCB3-47B3-9B81-826DD35C65E8}"/>
                </a:ext>
              </a:extLst>
            </p:cNvPr>
            <p:cNvSpPr/>
            <p:nvPr/>
          </p:nvSpPr>
          <p:spPr>
            <a:xfrm rot="10800000">
              <a:off x="4340261" y="3865232"/>
              <a:ext cx="3511477" cy="746992"/>
            </a:xfrm>
            <a:prstGeom prst="diamond">
              <a:avLst/>
            </a:prstGeom>
            <a:gradFill flip="none" rotWithShape="1">
              <a:gsLst>
                <a:gs pos="0">
                  <a:schemeClr val="bg2">
                    <a:lumMod val="75000"/>
                  </a:schemeClr>
                </a:gs>
                <a:gs pos="100000">
                  <a:schemeClr val="bg2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85" name="Groep 84">
            <a:extLst>
              <a:ext uri="{FF2B5EF4-FFF2-40B4-BE49-F238E27FC236}">
                <a16:creationId xmlns:a16="http://schemas.microsoft.com/office/drawing/2014/main" id="{83468837-5474-41BA-942F-AEB5D54B0362}"/>
              </a:ext>
            </a:extLst>
          </p:cNvPr>
          <p:cNvGrpSpPr/>
          <p:nvPr/>
        </p:nvGrpSpPr>
        <p:grpSpPr>
          <a:xfrm>
            <a:off x="6457163" y="3199572"/>
            <a:ext cx="902309" cy="1229107"/>
            <a:chOff x="6457163" y="3199572"/>
            <a:chExt cx="902309" cy="1229107"/>
          </a:xfrm>
        </p:grpSpPr>
        <p:grpSp>
          <p:nvGrpSpPr>
            <p:cNvPr id="36" name="Groep 35">
              <a:extLst>
                <a:ext uri="{FF2B5EF4-FFF2-40B4-BE49-F238E27FC236}">
                  <a16:creationId xmlns:a16="http://schemas.microsoft.com/office/drawing/2014/main" id="{4BE66DEB-66F3-433A-9F20-22476272A48F}"/>
                </a:ext>
              </a:extLst>
            </p:cNvPr>
            <p:cNvGrpSpPr/>
            <p:nvPr/>
          </p:nvGrpSpPr>
          <p:grpSpPr>
            <a:xfrm rot="5400000">
              <a:off x="6518236" y="3587442"/>
              <a:ext cx="1013238" cy="669235"/>
              <a:chOff x="8069192" y="5053317"/>
              <a:chExt cx="1013238" cy="669235"/>
            </a:xfrm>
          </p:grpSpPr>
          <p:cxnSp>
            <p:nvCxnSpPr>
              <p:cNvPr id="33" name="Verbindingslijn: gekromd 32">
                <a:extLst>
                  <a:ext uri="{FF2B5EF4-FFF2-40B4-BE49-F238E27FC236}">
                    <a16:creationId xmlns:a16="http://schemas.microsoft.com/office/drawing/2014/main" id="{5EB09747-98FD-43C2-952A-D740E7129C2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7905144" y="5220758"/>
                <a:ext cx="665842" cy="337746"/>
              </a:xfrm>
              <a:prstGeom prst="curvedConnector3">
                <a:avLst/>
              </a:prstGeom>
              <a:ln w="19050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Verbindingslijn: gekromd 33">
                <a:extLst>
                  <a:ext uri="{FF2B5EF4-FFF2-40B4-BE49-F238E27FC236}">
                    <a16:creationId xmlns:a16="http://schemas.microsoft.com/office/drawing/2014/main" id="{41699CDF-5E59-428D-A486-948F232F6AA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242890" y="5220758"/>
                <a:ext cx="665842" cy="337746"/>
              </a:xfrm>
              <a:prstGeom prst="curvedConnector3">
                <a:avLst/>
              </a:prstGeom>
              <a:ln w="19050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Verbindingslijn: gekromd 34">
                <a:extLst>
                  <a:ext uri="{FF2B5EF4-FFF2-40B4-BE49-F238E27FC236}">
                    <a16:creationId xmlns:a16="http://schemas.microsoft.com/office/drawing/2014/main" id="{688BC7E4-3F24-4AA1-AB6E-E5E9AEB5EF1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580636" y="5217365"/>
                <a:ext cx="665842" cy="337746"/>
              </a:xfrm>
              <a:prstGeom prst="curvedConnector3">
                <a:avLst/>
              </a:prstGeom>
              <a:ln w="19050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Tekstvak 48">
              <a:extLst>
                <a:ext uri="{FF2B5EF4-FFF2-40B4-BE49-F238E27FC236}">
                  <a16:creationId xmlns:a16="http://schemas.microsoft.com/office/drawing/2014/main" id="{F0C41F0F-2E50-45FF-9C5D-08DD9BD70B31}"/>
                </a:ext>
              </a:extLst>
            </p:cNvPr>
            <p:cNvSpPr txBox="1"/>
            <p:nvPr/>
          </p:nvSpPr>
          <p:spPr>
            <a:xfrm>
              <a:off x="6457163" y="3199572"/>
              <a:ext cx="7846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4">
                      <a:lumMod val="75000"/>
                    </a:schemeClr>
                  </a:solidFill>
                  <a:latin typeface="Avenir Next LT Pro" panose="020B0504020202020204" pitchFamily="34" charset="0"/>
                </a:rPr>
                <a:t>T</a:t>
              </a:r>
              <a:r>
                <a:rPr lang="en-US" sz="2000" b="1" baseline="-25000" dirty="0">
                  <a:solidFill>
                    <a:schemeClr val="accent4">
                      <a:lumMod val="75000"/>
                    </a:schemeClr>
                  </a:solidFill>
                  <a:latin typeface="Avenir Next LT Pro" panose="020B0504020202020204" pitchFamily="34" charset="0"/>
                </a:rPr>
                <a:t>s,2</a:t>
              </a:r>
              <a:endParaRPr lang="LID4096" sz="2000" b="1" baseline="-25000" dirty="0">
                <a:solidFill>
                  <a:schemeClr val="accent4">
                    <a:lumMod val="75000"/>
                  </a:schemeClr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88" name="Groep 87">
            <a:extLst>
              <a:ext uri="{FF2B5EF4-FFF2-40B4-BE49-F238E27FC236}">
                <a16:creationId xmlns:a16="http://schemas.microsoft.com/office/drawing/2014/main" id="{BFDF4958-8E96-4331-A551-6FFDD5DC2399}"/>
              </a:ext>
            </a:extLst>
          </p:cNvPr>
          <p:cNvGrpSpPr/>
          <p:nvPr/>
        </p:nvGrpSpPr>
        <p:grpSpPr>
          <a:xfrm>
            <a:off x="7807286" y="2279254"/>
            <a:ext cx="1582198" cy="770115"/>
            <a:chOff x="7807286" y="2279254"/>
            <a:chExt cx="1582198" cy="770115"/>
          </a:xfrm>
        </p:grpSpPr>
        <p:grpSp>
          <p:nvGrpSpPr>
            <p:cNvPr id="37" name="Groep 36">
              <a:extLst>
                <a:ext uri="{FF2B5EF4-FFF2-40B4-BE49-F238E27FC236}">
                  <a16:creationId xmlns:a16="http://schemas.microsoft.com/office/drawing/2014/main" id="{8118439A-3ECE-44EB-9E3D-A072B3BBDDB5}"/>
                </a:ext>
              </a:extLst>
            </p:cNvPr>
            <p:cNvGrpSpPr/>
            <p:nvPr/>
          </p:nvGrpSpPr>
          <p:grpSpPr>
            <a:xfrm rot="10800000">
              <a:off x="7807286" y="2380134"/>
              <a:ext cx="1013238" cy="669235"/>
              <a:chOff x="8069192" y="5053317"/>
              <a:chExt cx="1013238" cy="669235"/>
            </a:xfrm>
          </p:grpSpPr>
          <p:cxnSp>
            <p:nvCxnSpPr>
              <p:cNvPr id="38" name="Verbindingslijn: gekromd 37">
                <a:extLst>
                  <a:ext uri="{FF2B5EF4-FFF2-40B4-BE49-F238E27FC236}">
                    <a16:creationId xmlns:a16="http://schemas.microsoft.com/office/drawing/2014/main" id="{68F2CD46-E96C-4155-9F2B-0E9B755F6EB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7905144" y="5220758"/>
                <a:ext cx="665842" cy="337746"/>
              </a:xfrm>
              <a:prstGeom prst="curvedConnector3">
                <a:avLst/>
              </a:prstGeom>
              <a:ln w="19050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Verbindingslijn: gekromd 38">
                <a:extLst>
                  <a:ext uri="{FF2B5EF4-FFF2-40B4-BE49-F238E27FC236}">
                    <a16:creationId xmlns:a16="http://schemas.microsoft.com/office/drawing/2014/main" id="{D929EB44-D9C0-4763-86EB-3E0CAAF89B1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242890" y="5220758"/>
                <a:ext cx="665842" cy="337746"/>
              </a:xfrm>
              <a:prstGeom prst="curvedConnector3">
                <a:avLst/>
              </a:prstGeom>
              <a:ln w="19050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Verbindingslijn: gekromd 39">
                <a:extLst>
                  <a:ext uri="{FF2B5EF4-FFF2-40B4-BE49-F238E27FC236}">
                    <a16:creationId xmlns:a16="http://schemas.microsoft.com/office/drawing/2014/main" id="{27C77040-A13D-4421-847F-42BC3857BD4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580636" y="5217365"/>
                <a:ext cx="665842" cy="337746"/>
              </a:xfrm>
              <a:prstGeom prst="curvedConnector3">
                <a:avLst/>
              </a:prstGeom>
              <a:ln w="19050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Tekstvak 49">
              <a:extLst>
                <a:ext uri="{FF2B5EF4-FFF2-40B4-BE49-F238E27FC236}">
                  <a16:creationId xmlns:a16="http://schemas.microsoft.com/office/drawing/2014/main" id="{D6631211-AF6E-4F12-9990-65259D6681B2}"/>
                </a:ext>
              </a:extLst>
            </p:cNvPr>
            <p:cNvSpPr txBox="1"/>
            <p:nvPr/>
          </p:nvSpPr>
          <p:spPr>
            <a:xfrm>
              <a:off x="8604875" y="2279254"/>
              <a:ext cx="7846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4">
                      <a:lumMod val="75000"/>
                    </a:schemeClr>
                  </a:solidFill>
                  <a:latin typeface="Avenir Next LT Pro" panose="020B0504020202020204" pitchFamily="34" charset="0"/>
                </a:rPr>
                <a:t>T</a:t>
              </a:r>
              <a:r>
                <a:rPr lang="en-US" sz="2000" b="1" baseline="-25000" dirty="0">
                  <a:solidFill>
                    <a:schemeClr val="accent4">
                      <a:lumMod val="75000"/>
                    </a:schemeClr>
                  </a:solidFill>
                  <a:latin typeface="Avenir Next LT Pro" panose="020B0504020202020204" pitchFamily="34" charset="0"/>
                </a:rPr>
                <a:t>s,3</a:t>
              </a:r>
              <a:endParaRPr lang="LID4096" sz="2000" b="1" baseline="-25000" dirty="0">
                <a:solidFill>
                  <a:schemeClr val="accent4">
                    <a:lumMod val="75000"/>
                  </a:schemeClr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84" name="Groep 83">
            <a:extLst>
              <a:ext uri="{FF2B5EF4-FFF2-40B4-BE49-F238E27FC236}">
                <a16:creationId xmlns:a16="http://schemas.microsoft.com/office/drawing/2014/main" id="{7E1954F2-6D09-46CE-8BA6-A076439E331E}"/>
              </a:ext>
            </a:extLst>
          </p:cNvPr>
          <p:cNvGrpSpPr/>
          <p:nvPr/>
        </p:nvGrpSpPr>
        <p:grpSpPr>
          <a:xfrm>
            <a:off x="7666457" y="4900917"/>
            <a:ext cx="1263573" cy="730744"/>
            <a:chOff x="7666457" y="4900917"/>
            <a:chExt cx="1263573" cy="730744"/>
          </a:xfrm>
        </p:grpSpPr>
        <p:grpSp>
          <p:nvGrpSpPr>
            <p:cNvPr id="83" name="Groep 82">
              <a:extLst>
                <a:ext uri="{FF2B5EF4-FFF2-40B4-BE49-F238E27FC236}">
                  <a16:creationId xmlns:a16="http://schemas.microsoft.com/office/drawing/2014/main" id="{01104EC5-8817-4381-AA63-222289057019}"/>
                </a:ext>
              </a:extLst>
            </p:cNvPr>
            <p:cNvGrpSpPr/>
            <p:nvPr/>
          </p:nvGrpSpPr>
          <p:grpSpPr>
            <a:xfrm>
              <a:off x="7916792" y="4900917"/>
              <a:ext cx="1013238" cy="669235"/>
              <a:chOff x="7916792" y="4900917"/>
              <a:chExt cx="1013238" cy="669235"/>
            </a:xfrm>
          </p:grpSpPr>
          <p:cxnSp>
            <p:nvCxnSpPr>
              <p:cNvPr id="28" name="Verbindingslijn: gekromd 27">
                <a:extLst>
                  <a:ext uri="{FF2B5EF4-FFF2-40B4-BE49-F238E27FC236}">
                    <a16:creationId xmlns:a16="http://schemas.microsoft.com/office/drawing/2014/main" id="{DF7DBDB7-9F89-4C41-B034-D6A60C737DC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7752744" y="5068358"/>
                <a:ext cx="665842" cy="337746"/>
              </a:xfrm>
              <a:prstGeom prst="curvedConnector3">
                <a:avLst/>
              </a:prstGeom>
              <a:ln w="19050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Verbindingslijn: gekromd 30">
                <a:extLst>
                  <a:ext uri="{FF2B5EF4-FFF2-40B4-BE49-F238E27FC236}">
                    <a16:creationId xmlns:a16="http://schemas.microsoft.com/office/drawing/2014/main" id="{E6C0E423-D179-4817-85DD-A9E210EA7B8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090490" y="5068358"/>
                <a:ext cx="665842" cy="337746"/>
              </a:xfrm>
              <a:prstGeom prst="curvedConnector3">
                <a:avLst/>
              </a:prstGeom>
              <a:ln w="19050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Verbindingslijn: gekromd 31">
                <a:extLst>
                  <a:ext uri="{FF2B5EF4-FFF2-40B4-BE49-F238E27FC236}">
                    <a16:creationId xmlns:a16="http://schemas.microsoft.com/office/drawing/2014/main" id="{51AEE45F-6AC0-49ED-BDE1-67B27D29E80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428236" y="5064965"/>
                <a:ext cx="665842" cy="337746"/>
              </a:xfrm>
              <a:prstGeom prst="curvedConnector3">
                <a:avLst/>
              </a:prstGeom>
              <a:ln w="19050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Tekstvak 50">
              <a:extLst>
                <a:ext uri="{FF2B5EF4-FFF2-40B4-BE49-F238E27FC236}">
                  <a16:creationId xmlns:a16="http://schemas.microsoft.com/office/drawing/2014/main" id="{C1BB3844-34E1-4D31-9FC7-70389819D489}"/>
                </a:ext>
              </a:extLst>
            </p:cNvPr>
            <p:cNvSpPr txBox="1"/>
            <p:nvPr/>
          </p:nvSpPr>
          <p:spPr>
            <a:xfrm>
              <a:off x="7666457" y="5231551"/>
              <a:ext cx="7846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4">
                      <a:lumMod val="75000"/>
                    </a:schemeClr>
                  </a:solidFill>
                  <a:latin typeface="Avenir Next LT Pro" panose="020B0504020202020204" pitchFamily="34" charset="0"/>
                </a:rPr>
                <a:t>T</a:t>
              </a:r>
              <a:r>
                <a:rPr lang="en-US" sz="2000" b="1" baseline="-25000" dirty="0">
                  <a:solidFill>
                    <a:schemeClr val="accent4">
                      <a:lumMod val="75000"/>
                    </a:schemeClr>
                  </a:solidFill>
                  <a:latin typeface="Avenir Next LT Pro" panose="020B0504020202020204" pitchFamily="34" charset="0"/>
                </a:rPr>
                <a:t>s,1</a:t>
              </a:r>
              <a:endParaRPr lang="LID4096" sz="2000" b="1" baseline="-25000" dirty="0">
                <a:solidFill>
                  <a:schemeClr val="accent4">
                    <a:lumMod val="75000"/>
                  </a:schemeClr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87" name="Groep 86">
            <a:extLst>
              <a:ext uri="{FF2B5EF4-FFF2-40B4-BE49-F238E27FC236}">
                <a16:creationId xmlns:a16="http://schemas.microsoft.com/office/drawing/2014/main" id="{2852BEE0-3C51-469C-910B-89CCD0EF6E49}"/>
              </a:ext>
            </a:extLst>
          </p:cNvPr>
          <p:cNvGrpSpPr/>
          <p:nvPr/>
        </p:nvGrpSpPr>
        <p:grpSpPr>
          <a:xfrm>
            <a:off x="10349948" y="3439461"/>
            <a:ext cx="1171160" cy="1144892"/>
            <a:chOff x="10349948" y="3439461"/>
            <a:chExt cx="1171160" cy="1144892"/>
          </a:xfrm>
        </p:grpSpPr>
        <p:grpSp>
          <p:nvGrpSpPr>
            <p:cNvPr id="41" name="Groep 40">
              <a:extLst>
                <a:ext uri="{FF2B5EF4-FFF2-40B4-BE49-F238E27FC236}">
                  <a16:creationId xmlns:a16="http://schemas.microsoft.com/office/drawing/2014/main" id="{A27C2382-ACC0-42B5-979A-D0CB5638EB10}"/>
                </a:ext>
              </a:extLst>
            </p:cNvPr>
            <p:cNvGrpSpPr/>
            <p:nvPr/>
          </p:nvGrpSpPr>
          <p:grpSpPr>
            <a:xfrm rot="16200000">
              <a:off x="10177947" y="3611462"/>
              <a:ext cx="1013238" cy="669235"/>
              <a:chOff x="8069192" y="5053317"/>
              <a:chExt cx="1013238" cy="669235"/>
            </a:xfrm>
          </p:grpSpPr>
          <p:cxnSp>
            <p:nvCxnSpPr>
              <p:cNvPr id="42" name="Verbindingslijn: gekromd 41">
                <a:extLst>
                  <a:ext uri="{FF2B5EF4-FFF2-40B4-BE49-F238E27FC236}">
                    <a16:creationId xmlns:a16="http://schemas.microsoft.com/office/drawing/2014/main" id="{3EEC448F-050E-4FB8-B303-CD919BB8E3E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7905144" y="5220758"/>
                <a:ext cx="665842" cy="337746"/>
              </a:xfrm>
              <a:prstGeom prst="curvedConnector3">
                <a:avLst/>
              </a:prstGeom>
              <a:ln w="19050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Verbindingslijn: gekromd 42">
                <a:extLst>
                  <a:ext uri="{FF2B5EF4-FFF2-40B4-BE49-F238E27FC236}">
                    <a16:creationId xmlns:a16="http://schemas.microsoft.com/office/drawing/2014/main" id="{6AC89A21-6058-4456-AD24-34E71D5BEEB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242890" y="5220758"/>
                <a:ext cx="665842" cy="337746"/>
              </a:xfrm>
              <a:prstGeom prst="curvedConnector3">
                <a:avLst/>
              </a:prstGeom>
              <a:ln w="19050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Verbindingslijn: gekromd 43">
                <a:extLst>
                  <a:ext uri="{FF2B5EF4-FFF2-40B4-BE49-F238E27FC236}">
                    <a16:creationId xmlns:a16="http://schemas.microsoft.com/office/drawing/2014/main" id="{EF10C8CC-A356-403D-8513-73F19F79CA7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580636" y="5217365"/>
                <a:ext cx="665842" cy="337746"/>
              </a:xfrm>
              <a:prstGeom prst="curvedConnector3">
                <a:avLst/>
              </a:prstGeom>
              <a:ln w="19050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Tekstvak 51">
              <a:extLst>
                <a:ext uri="{FF2B5EF4-FFF2-40B4-BE49-F238E27FC236}">
                  <a16:creationId xmlns:a16="http://schemas.microsoft.com/office/drawing/2014/main" id="{FCDD84B9-4D85-41D8-AA85-7968BB8AF284}"/>
                </a:ext>
              </a:extLst>
            </p:cNvPr>
            <p:cNvSpPr txBox="1"/>
            <p:nvPr/>
          </p:nvSpPr>
          <p:spPr>
            <a:xfrm>
              <a:off x="10736499" y="4184243"/>
              <a:ext cx="7846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4">
                      <a:lumMod val="75000"/>
                    </a:schemeClr>
                  </a:solidFill>
                  <a:latin typeface="Avenir Next LT Pro" panose="020B0504020202020204" pitchFamily="34" charset="0"/>
                </a:rPr>
                <a:t>T</a:t>
              </a:r>
              <a:r>
                <a:rPr lang="en-US" sz="2000" b="1" baseline="-25000" dirty="0">
                  <a:solidFill>
                    <a:schemeClr val="accent4">
                      <a:lumMod val="75000"/>
                    </a:schemeClr>
                  </a:solidFill>
                  <a:latin typeface="Avenir Next LT Pro" panose="020B0504020202020204" pitchFamily="34" charset="0"/>
                </a:rPr>
                <a:t>s,4</a:t>
              </a:r>
              <a:endParaRPr lang="LID4096" sz="2000" b="1" baseline="-25000" dirty="0">
                <a:solidFill>
                  <a:schemeClr val="accent4">
                    <a:lumMod val="75000"/>
                  </a:schemeClr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86" name="Groep 85">
            <a:extLst>
              <a:ext uri="{FF2B5EF4-FFF2-40B4-BE49-F238E27FC236}">
                <a16:creationId xmlns:a16="http://schemas.microsoft.com/office/drawing/2014/main" id="{41C66C69-3C0C-4071-963A-DD0D1080FDA0}"/>
              </a:ext>
            </a:extLst>
          </p:cNvPr>
          <p:cNvGrpSpPr/>
          <p:nvPr/>
        </p:nvGrpSpPr>
        <p:grpSpPr>
          <a:xfrm>
            <a:off x="8626889" y="3540588"/>
            <a:ext cx="1172390" cy="1112729"/>
            <a:chOff x="8626889" y="3540588"/>
            <a:chExt cx="1172390" cy="1112729"/>
          </a:xfrm>
        </p:grpSpPr>
        <p:grpSp>
          <p:nvGrpSpPr>
            <p:cNvPr id="45" name="Groep 44">
              <a:extLst>
                <a:ext uri="{FF2B5EF4-FFF2-40B4-BE49-F238E27FC236}">
                  <a16:creationId xmlns:a16="http://schemas.microsoft.com/office/drawing/2014/main" id="{D8D4E32C-284E-4D8B-A6CE-99C7C905EEF1}"/>
                </a:ext>
              </a:extLst>
            </p:cNvPr>
            <p:cNvGrpSpPr/>
            <p:nvPr/>
          </p:nvGrpSpPr>
          <p:grpSpPr>
            <a:xfrm rot="16200000">
              <a:off x="8454888" y="3712589"/>
              <a:ext cx="1013238" cy="669235"/>
              <a:chOff x="8069192" y="5053317"/>
              <a:chExt cx="1013238" cy="669235"/>
            </a:xfrm>
          </p:grpSpPr>
          <p:cxnSp>
            <p:nvCxnSpPr>
              <p:cNvPr id="46" name="Verbindingslijn: gekromd 45">
                <a:extLst>
                  <a:ext uri="{FF2B5EF4-FFF2-40B4-BE49-F238E27FC236}">
                    <a16:creationId xmlns:a16="http://schemas.microsoft.com/office/drawing/2014/main" id="{7A20D8EC-280A-45D3-829E-CAED8FECA63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7905144" y="5220758"/>
                <a:ext cx="665842" cy="337746"/>
              </a:xfrm>
              <a:prstGeom prst="curvedConnector3">
                <a:avLst/>
              </a:prstGeom>
              <a:ln w="19050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Verbindingslijn: gekromd 46">
                <a:extLst>
                  <a:ext uri="{FF2B5EF4-FFF2-40B4-BE49-F238E27FC236}">
                    <a16:creationId xmlns:a16="http://schemas.microsoft.com/office/drawing/2014/main" id="{606935E8-1304-4847-AEBF-17FDAD4BC14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242890" y="5220758"/>
                <a:ext cx="665842" cy="337746"/>
              </a:xfrm>
              <a:prstGeom prst="curvedConnector3">
                <a:avLst/>
              </a:prstGeom>
              <a:ln w="19050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Verbindingslijn: gekromd 47">
                <a:extLst>
                  <a:ext uri="{FF2B5EF4-FFF2-40B4-BE49-F238E27FC236}">
                    <a16:creationId xmlns:a16="http://schemas.microsoft.com/office/drawing/2014/main" id="{B8BA3A0D-1339-4ECE-AAA5-B151CBBA654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580636" y="5217365"/>
                <a:ext cx="665842" cy="337746"/>
              </a:xfrm>
              <a:prstGeom prst="curvedConnector3">
                <a:avLst/>
              </a:prstGeom>
              <a:ln w="19050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Tekstvak 52">
              <a:extLst>
                <a:ext uri="{FF2B5EF4-FFF2-40B4-BE49-F238E27FC236}">
                  <a16:creationId xmlns:a16="http://schemas.microsoft.com/office/drawing/2014/main" id="{D94EA6EB-7615-4D07-9394-686598987ED0}"/>
                </a:ext>
              </a:extLst>
            </p:cNvPr>
            <p:cNvSpPr txBox="1"/>
            <p:nvPr/>
          </p:nvSpPr>
          <p:spPr>
            <a:xfrm>
              <a:off x="9014670" y="4253207"/>
              <a:ext cx="7846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4">
                      <a:lumMod val="75000"/>
                    </a:schemeClr>
                  </a:solidFill>
                  <a:latin typeface="Avenir Next LT Pro" panose="020B0504020202020204" pitchFamily="34" charset="0"/>
                </a:rPr>
                <a:t>T</a:t>
              </a:r>
              <a:r>
                <a:rPr lang="en-US" sz="2000" b="1" baseline="-25000" dirty="0">
                  <a:solidFill>
                    <a:schemeClr val="accent4">
                      <a:lumMod val="75000"/>
                    </a:schemeClr>
                  </a:solidFill>
                  <a:latin typeface="Avenir Next LT Pro" panose="020B0504020202020204" pitchFamily="34" charset="0"/>
                </a:rPr>
                <a:t>s,5</a:t>
              </a:r>
              <a:endParaRPr lang="LID4096" sz="2000" b="1" baseline="-25000" dirty="0">
                <a:solidFill>
                  <a:schemeClr val="accent4">
                    <a:lumMod val="75000"/>
                  </a:schemeClr>
                </a:solidFill>
                <a:latin typeface="Avenir Next LT Pro" panose="020B0504020202020204" pitchFamily="34" charset="0"/>
              </a:endParaRPr>
            </a:p>
          </p:txBody>
        </p:sp>
      </p:grpSp>
      <p:sp>
        <p:nvSpPr>
          <p:cNvPr id="54" name="Trapezium 53">
            <a:extLst>
              <a:ext uri="{FF2B5EF4-FFF2-40B4-BE49-F238E27FC236}">
                <a16:creationId xmlns:a16="http://schemas.microsoft.com/office/drawing/2014/main" id="{4B915251-FC68-4182-8CE7-9F957AE10136}"/>
              </a:ext>
            </a:extLst>
          </p:cNvPr>
          <p:cNvSpPr/>
          <p:nvPr/>
        </p:nvSpPr>
        <p:spPr>
          <a:xfrm rot="5400000">
            <a:off x="5227946" y="2377761"/>
            <a:ext cx="2911411" cy="3115427"/>
          </a:xfrm>
          <a:custGeom>
            <a:avLst/>
            <a:gdLst>
              <a:gd name="connsiteX0" fmla="*/ 0 w 2911411"/>
              <a:gd name="connsiteY0" fmla="*/ 3115427 h 3115427"/>
              <a:gd name="connsiteX1" fmla="*/ 667033 w 2911411"/>
              <a:gd name="connsiteY1" fmla="*/ 0 h 3115427"/>
              <a:gd name="connsiteX2" fmla="*/ 2244378 w 2911411"/>
              <a:gd name="connsiteY2" fmla="*/ 0 h 3115427"/>
              <a:gd name="connsiteX3" fmla="*/ 2911411 w 2911411"/>
              <a:gd name="connsiteY3" fmla="*/ 3115427 h 3115427"/>
              <a:gd name="connsiteX4" fmla="*/ 0 w 2911411"/>
              <a:gd name="connsiteY4" fmla="*/ 3115427 h 311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1411" h="3115427" extrusionOk="0">
                <a:moveTo>
                  <a:pt x="0" y="3115427"/>
                </a:moveTo>
                <a:cubicBezTo>
                  <a:pt x="86373" y="2686873"/>
                  <a:pt x="549022" y="954628"/>
                  <a:pt x="667033" y="0"/>
                </a:cubicBezTo>
                <a:cubicBezTo>
                  <a:pt x="1297767" y="17878"/>
                  <a:pt x="1950034" y="120351"/>
                  <a:pt x="2244378" y="0"/>
                </a:cubicBezTo>
                <a:cubicBezTo>
                  <a:pt x="2513865" y="750827"/>
                  <a:pt x="2794007" y="2603619"/>
                  <a:pt x="2911411" y="3115427"/>
                </a:cubicBezTo>
                <a:cubicBezTo>
                  <a:pt x="2318507" y="2955299"/>
                  <a:pt x="918378" y="3090378"/>
                  <a:pt x="0" y="3115427"/>
                </a:cubicBezTo>
                <a:close/>
              </a:path>
            </a:pathLst>
          </a:custGeom>
          <a:noFill/>
          <a:ln w="19050">
            <a:solidFill>
              <a:schemeClr val="accent4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650216993">
                  <a:prstGeom prst="trapezoid">
                    <a:avLst>
                      <a:gd name="adj" fmla="val 2291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5" name="Tekstvak 54">
            <a:extLst>
              <a:ext uri="{FF2B5EF4-FFF2-40B4-BE49-F238E27FC236}">
                <a16:creationId xmlns:a16="http://schemas.microsoft.com/office/drawing/2014/main" id="{207BACE9-D3CF-43A4-B59F-F79D8CA43E30}"/>
              </a:ext>
            </a:extLst>
          </p:cNvPr>
          <p:cNvSpPr txBox="1"/>
          <p:nvPr/>
        </p:nvSpPr>
        <p:spPr>
          <a:xfrm>
            <a:off x="5709484" y="3199572"/>
            <a:ext cx="1012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Avenir Next LT Pro" panose="020B0504020202020204" pitchFamily="34" charset="0"/>
              </a:rPr>
              <a:t>A</a:t>
            </a:r>
            <a:r>
              <a:rPr lang="en-US" sz="2000" b="1" baseline="-25000" dirty="0">
                <a:solidFill>
                  <a:schemeClr val="accent4">
                    <a:lumMod val="75000"/>
                  </a:schemeClr>
                </a:solidFill>
                <a:latin typeface="Avenir Next LT Pro" panose="020B0504020202020204" pitchFamily="34" charset="0"/>
              </a:rPr>
              <a:t>s,2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Avenir Next LT Pro" panose="020B0504020202020204" pitchFamily="34" charset="0"/>
              </a:rPr>
              <a:t> *</a:t>
            </a:r>
            <a:endParaRPr lang="LID4096" sz="2000" b="1" baseline="-25000" dirty="0">
              <a:solidFill>
                <a:schemeClr val="accent4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58" name="Trapezium 57">
            <a:extLst>
              <a:ext uri="{FF2B5EF4-FFF2-40B4-BE49-F238E27FC236}">
                <a16:creationId xmlns:a16="http://schemas.microsoft.com/office/drawing/2014/main" id="{033CC4A7-6765-43B2-BF01-EE802F2C9D49}"/>
              </a:ext>
            </a:extLst>
          </p:cNvPr>
          <p:cNvSpPr/>
          <p:nvPr/>
        </p:nvSpPr>
        <p:spPr>
          <a:xfrm rot="16200000" flipV="1">
            <a:off x="10059166" y="3753187"/>
            <a:ext cx="2890201" cy="337745"/>
          </a:xfrm>
          <a:prstGeom prst="trapezoid">
            <a:avLst>
              <a:gd name="adj" fmla="val 2291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6" name="Tekstvak 55">
            <a:extLst>
              <a:ext uri="{FF2B5EF4-FFF2-40B4-BE49-F238E27FC236}">
                <a16:creationId xmlns:a16="http://schemas.microsoft.com/office/drawing/2014/main" id="{3F295DC7-40BD-4BC8-80B0-0D9558E39F8C}"/>
              </a:ext>
            </a:extLst>
          </p:cNvPr>
          <p:cNvSpPr txBox="1"/>
          <p:nvPr/>
        </p:nvSpPr>
        <p:spPr>
          <a:xfrm rot="5400000">
            <a:off x="10706200" y="3676406"/>
            <a:ext cx="220280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latin typeface="Avenir Next LT Pro" panose="020B0504020202020204" pitchFamily="34" charset="0"/>
              </a:rPr>
              <a:t>Thermal transmittance</a:t>
            </a:r>
            <a:endParaRPr lang="LID4096" sz="1600" dirty="0">
              <a:latin typeface="Avenir Next LT Pro" panose="020B0504020202020204" pitchFamily="34" charset="0"/>
            </a:endParaRPr>
          </a:p>
        </p:txBody>
      </p:sp>
      <p:sp>
        <p:nvSpPr>
          <p:cNvPr id="59" name="Ovaal 58">
            <a:extLst>
              <a:ext uri="{FF2B5EF4-FFF2-40B4-BE49-F238E27FC236}">
                <a16:creationId xmlns:a16="http://schemas.microsoft.com/office/drawing/2014/main" id="{2F04FE11-CFD5-4544-BAF7-9BD906463E55}"/>
              </a:ext>
            </a:extLst>
          </p:cNvPr>
          <p:cNvSpPr/>
          <p:nvPr/>
        </p:nvSpPr>
        <p:spPr>
          <a:xfrm>
            <a:off x="10272337" y="372648"/>
            <a:ext cx="881066" cy="88106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78" name="Groep 77">
            <a:extLst>
              <a:ext uri="{FF2B5EF4-FFF2-40B4-BE49-F238E27FC236}">
                <a16:creationId xmlns:a16="http://schemas.microsoft.com/office/drawing/2014/main" id="{AD146B42-164C-4313-9F0B-B9BD00805DC6}"/>
              </a:ext>
            </a:extLst>
          </p:cNvPr>
          <p:cNvGrpSpPr/>
          <p:nvPr/>
        </p:nvGrpSpPr>
        <p:grpSpPr>
          <a:xfrm>
            <a:off x="11332549" y="2476959"/>
            <a:ext cx="341885" cy="2890201"/>
            <a:chOff x="11332549" y="2476959"/>
            <a:chExt cx="341885" cy="3077670"/>
          </a:xfrm>
        </p:grpSpPr>
        <p:cxnSp>
          <p:nvCxnSpPr>
            <p:cNvPr id="61" name="Rechte verbindingslijn 60">
              <a:extLst>
                <a:ext uri="{FF2B5EF4-FFF2-40B4-BE49-F238E27FC236}">
                  <a16:creationId xmlns:a16="http://schemas.microsoft.com/office/drawing/2014/main" id="{0AA8024B-3A59-4E49-A591-BBB74204B392}"/>
                </a:ext>
              </a:extLst>
            </p:cNvPr>
            <p:cNvCxnSpPr/>
            <p:nvPr/>
          </p:nvCxnSpPr>
          <p:spPr>
            <a:xfrm>
              <a:off x="11335394" y="2476959"/>
              <a:ext cx="337745" cy="310691"/>
            </a:xfrm>
            <a:prstGeom prst="line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Rechte verbindingslijn 61">
              <a:extLst>
                <a:ext uri="{FF2B5EF4-FFF2-40B4-BE49-F238E27FC236}">
                  <a16:creationId xmlns:a16="http://schemas.microsoft.com/office/drawing/2014/main" id="{0A84D4BE-CB7B-4719-8FE4-EBEBE77D93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35394" y="2786082"/>
              <a:ext cx="337745" cy="202407"/>
            </a:xfrm>
            <a:prstGeom prst="line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Rechte verbindingslijn 67">
              <a:extLst>
                <a:ext uri="{FF2B5EF4-FFF2-40B4-BE49-F238E27FC236}">
                  <a16:creationId xmlns:a16="http://schemas.microsoft.com/office/drawing/2014/main" id="{9300AF32-980B-4DA1-83E8-030002CF616F}"/>
                </a:ext>
              </a:extLst>
            </p:cNvPr>
            <p:cNvCxnSpPr/>
            <p:nvPr/>
          </p:nvCxnSpPr>
          <p:spPr>
            <a:xfrm>
              <a:off x="11332549" y="2987830"/>
              <a:ext cx="337745" cy="310691"/>
            </a:xfrm>
            <a:prstGeom prst="line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Rechte verbindingslijn 68">
              <a:extLst>
                <a:ext uri="{FF2B5EF4-FFF2-40B4-BE49-F238E27FC236}">
                  <a16:creationId xmlns:a16="http://schemas.microsoft.com/office/drawing/2014/main" id="{CA35D506-07E3-471A-A9A5-1AC7840028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32549" y="3296953"/>
              <a:ext cx="337745" cy="202407"/>
            </a:xfrm>
            <a:prstGeom prst="line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Rechte verbindingslijn 69">
              <a:extLst>
                <a:ext uri="{FF2B5EF4-FFF2-40B4-BE49-F238E27FC236}">
                  <a16:creationId xmlns:a16="http://schemas.microsoft.com/office/drawing/2014/main" id="{F427497A-0713-43EF-9A55-5E44043B875A}"/>
                </a:ext>
              </a:extLst>
            </p:cNvPr>
            <p:cNvCxnSpPr/>
            <p:nvPr/>
          </p:nvCxnSpPr>
          <p:spPr>
            <a:xfrm>
              <a:off x="11335942" y="3504923"/>
              <a:ext cx="337745" cy="310691"/>
            </a:xfrm>
            <a:prstGeom prst="line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Rechte verbindingslijn 70">
              <a:extLst>
                <a:ext uri="{FF2B5EF4-FFF2-40B4-BE49-F238E27FC236}">
                  <a16:creationId xmlns:a16="http://schemas.microsoft.com/office/drawing/2014/main" id="{0C80B4E0-C832-416D-BFEB-7462A7206E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35942" y="3814046"/>
              <a:ext cx="337745" cy="202407"/>
            </a:xfrm>
            <a:prstGeom prst="line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Rechte verbindingslijn 71">
              <a:extLst>
                <a:ext uri="{FF2B5EF4-FFF2-40B4-BE49-F238E27FC236}">
                  <a16:creationId xmlns:a16="http://schemas.microsoft.com/office/drawing/2014/main" id="{3C13C93C-173B-4BCC-BD23-3E696D88F2F1}"/>
                </a:ext>
              </a:extLst>
            </p:cNvPr>
            <p:cNvCxnSpPr/>
            <p:nvPr/>
          </p:nvCxnSpPr>
          <p:spPr>
            <a:xfrm>
              <a:off x="11333097" y="4015794"/>
              <a:ext cx="337745" cy="310691"/>
            </a:xfrm>
            <a:prstGeom prst="line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Rechte verbindingslijn 72">
              <a:extLst>
                <a:ext uri="{FF2B5EF4-FFF2-40B4-BE49-F238E27FC236}">
                  <a16:creationId xmlns:a16="http://schemas.microsoft.com/office/drawing/2014/main" id="{28F57834-BAF4-466C-B988-A061FC64EA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33097" y="4324917"/>
              <a:ext cx="337745" cy="202407"/>
            </a:xfrm>
            <a:prstGeom prst="line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Rechte verbindingslijn 73">
              <a:extLst>
                <a:ext uri="{FF2B5EF4-FFF2-40B4-BE49-F238E27FC236}">
                  <a16:creationId xmlns:a16="http://schemas.microsoft.com/office/drawing/2014/main" id="{48056534-4E14-4670-BD2E-FBCBCCC730E0}"/>
                </a:ext>
              </a:extLst>
            </p:cNvPr>
            <p:cNvCxnSpPr/>
            <p:nvPr/>
          </p:nvCxnSpPr>
          <p:spPr>
            <a:xfrm>
              <a:off x="11336689" y="4532228"/>
              <a:ext cx="337745" cy="310691"/>
            </a:xfrm>
            <a:prstGeom prst="line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Rechte verbindingslijn 74">
              <a:extLst>
                <a:ext uri="{FF2B5EF4-FFF2-40B4-BE49-F238E27FC236}">
                  <a16:creationId xmlns:a16="http://schemas.microsoft.com/office/drawing/2014/main" id="{F8BF6A1A-B091-48EA-9A2E-9D80CCAA54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36689" y="4841351"/>
              <a:ext cx="337745" cy="202407"/>
            </a:xfrm>
            <a:prstGeom prst="line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Rechte verbindingslijn 75">
              <a:extLst>
                <a:ext uri="{FF2B5EF4-FFF2-40B4-BE49-F238E27FC236}">
                  <a16:creationId xmlns:a16="http://schemas.microsoft.com/office/drawing/2014/main" id="{792B4DDD-73F6-414E-8E41-D9B38F2042FB}"/>
                </a:ext>
              </a:extLst>
            </p:cNvPr>
            <p:cNvCxnSpPr/>
            <p:nvPr/>
          </p:nvCxnSpPr>
          <p:spPr>
            <a:xfrm>
              <a:off x="11333844" y="5043099"/>
              <a:ext cx="337745" cy="310691"/>
            </a:xfrm>
            <a:prstGeom prst="line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Rechte verbindingslijn 76">
              <a:extLst>
                <a:ext uri="{FF2B5EF4-FFF2-40B4-BE49-F238E27FC236}">
                  <a16:creationId xmlns:a16="http://schemas.microsoft.com/office/drawing/2014/main" id="{3DAAA1FA-EE65-4BD7-A68B-6F64518418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33844" y="5352222"/>
              <a:ext cx="337745" cy="202407"/>
            </a:xfrm>
            <a:prstGeom prst="line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9" name="Tekstvak 78">
            <a:extLst>
              <a:ext uri="{FF2B5EF4-FFF2-40B4-BE49-F238E27FC236}">
                <a16:creationId xmlns:a16="http://schemas.microsoft.com/office/drawing/2014/main" id="{BB5BA240-212C-4B5C-8C8C-D867BAFFC461}"/>
              </a:ext>
            </a:extLst>
          </p:cNvPr>
          <p:cNvSpPr txBox="1"/>
          <p:nvPr/>
        </p:nvSpPr>
        <p:spPr>
          <a:xfrm>
            <a:off x="4319014" y="5591360"/>
            <a:ext cx="303706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latin typeface="Avenir Next LT Pro" panose="020B0504020202020204" pitchFamily="34" charset="0"/>
              </a:rPr>
              <a:t>Indoor air temperature</a:t>
            </a:r>
          </a:p>
          <a:p>
            <a:r>
              <a:rPr lang="en-US" sz="1600" dirty="0">
                <a:latin typeface="Avenir Next LT Pro" panose="020B0504020202020204" pitchFamily="34" charset="0"/>
              </a:rPr>
              <a:t>Indoor air velocity</a:t>
            </a:r>
          </a:p>
          <a:p>
            <a:r>
              <a:rPr lang="en-US" sz="1600" dirty="0">
                <a:latin typeface="Avenir Next LT Pro" panose="020B0504020202020204" pitchFamily="34" charset="0"/>
              </a:rPr>
              <a:t>Indoor heat transfer coefficient</a:t>
            </a:r>
            <a:endParaRPr lang="LID4096" sz="1600" dirty="0">
              <a:latin typeface="Avenir Next LT Pro" panose="020B0504020202020204" pitchFamily="34" charset="0"/>
            </a:endParaRPr>
          </a:p>
        </p:txBody>
      </p:sp>
      <p:sp>
        <p:nvSpPr>
          <p:cNvPr id="80" name="Wolk 79">
            <a:extLst>
              <a:ext uri="{FF2B5EF4-FFF2-40B4-BE49-F238E27FC236}">
                <a16:creationId xmlns:a16="http://schemas.microsoft.com/office/drawing/2014/main" id="{DE002056-3637-456F-91F1-461F7C8ABB10}"/>
              </a:ext>
            </a:extLst>
          </p:cNvPr>
          <p:cNvSpPr/>
          <p:nvPr/>
        </p:nvSpPr>
        <p:spPr>
          <a:xfrm>
            <a:off x="10519995" y="742841"/>
            <a:ext cx="1314076" cy="719037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1" name="Tekstvak 80">
            <a:extLst>
              <a:ext uri="{FF2B5EF4-FFF2-40B4-BE49-F238E27FC236}">
                <a16:creationId xmlns:a16="http://schemas.microsoft.com/office/drawing/2014/main" id="{3B665056-9448-4109-B77A-F8A5F69B2735}"/>
              </a:ext>
            </a:extLst>
          </p:cNvPr>
          <p:cNvSpPr txBox="1"/>
          <p:nvPr/>
        </p:nvSpPr>
        <p:spPr>
          <a:xfrm>
            <a:off x="9389484" y="5887859"/>
            <a:ext cx="303706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latin typeface="Avenir Next LT Pro" panose="020B0504020202020204" pitchFamily="34" charset="0"/>
              </a:rPr>
              <a:t>Outdoor air temperature</a:t>
            </a:r>
          </a:p>
          <a:p>
            <a:r>
              <a:rPr lang="en-US" sz="1600" dirty="0">
                <a:latin typeface="Avenir Next LT Pro" panose="020B0504020202020204" pitchFamily="34" charset="0"/>
              </a:rPr>
              <a:t>Outdoor air velocity</a:t>
            </a:r>
          </a:p>
          <a:p>
            <a:r>
              <a:rPr lang="en-US" sz="1600" dirty="0">
                <a:latin typeface="Avenir Next LT Pro" panose="020B0504020202020204" pitchFamily="34" charset="0"/>
              </a:rPr>
              <a:t>Outdoor relative humidity</a:t>
            </a:r>
            <a:endParaRPr lang="LID4096" sz="1600" dirty="0">
              <a:latin typeface="Avenir Next LT Pro" panose="020B0504020202020204" pitchFamily="34" charset="0"/>
            </a:endParaRPr>
          </a:p>
        </p:txBody>
      </p:sp>
      <p:sp>
        <p:nvSpPr>
          <p:cNvPr id="82" name="Tekstvak 81">
            <a:extLst>
              <a:ext uri="{FF2B5EF4-FFF2-40B4-BE49-F238E27FC236}">
                <a16:creationId xmlns:a16="http://schemas.microsoft.com/office/drawing/2014/main" id="{19E722BC-1E77-441D-9A22-2347065D4175}"/>
              </a:ext>
            </a:extLst>
          </p:cNvPr>
          <p:cNvSpPr txBox="1"/>
          <p:nvPr/>
        </p:nvSpPr>
        <p:spPr>
          <a:xfrm>
            <a:off x="8831416" y="622627"/>
            <a:ext cx="303706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latin typeface="Avenir Next LT Pro" panose="020B0504020202020204" pitchFamily="34" charset="0"/>
              </a:rPr>
              <a:t>Sun intensity</a:t>
            </a:r>
          </a:p>
          <a:p>
            <a:r>
              <a:rPr lang="en-US" sz="1600" dirty="0">
                <a:latin typeface="Avenir Next LT Pro" panose="020B0504020202020204" pitchFamily="34" charset="0"/>
              </a:rPr>
              <a:t>Sun azimuth</a:t>
            </a:r>
          </a:p>
          <a:p>
            <a:r>
              <a:rPr lang="en-US" sz="1600" dirty="0">
                <a:latin typeface="Avenir Next LT Pro" panose="020B0504020202020204" pitchFamily="34" charset="0"/>
              </a:rPr>
              <a:t>Height of the sun</a:t>
            </a:r>
          </a:p>
          <a:p>
            <a:r>
              <a:rPr lang="en-US" sz="1600" dirty="0">
                <a:latin typeface="Avenir Next LT Pro" panose="020B0504020202020204" pitchFamily="34" charset="0"/>
              </a:rPr>
              <a:t>Surface tilt</a:t>
            </a:r>
          </a:p>
          <a:p>
            <a:r>
              <a:rPr lang="en-US" sz="1600" dirty="0">
                <a:latin typeface="Avenir Next LT Pro" panose="020B0504020202020204" pitchFamily="34" charset="0"/>
              </a:rPr>
              <a:t>Surface azimuth</a:t>
            </a:r>
            <a:endParaRPr lang="LID4096" sz="16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96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/>
      <p:bldP spid="58" grpId="0" animBg="1"/>
      <p:bldP spid="56" grpId="0"/>
      <p:bldP spid="59" grpId="0" animBg="1"/>
      <p:bldP spid="79" grpId="0"/>
      <p:bldP spid="80" grpId="0" animBg="1"/>
      <p:bldP spid="81" grpId="0"/>
      <p:bldP spid="8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F882DC2-106C-4C59-B2BA-0CA0754BD2DD}"/>
              </a:ext>
            </a:extLst>
          </p:cNvPr>
          <p:cNvSpPr/>
          <p:nvPr/>
        </p:nvSpPr>
        <p:spPr>
          <a:xfrm>
            <a:off x="952500" y="1027907"/>
            <a:ext cx="5143500" cy="13255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TOPOLOGY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venir Next LT Pro" panose="020B0504020202020204" pitchFamily="34" charset="0"/>
              </a:rPr>
              <a:t>Rooms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venir Next LT Pro" panose="020B0504020202020204" pitchFamily="34" charset="0"/>
              </a:rPr>
              <a:t>Elements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venir Next LT Pro" panose="020B0504020202020204" pitchFamily="34" charset="0"/>
              </a:rPr>
              <a:t>How they relate to each other</a:t>
            </a:r>
            <a:endParaRPr lang="LID4096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1396895-7353-4EB7-B10A-2B14C6D705EF}"/>
              </a:ext>
            </a:extLst>
          </p:cNvPr>
          <p:cNvSpPr/>
          <p:nvPr/>
        </p:nvSpPr>
        <p:spPr>
          <a:xfrm>
            <a:off x="952500" y="2766219"/>
            <a:ext cx="5143500" cy="13255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STATIC PROPERTIES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venir Next LT Pro" panose="020B0504020202020204" pitchFamily="34" charset="0"/>
              </a:rPr>
              <a:t>Geometry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venir Next LT Pro" panose="020B0504020202020204" pitchFamily="34" charset="0"/>
              </a:rPr>
              <a:t>Material characteristics</a:t>
            </a:r>
            <a:endParaRPr lang="LID4096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9A5C163-CC29-4DBD-8DC4-ED3552AE8F19}"/>
              </a:ext>
            </a:extLst>
          </p:cNvPr>
          <p:cNvSpPr/>
          <p:nvPr/>
        </p:nvSpPr>
        <p:spPr>
          <a:xfrm>
            <a:off x="952500" y="4504532"/>
            <a:ext cx="5143500" cy="13255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DYNAMIC PROPERTIES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venir Next LT Pro" panose="020B0504020202020204" pitchFamily="34" charset="0"/>
              </a:rPr>
              <a:t>Sensor data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venir Next LT Pro" panose="020B0504020202020204" pitchFamily="34" charset="0"/>
              </a:rPr>
              <a:t>Weather data</a:t>
            </a:r>
            <a:endParaRPr lang="LID4096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9" name="Linkeraccolade 8">
            <a:extLst>
              <a:ext uri="{FF2B5EF4-FFF2-40B4-BE49-F238E27FC236}">
                <a16:creationId xmlns:a16="http://schemas.microsoft.com/office/drawing/2014/main" id="{42F4DE09-57FD-44A3-933B-585142D7A525}"/>
              </a:ext>
            </a:extLst>
          </p:cNvPr>
          <p:cNvSpPr/>
          <p:nvPr/>
        </p:nvSpPr>
        <p:spPr>
          <a:xfrm flipH="1">
            <a:off x="6096000" y="1027906"/>
            <a:ext cx="533400" cy="4802187"/>
          </a:xfrm>
          <a:custGeom>
            <a:avLst/>
            <a:gdLst>
              <a:gd name="connsiteX0" fmla="*/ 533400 w 533400"/>
              <a:gd name="connsiteY0" fmla="*/ 4802187 h 4802187"/>
              <a:gd name="connsiteX1" fmla="*/ 266700 w 533400"/>
              <a:gd name="connsiteY1" fmla="*/ 4237039 h 4802187"/>
              <a:gd name="connsiteX2" fmla="*/ 266700 w 533400"/>
              <a:gd name="connsiteY2" fmla="*/ 2966241 h 4802187"/>
              <a:gd name="connsiteX3" fmla="*/ 0 w 533400"/>
              <a:gd name="connsiteY3" fmla="*/ 2401093 h 4802187"/>
              <a:gd name="connsiteX4" fmla="*/ 266700 w 533400"/>
              <a:gd name="connsiteY4" fmla="*/ 1835945 h 4802187"/>
              <a:gd name="connsiteX5" fmla="*/ 266700 w 533400"/>
              <a:gd name="connsiteY5" fmla="*/ 565148 h 4802187"/>
              <a:gd name="connsiteX6" fmla="*/ 533400 w 533400"/>
              <a:gd name="connsiteY6" fmla="*/ 0 h 4802187"/>
              <a:gd name="connsiteX7" fmla="*/ 533400 w 533400"/>
              <a:gd name="connsiteY7" fmla="*/ 4802187 h 4802187"/>
              <a:gd name="connsiteX0" fmla="*/ 533400 w 533400"/>
              <a:gd name="connsiteY0" fmla="*/ 4802187 h 4802187"/>
              <a:gd name="connsiteX1" fmla="*/ 266700 w 533400"/>
              <a:gd name="connsiteY1" fmla="*/ 4237039 h 4802187"/>
              <a:gd name="connsiteX2" fmla="*/ 266700 w 533400"/>
              <a:gd name="connsiteY2" fmla="*/ 2966241 h 4802187"/>
              <a:gd name="connsiteX3" fmla="*/ 0 w 533400"/>
              <a:gd name="connsiteY3" fmla="*/ 2401093 h 4802187"/>
              <a:gd name="connsiteX4" fmla="*/ 266700 w 533400"/>
              <a:gd name="connsiteY4" fmla="*/ 1835945 h 4802187"/>
              <a:gd name="connsiteX5" fmla="*/ 266700 w 533400"/>
              <a:gd name="connsiteY5" fmla="*/ 565148 h 4802187"/>
              <a:gd name="connsiteX6" fmla="*/ 533400 w 533400"/>
              <a:gd name="connsiteY6" fmla="*/ 0 h 4802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" h="4802187" stroke="0" extrusionOk="0">
                <a:moveTo>
                  <a:pt x="533400" y="4802187"/>
                </a:moveTo>
                <a:cubicBezTo>
                  <a:pt x="401333" y="4816578"/>
                  <a:pt x="255775" y="4566262"/>
                  <a:pt x="266700" y="4237039"/>
                </a:cubicBezTo>
                <a:cubicBezTo>
                  <a:pt x="183889" y="4108049"/>
                  <a:pt x="257608" y="3514720"/>
                  <a:pt x="266700" y="2966241"/>
                </a:cubicBezTo>
                <a:cubicBezTo>
                  <a:pt x="277074" y="2640042"/>
                  <a:pt x="122178" y="2403031"/>
                  <a:pt x="0" y="2401093"/>
                </a:cubicBezTo>
                <a:cubicBezTo>
                  <a:pt x="148649" y="2405962"/>
                  <a:pt x="263156" y="2126157"/>
                  <a:pt x="266700" y="1835945"/>
                </a:cubicBezTo>
                <a:cubicBezTo>
                  <a:pt x="238951" y="1331419"/>
                  <a:pt x="372284" y="1162577"/>
                  <a:pt x="266700" y="565148"/>
                </a:cubicBezTo>
                <a:cubicBezTo>
                  <a:pt x="285502" y="253947"/>
                  <a:pt x="386728" y="-3259"/>
                  <a:pt x="533400" y="0"/>
                </a:cubicBezTo>
                <a:cubicBezTo>
                  <a:pt x="386628" y="2370105"/>
                  <a:pt x="668059" y="3098007"/>
                  <a:pt x="533400" y="4802187"/>
                </a:cubicBezTo>
                <a:close/>
              </a:path>
              <a:path w="533400" h="4802187" fill="none" extrusionOk="0">
                <a:moveTo>
                  <a:pt x="533400" y="4802187"/>
                </a:moveTo>
                <a:cubicBezTo>
                  <a:pt x="394004" y="4800547"/>
                  <a:pt x="261395" y="4548023"/>
                  <a:pt x="266700" y="4237039"/>
                </a:cubicBezTo>
                <a:cubicBezTo>
                  <a:pt x="190255" y="3969253"/>
                  <a:pt x="285975" y="3348384"/>
                  <a:pt x="266700" y="2966241"/>
                </a:cubicBezTo>
                <a:cubicBezTo>
                  <a:pt x="267090" y="2669659"/>
                  <a:pt x="152517" y="2378019"/>
                  <a:pt x="0" y="2401093"/>
                </a:cubicBezTo>
                <a:cubicBezTo>
                  <a:pt x="164189" y="2382334"/>
                  <a:pt x="234270" y="2192250"/>
                  <a:pt x="266700" y="1835945"/>
                </a:cubicBezTo>
                <a:cubicBezTo>
                  <a:pt x="249232" y="1347151"/>
                  <a:pt x="354714" y="894238"/>
                  <a:pt x="266700" y="565148"/>
                </a:cubicBezTo>
                <a:cubicBezTo>
                  <a:pt x="247936" y="270276"/>
                  <a:pt x="384835" y="-10769"/>
                  <a:pt x="533400" y="0"/>
                </a:cubicBezTo>
              </a:path>
              <a:path w="533400" h="4802187" fill="none" stroke="0" extrusionOk="0">
                <a:moveTo>
                  <a:pt x="533400" y="4802187"/>
                </a:moveTo>
                <a:cubicBezTo>
                  <a:pt x="383629" y="4855738"/>
                  <a:pt x="226325" y="4533534"/>
                  <a:pt x="266700" y="4237039"/>
                </a:cubicBezTo>
                <a:cubicBezTo>
                  <a:pt x="328614" y="4106755"/>
                  <a:pt x="343940" y="3535280"/>
                  <a:pt x="266700" y="2966241"/>
                </a:cubicBezTo>
                <a:cubicBezTo>
                  <a:pt x="286289" y="2633389"/>
                  <a:pt x="159902" y="2393042"/>
                  <a:pt x="0" y="2401093"/>
                </a:cubicBezTo>
                <a:cubicBezTo>
                  <a:pt x="102444" y="2427663"/>
                  <a:pt x="261390" y="2167115"/>
                  <a:pt x="266700" y="1835945"/>
                </a:cubicBezTo>
                <a:cubicBezTo>
                  <a:pt x="340735" y="1260456"/>
                  <a:pt x="159142" y="1026494"/>
                  <a:pt x="266700" y="565148"/>
                </a:cubicBezTo>
                <a:cubicBezTo>
                  <a:pt x="269821" y="252195"/>
                  <a:pt x="401549" y="12595"/>
                  <a:pt x="533400" y="0"/>
                </a:cubicBezTo>
              </a:path>
            </a:pathLst>
          </a:custGeom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694167881">
                  <a:prstGeom prst="leftBrace">
                    <a:avLst>
                      <a:gd name="adj1" fmla="val 105952"/>
                      <a:gd name="adj2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B410FF48-8442-47B4-8084-D85D73882C0B}"/>
              </a:ext>
            </a:extLst>
          </p:cNvPr>
          <p:cNvSpPr txBox="1">
            <a:spLocks/>
          </p:cNvSpPr>
          <p:nvPr/>
        </p:nvSpPr>
        <p:spPr>
          <a:xfrm>
            <a:off x="7476671" y="1690687"/>
            <a:ext cx="37628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Georgia" panose="02040502050405020303" pitchFamily="18" charset="0"/>
              </a:rPr>
              <a:t>Challenge</a:t>
            </a:r>
            <a:endParaRPr lang="LID4096" dirty="0">
              <a:latin typeface="Georgia" panose="02040502050405020303" pitchFamily="18" charset="0"/>
            </a:endParaRP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72B16F04-CB2C-440C-8079-B317FFB07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6671" y="3151187"/>
            <a:ext cx="3762829" cy="224177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venir Next LT Pro" panose="020B0504020202020204" pitchFamily="34" charset="0"/>
              </a:rPr>
              <a:t>Integrate the heterogeneous information related to indoor environmental quality assessments.</a:t>
            </a:r>
            <a:endParaRPr lang="LID4096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54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EB9853-0B42-42AF-8409-EB4AAAE59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Building Topology Ontology (BOT)</a:t>
            </a:r>
            <a:endParaRPr lang="LID4096" dirty="0">
              <a:latin typeface="Georgia" panose="02040502050405020303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F9B5DD6-7CB4-44C7-9EE2-489A677F6B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51717"/>
            <a:ext cx="4394853" cy="249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2A41320-A724-4FC5-B26A-43DCA43FE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311" y="2751716"/>
            <a:ext cx="4732489" cy="246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507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ADEE0843-8F9E-47AC-9A86-B33694841544}"/>
              </a:ext>
            </a:extLst>
          </p:cNvPr>
          <p:cNvSpPr/>
          <p:nvPr/>
        </p:nvSpPr>
        <p:spPr>
          <a:xfrm>
            <a:off x="257264" y="1518407"/>
            <a:ext cx="5679897" cy="51256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GRAPH DATABASE</a:t>
            </a:r>
            <a:endParaRPr lang="LID4096" sz="1100" b="1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B65F108-CACE-400F-BE9B-F39899FE1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Approaches to describe property values</a:t>
            </a:r>
            <a:endParaRPr lang="LID4096" dirty="0">
              <a:latin typeface="Georgia" panose="02040502050405020303" pitchFamily="18" charset="0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D6BD1CD8-CE1C-4B30-87A9-335E4D5A02BA}"/>
              </a:ext>
            </a:extLst>
          </p:cNvPr>
          <p:cNvSpPr/>
          <p:nvPr/>
        </p:nvSpPr>
        <p:spPr>
          <a:xfrm>
            <a:off x="6254841" y="1518407"/>
            <a:ext cx="5679896" cy="34227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GRAPH DATABASE</a:t>
            </a:r>
            <a:endParaRPr lang="LID4096" sz="1100" b="1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D2402AD-DB67-4694-9391-F95E4F539B37}"/>
              </a:ext>
            </a:extLst>
          </p:cNvPr>
          <p:cNvSpPr/>
          <p:nvPr/>
        </p:nvSpPr>
        <p:spPr>
          <a:xfrm>
            <a:off x="6254841" y="5339593"/>
            <a:ext cx="5679896" cy="13044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>
              <a:buNone/>
            </a:pPr>
            <a:r>
              <a:rPr lang="nl-NL" sz="1100" b="1" dirty="0">
                <a:solidFill>
                  <a:schemeClr val="tx1"/>
                </a:solidFill>
                <a:latin typeface="Avenir Next LT Pro" panose="020B0504020202020204" pitchFamily="34" charset="0"/>
                <a:cs typeface="Courier New" panose="02070309020205020404" pitchFamily="49" charset="0"/>
              </a:rPr>
              <a:t>TIME-SERIES DATABASE</a:t>
            </a:r>
          </a:p>
          <a:p>
            <a:pPr marL="0" indent="0" algn="ctr">
              <a:buNone/>
            </a:pPr>
            <a:r>
              <a:rPr lang="nl-NL" sz="18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S01,21,1630575705</a:t>
            </a:r>
          </a:p>
          <a:p>
            <a:pPr marL="0" indent="0" algn="ctr">
              <a:buNone/>
            </a:pPr>
            <a:r>
              <a:rPr lang="nl-NL" sz="18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S01,21,1630575706</a:t>
            </a:r>
          </a:p>
          <a:p>
            <a:pPr marL="0" indent="0" algn="ctr">
              <a:buNone/>
            </a:pPr>
            <a:r>
              <a:rPr lang="nl-NL" sz="18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S01,22,1630575709</a:t>
            </a:r>
          </a:p>
        </p:txBody>
      </p:sp>
      <p:sp>
        <p:nvSpPr>
          <p:cNvPr id="14" name="Rechthoek: afgeronde hoeken 13">
            <a:extLst>
              <a:ext uri="{FF2B5EF4-FFF2-40B4-BE49-F238E27FC236}">
                <a16:creationId xmlns:a16="http://schemas.microsoft.com/office/drawing/2014/main" id="{B1C013C2-0692-4E73-BD0D-BF6DFE40B2FD}"/>
              </a:ext>
            </a:extLst>
          </p:cNvPr>
          <p:cNvSpPr/>
          <p:nvPr/>
        </p:nvSpPr>
        <p:spPr>
          <a:xfrm>
            <a:off x="639866" y="2063998"/>
            <a:ext cx="1857737" cy="36921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venir Next LT Pro" panose="020B0504020202020204" pitchFamily="34" charset="0"/>
              </a:rPr>
              <a:t>:Building</a:t>
            </a:r>
            <a:endParaRPr lang="LID4096" dirty="0">
              <a:latin typeface="Avenir Next LT Pro" panose="020B0504020202020204" pitchFamily="34" charset="0"/>
            </a:endParaRPr>
          </a:p>
        </p:txBody>
      </p:sp>
      <p:sp>
        <p:nvSpPr>
          <p:cNvPr id="15" name="Rechthoek: afgeronde hoeken 14">
            <a:extLst>
              <a:ext uri="{FF2B5EF4-FFF2-40B4-BE49-F238E27FC236}">
                <a16:creationId xmlns:a16="http://schemas.microsoft.com/office/drawing/2014/main" id="{122182E0-3972-413D-9E20-E7C4BB569E3F}"/>
              </a:ext>
            </a:extLst>
          </p:cNvPr>
          <p:cNvSpPr/>
          <p:nvPr/>
        </p:nvSpPr>
        <p:spPr>
          <a:xfrm>
            <a:off x="640989" y="2762075"/>
            <a:ext cx="1857738" cy="36921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venir Next LT Pro" panose="020B0504020202020204" pitchFamily="34" charset="0"/>
              </a:rPr>
              <a:t>:Room</a:t>
            </a:r>
            <a:endParaRPr lang="LID4096" dirty="0">
              <a:latin typeface="Avenir Next LT Pro" panose="020B0504020202020204" pitchFamily="34" charset="0"/>
            </a:endParaRPr>
          </a:p>
        </p:txBody>
      </p:sp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1CE03593-7C45-470A-9BFD-B387137D291E}"/>
              </a:ext>
            </a:extLst>
          </p:cNvPr>
          <p:cNvSpPr/>
          <p:nvPr/>
        </p:nvSpPr>
        <p:spPr>
          <a:xfrm>
            <a:off x="639867" y="3460152"/>
            <a:ext cx="1858996" cy="36921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venir Next LT Pro" panose="020B0504020202020204" pitchFamily="34" charset="0"/>
              </a:rPr>
              <a:t>:Sensor01</a:t>
            </a:r>
            <a:endParaRPr lang="LID4096" dirty="0">
              <a:latin typeface="Avenir Next LT Pro" panose="020B0504020202020204" pitchFamily="34" charset="0"/>
            </a:endParaRPr>
          </a:p>
        </p:txBody>
      </p:sp>
      <p:sp>
        <p:nvSpPr>
          <p:cNvPr id="17" name="Rechthoek: afgeronde hoeken 16">
            <a:extLst>
              <a:ext uri="{FF2B5EF4-FFF2-40B4-BE49-F238E27FC236}">
                <a16:creationId xmlns:a16="http://schemas.microsoft.com/office/drawing/2014/main" id="{26681D78-D7F7-45ED-853F-9F573E612463}"/>
              </a:ext>
            </a:extLst>
          </p:cNvPr>
          <p:cNvSpPr/>
          <p:nvPr/>
        </p:nvSpPr>
        <p:spPr>
          <a:xfrm>
            <a:off x="3787264" y="3461009"/>
            <a:ext cx="1858997" cy="36921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venir Next LT Pro" panose="020B0504020202020204" pitchFamily="34" charset="0"/>
              </a:rPr>
              <a:t>:Temperature</a:t>
            </a:r>
            <a:endParaRPr lang="LID4096" dirty="0">
              <a:latin typeface="Avenir Next LT Pro" panose="020B0504020202020204" pitchFamily="34" charset="0"/>
            </a:endParaRPr>
          </a:p>
        </p:txBody>
      </p:sp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C8ADF21E-D95F-48C6-A600-ABC9E9A52FBF}"/>
              </a:ext>
            </a:extLst>
          </p:cNvPr>
          <p:cNvCxnSpPr>
            <a:cxnSpLocks/>
            <a:stCxn id="14" idx="2"/>
            <a:endCxn id="15" idx="0"/>
          </p:cNvCxnSpPr>
          <p:nvPr/>
        </p:nvCxnSpPr>
        <p:spPr>
          <a:xfrm>
            <a:off x="1568735" y="2433216"/>
            <a:ext cx="1123" cy="32885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95A3D6DE-590E-43B4-84D3-83EE953BE338}"/>
              </a:ext>
            </a:extLst>
          </p:cNvPr>
          <p:cNvCxnSpPr>
            <a:cxnSpLocks/>
            <a:stCxn id="15" idx="2"/>
            <a:endCxn id="16" idx="0"/>
          </p:cNvCxnSpPr>
          <p:nvPr/>
        </p:nvCxnSpPr>
        <p:spPr>
          <a:xfrm flipH="1">
            <a:off x="1569365" y="3131293"/>
            <a:ext cx="493" cy="32885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128C39AC-ACDD-49C3-9595-A13C2421699B}"/>
              </a:ext>
            </a:extLst>
          </p:cNvPr>
          <p:cNvCxnSpPr>
            <a:cxnSpLocks/>
            <a:stCxn id="16" idx="3"/>
            <a:endCxn id="17" idx="1"/>
          </p:cNvCxnSpPr>
          <p:nvPr/>
        </p:nvCxnSpPr>
        <p:spPr>
          <a:xfrm>
            <a:off x="2498863" y="3644761"/>
            <a:ext cx="1288401" cy="85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hthoek: afgeronde hoeken 34">
            <a:extLst>
              <a:ext uri="{FF2B5EF4-FFF2-40B4-BE49-F238E27FC236}">
                <a16:creationId xmlns:a16="http://schemas.microsoft.com/office/drawing/2014/main" id="{80644889-ABF3-44EE-92DA-FBC32856725A}"/>
              </a:ext>
            </a:extLst>
          </p:cNvPr>
          <p:cNvSpPr/>
          <p:nvPr/>
        </p:nvSpPr>
        <p:spPr>
          <a:xfrm>
            <a:off x="628336" y="5031937"/>
            <a:ext cx="1858997" cy="36921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venir Next LT Pro" panose="020B0504020202020204" pitchFamily="34" charset="0"/>
              </a:rPr>
              <a:t>:Observation01</a:t>
            </a:r>
            <a:endParaRPr lang="LID4096" dirty="0">
              <a:latin typeface="Avenir Next LT Pro" panose="020B0504020202020204" pitchFamily="34" charset="0"/>
            </a:endParaRPr>
          </a:p>
        </p:txBody>
      </p:sp>
      <p:sp>
        <p:nvSpPr>
          <p:cNvPr id="46" name="Rechthoek 45">
            <a:extLst>
              <a:ext uri="{FF2B5EF4-FFF2-40B4-BE49-F238E27FC236}">
                <a16:creationId xmlns:a16="http://schemas.microsoft.com/office/drawing/2014/main" id="{432DBFB9-528E-46C8-BDBC-DF0E6D21656C}"/>
              </a:ext>
            </a:extLst>
          </p:cNvPr>
          <p:cNvSpPr/>
          <p:nvPr/>
        </p:nvSpPr>
        <p:spPr>
          <a:xfrm>
            <a:off x="640989" y="5807228"/>
            <a:ext cx="671818" cy="369218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venir Next LT Pro" panose="020B0504020202020204" pitchFamily="34" charset="0"/>
              </a:rPr>
              <a:t>“21”</a:t>
            </a:r>
            <a:endParaRPr lang="LID4096" dirty="0">
              <a:solidFill>
                <a:schemeClr val="accent4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47" name="Rechte verbindingslijn met pijl 46">
            <a:extLst>
              <a:ext uri="{FF2B5EF4-FFF2-40B4-BE49-F238E27FC236}">
                <a16:creationId xmlns:a16="http://schemas.microsoft.com/office/drawing/2014/main" id="{32073EC6-4537-4A1C-810E-0C463C4FBB51}"/>
              </a:ext>
            </a:extLst>
          </p:cNvPr>
          <p:cNvCxnSpPr>
            <a:cxnSpLocks/>
            <a:stCxn id="35" idx="2"/>
            <a:endCxn id="46" idx="0"/>
          </p:cNvCxnSpPr>
          <p:nvPr/>
        </p:nvCxnSpPr>
        <p:spPr>
          <a:xfrm flipH="1">
            <a:off x="976898" y="5401155"/>
            <a:ext cx="580937" cy="40607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echte verbindingslijn met pijl 49">
            <a:extLst>
              <a:ext uri="{FF2B5EF4-FFF2-40B4-BE49-F238E27FC236}">
                <a16:creationId xmlns:a16="http://schemas.microsoft.com/office/drawing/2014/main" id="{56D1594D-DEE6-4CF6-8F44-FDB2D996238F}"/>
              </a:ext>
            </a:extLst>
          </p:cNvPr>
          <p:cNvCxnSpPr>
            <a:cxnSpLocks/>
            <a:stCxn id="16" idx="2"/>
            <a:endCxn id="35" idx="0"/>
          </p:cNvCxnSpPr>
          <p:nvPr/>
        </p:nvCxnSpPr>
        <p:spPr>
          <a:xfrm flipH="1">
            <a:off x="1557835" y="3829370"/>
            <a:ext cx="11530" cy="120256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hthoek 52">
            <a:extLst>
              <a:ext uri="{FF2B5EF4-FFF2-40B4-BE49-F238E27FC236}">
                <a16:creationId xmlns:a16="http://schemas.microsoft.com/office/drawing/2014/main" id="{BAF5974E-385A-4AC8-A6F8-AD5E1FED4D4C}"/>
              </a:ext>
            </a:extLst>
          </p:cNvPr>
          <p:cNvSpPr/>
          <p:nvPr/>
        </p:nvSpPr>
        <p:spPr>
          <a:xfrm>
            <a:off x="1373904" y="5807228"/>
            <a:ext cx="1705344" cy="369218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venir Next LT Pro" panose="020B0504020202020204" pitchFamily="34" charset="0"/>
              </a:rPr>
              <a:t>“</a:t>
            </a:r>
            <a:r>
              <a:rPr lang="nl-NL" sz="1800" dirty="0">
                <a:solidFill>
                  <a:schemeClr val="accent4">
                    <a:lumMod val="75000"/>
                  </a:schemeClr>
                </a:solidFill>
                <a:latin typeface="Avenir Next LT Pro" panose="020B0504020202020204" pitchFamily="34" charset="0"/>
                <a:cs typeface="Courier New" panose="02070309020205020404" pitchFamily="49" charset="0"/>
              </a:rPr>
              <a:t>1630575705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venir Next LT Pro" panose="020B0504020202020204" pitchFamily="34" charset="0"/>
              </a:rPr>
              <a:t>”</a:t>
            </a:r>
            <a:endParaRPr lang="LID4096" dirty="0">
              <a:solidFill>
                <a:schemeClr val="accent4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54" name="Rechte verbindingslijn met pijl 53">
            <a:extLst>
              <a:ext uri="{FF2B5EF4-FFF2-40B4-BE49-F238E27FC236}">
                <a16:creationId xmlns:a16="http://schemas.microsoft.com/office/drawing/2014/main" id="{DD9E9754-46BB-46DA-8BB6-7B976AB25D9A}"/>
              </a:ext>
            </a:extLst>
          </p:cNvPr>
          <p:cNvCxnSpPr>
            <a:cxnSpLocks/>
            <a:stCxn id="35" idx="2"/>
            <a:endCxn id="53" idx="0"/>
          </p:cNvCxnSpPr>
          <p:nvPr/>
        </p:nvCxnSpPr>
        <p:spPr>
          <a:xfrm>
            <a:off x="1557835" y="5401155"/>
            <a:ext cx="668741" cy="40607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hthoek 62">
            <a:extLst>
              <a:ext uri="{FF2B5EF4-FFF2-40B4-BE49-F238E27FC236}">
                <a16:creationId xmlns:a16="http://schemas.microsoft.com/office/drawing/2014/main" id="{FDE7FED5-5BAC-44F7-8DDE-552A7CB30FE0}"/>
              </a:ext>
            </a:extLst>
          </p:cNvPr>
          <p:cNvSpPr/>
          <p:nvPr/>
        </p:nvSpPr>
        <p:spPr>
          <a:xfrm>
            <a:off x="3210044" y="5807228"/>
            <a:ext cx="671818" cy="369218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venir Next LT Pro" panose="020B0504020202020204" pitchFamily="34" charset="0"/>
              </a:rPr>
              <a:t>“21”</a:t>
            </a:r>
            <a:endParaRPr lang="LID4096" dirty="0">
              <a:solidFill>
                <a:schemeClr val="accent4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4" name="Rechthoek 63">
            <a:extLst>
              <a:ext uri="{FF2B5EF4-FFF2-40B4-BE49-F238E27FC236}">
                <a16:creationId xmlns:a16="http://schemas.microsoft.com/office/drawing/2014/main" id="{30A6D39B-842E-4703-B2DB-2A5D209C6E47}"/>
              </a:ext>
            </a:extLst>
          </p:cNvPr>
          <p:cNvSpPr/>
          <p:nvPr/>
        </p:nvSpPr>
        <p:spPr>
          <a:xfrm>
            <a:off x="3942959" y="5807228"/>
            <a:ext cx="1705344" cy="369218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venir Next LT Pro" panose="020B0504020202020204" pitchFamily="34" charset="0"/>
              </a:rPr>
              <a:t>“</a:t>
            </a:r>
            <a:r>
              <a:rPr lang="nl-NL" sz="1800" dirty="0">
                <a:solidFill>
                  <a:schemeClr val="accent4">
                    <a:lumMod val="75000"/>
                  </a:schemeClr>
                </a:solidFill>
                <a:latin typeface="Avenir Next LT Pro" panose="020B0504020202020204" pitchFamily="34" charset="0"/>
                <a:cs typeface="Courier New" panose="02070309020205020404" pitchFamily="49" charset="0"/>
              </a:rPr>
              <a:t>1630575706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venir Next LT Pro" panose="020B0504020202020204" pitchFamily="34" charset="0"/>
              </a:rPr>
              <a:t>”</a:t>
            </a:r>
            <a:endParaRPr lang="LID4096" dirty="0">
              <a:solidFill>
                <a:schemeClr val="accent4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7" name="Rechthoek: afgeronde hoeken 66">
            <a:extLst>
              <a:ext uri="{FF2B5EF4-FFF2-40B4-BE49-F238E27FC236}">
                <a16:creationId xmlns:a16="http://schemas.microsoft.com/office/drawing/2014/main" id="{5FD74CD2-FCC0-4B33-9E00-DF6D101C6659}"/>
              </a:ext>
            </a:extLst>
          </p:cNvPr>
          <p:cNvSpPr/>
          <p:nvPr/>
        </p:nvSpPr>
        <p:spPr>
          <a:xfrm>
            <a:off x="3787264" y="5031937"/>
            <a:ext cx="1858997" cy="36921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venir Next LT Pro" panose="020B0504020202020204" pitchFamily="34" charset="0"/>
              </a:rPr>
              <a:t>:Observation02</a:t>
            </a:r>
            <a:endParaRPr lang="LID4096" dirty="0">
              <a:latin typeface="Avenir Next LT Pro" panose="020B0504020202020204" pitchFamily="34" charset="0"/>
            </a:endParaRPr>
          </a:p>
        </p:txBody>
      </p:sp>
      <p:cxnSp>
        <p:nvCxnSpPr>
          <p:cNvPr id="68" name="Rechte verbindingslijn met pijl 67">
            <a:extLst>
              <a:ext uri="{FF2B5EF4-FFF2-40B4-BE49-F238E27FC236}">
                <a16:creationId xmlns:a16="http://schemas.microsoft.com/office/drawing/2014/main" id="{85E092A8-2F58-4D54-8E7E-481E6A6CB230}"/>
              </a:ext>
            </a:extLst>
          </p:cNvPr>
          <p:cNvCxnSpPr>
            <a:cxnSpLocks/>
            <a:stCxn id="16" idx="2"/>
            <a:endCxn id="67" idx="0"/>
          </p:cNvCxnSpPr>
          <p:nvPr/>
        </p:nvCxnSpPr>
        <p:spPr>
          <a:xfrm>
            <a:off x="1569365" y="3829370"/>
            <a:ext cx="3147398" cy="120256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Rechte verbindingslijn met pijl 70">
            <a:extLst>
              <a:ext uri="{FF2B5EF4-FFF2-40B4-BE49-F238E27FC236}">
                <a16:creationId xmlns:a16="http://schemas.microsoft.com/office/drawing/2014/main" id="{E955CA6D-C407-4FF6-AA9B-891A2A6CA5D1}"/>
              </a:ext>
            </a:extLst>
          </p:cNvPr>
          <p:cNvCxnSpPr>
            <a:cxnSpLocks/>
            <a:stCxn id="67" idx="2"/>
            <a:endCxn id="63" idx="0"/>
          </p:cNvCxnSpPr>
          <p:nvPr/>
        </p:nvCxnSpPr>
        <p:spPr>
          <a:xfrm flipH="1">
            <a:off x="3545953" y="5401155"/>
            <a:ext cx="1170810" cy="40607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Rechte verbindingslijn met pijl 73">
            <a:extLst>
              <a:ext uri="{FF2B5EF4-FFF2-40B4-BE49-F238E27FC236}">
                <a16:creationId xmlns:a16="http://schemas.microsoft.com/office/drawing/2014/main" id="{6FC9283A-F7D0-4620-8EAE-B9F40377147D}"/>
              </a:ext>
            </a:extLst>
          </p:cNvPr>
          <p:cNvCxnSpPr>
            <a:cxnSpLocks/>
            <a:stCxn id="67" idx="2"/>
            <a:endCxn id="64" idx="0"/>
          </p:cNvCxnSpPr>
          <p:nvPr/>
        </p:nvCxnSpPr>
        <p:spPr>
          <a:xfrm>
            <a:off x="4716763" y="5401155"/>
            <a:ext cx="78868" cy="40607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kstvak 76">
            <a:extLst>
              <a:ext uri="{FF2B5EF4-FFF2-40B4-BE49-F238E27FC236}">
                <a16:creationId xmlns:a16="http://schemas.microsoft.com/office/drawing/2014/main" id="{1D211BE5-D099-4503-B0AD-EDF43D304F3A}"/>
              </a:ext>
            </a:extLst>
          </p:cNvPr>
          <p:cNvSpPr txBox="1"/>
          <p:nvPr/>
        </p:nvSpPr>
        <p:spPr>
          <a:xfrm>
            <a:off x="626169" y="5451970"/>
            <a:ext cx="6866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venir Next LT Pro" panose="020B0504020202020204" pitchFamily="34" charset="0"/>
              </a:rPr>
              <a:t>:value</a:t>
            </a:r>
            <a:endParaRPr lang="LID4096" sz="1100" dirty="0">
              <a:latin typeface="Avenir Next LT Pro" panose="020B0504020202020204" pitchFamily="34" charset="0"/>
            </a:endParaRPr>
          </a:p>
        </p:txBody>
      </p:sp>
      <p:sp>
        <p:nvSpPr>
          <p:cNvPr id="78" name="Tekstvak 77">
            <a:extLst>
              <a:ext uri="{FF2B5EF4-FFF2-40B4-BE49-F238E27FC236}">
                <a16:creationId xmlns:a16="http://schemas.microsoft.com/office/drawing/2014/main" id="{ED921828-D820-40D7-AFA0-E7A6C7AC2045}"/>
              </a:ext>
            </a:extLst>
          </p:cNvPr>
          <p:cNvSpPr txBox="1"/>
          <p:nvPr/>
        </p:nvSpPr>
        <p:spPr>
          <a:xfrm>
            <a:off x="3204799" y="5451970"/>
            <a:ext cx="6718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venir Next LT Pro" panose="020B0504020202020204" pitchFamily="34" charset="0"/>
              </a:rPr>
              <a:t>:value</a:t>
            </a:r>
            <a:endParaRPr lang="LID4096" sz="1100" dirty="0">
              <a:latin typeface="Avenir Next LT Pro" panose="020B0504020202020204" pitchFamily="34" charset="0"/>
            </a:endParaRPr>
          </a:p>
        </p:txBody>
      </p:sp>
      <p:sp>
        <p:nvSpPr>
          <p:cNvPr id="79" name="Tekstvak 78">
            <a:extLst>
              <a:ext uri="{FF2B5EF4-FFF2-40B4-BE49-F238E27FC236}">
                <a16:creationId xmlns:a16="http://schemas.microsoft.com/office/drawing/2014/main" id="{4AF309F8-258A-4DF3-8D19-2F5D1ECFCBF3}"/>
              </a:ext>
            </a:extLst>
          </p:cNvPr>
          <p:cNvSpPr txBox="1"/>
          <p:nvPr/>
        </p:nvSpPr>
        <p:spPr>
          <a:xfrm>
            <a:off x="2103608" y="5444945"/>
            <a:ext cx="6866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venir Next LT Pro" panose="020B0504020202020204" pitchFamily="34" charset="0"/>
              </a:rPr>
              <a:t>:time</a:t>
            </a:r>
            <a:endParaRPr lang="LID4096" sz="1100" dirty="0">
              <a:latin typeface="Avenir Next LT Pro" panose="020B0504020202020204" pitchFamily="34" charset="0"/>
            </a:endParaRPr>
          </a:p>
        </p:txBody>
      </p:sp>
      <p:sp>
        <p:nvSpPr>
          <p:cNvPr id="80" name="Tekstvak 79">
            <a:extLst>
              <a:ext uri="{FF2B5EF4-FFF2-40B4-BE49-F238E27FC236}">
                <a16:creationId xmlns:a16="http://schemas.microsoft.com/office/drawing/2014/main" id="{56D6BDF5-8D7D-4F7D-9C15-8B110A25DE81}"/>
              </a:ext>
            </a:extLst>
          </p:cNvPr>
          <p:cNvSpPr txBox="1"/>
          <p:nvPr/>
        </p:nvSpPr>
        <p:spPr>
          <a:xfrm>
            <a:off x="4687484" y="5444945"/>
            <a:ext cx="6866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venir Next LT Pro" panose="020B0504020202020204" pitchFamily="34" charset="0"/>
              </a:rPr>
              <a:t>:time</a:t>
            </a:r>
            <a:endParaRPr lang="LID4096" sz="1100" dirty="0">
              <a:latin typeface="Avenir Next LT Pro" panose="020B0504020202020204" pitchFamily="34" charset="0"/>
            </a:endParaRPr>
          </a:p>
        </p:txBody>
      </p:sp>
      <p:sp>
        <p:nvSpPr>
          <p:cNvPr id="81" name="Tekstvak 80">
            <a:extLst>
              <a:ext uri="{FF2B5EF4-FFF2-40B4-BE49-F238E27FC236}">
                <a16:creationId xmlns:a16="http://schemas.microsoft.com/office/drawing/2014/main" id="{3063950A-6050-478C-9928-DD2795CB76C9}"/>
              </a:ext>
            </a:extLst>
          </p:cNvPr>
          <p:cNvSpPr txBox="1"/>
          <p:nvPr/>
        </p:nvSpPr>
        <p:spPr>
          <a:xfrm>
            <a:off x="1568733" y="2443756"/>
            <a:ext cx="13249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venir Next LT Pro" panose="020B0504020202020204" pitchFamily="34" charset="0"/>
              </a:rPr>
              <a:t>:</a:t>
            </a:r>
            <a:r>
              <a:rPr lang="en-US" sz="1100" dirty="0" err="1">
                <a:latin typeface="Avenir Next LT Pro" panose="020B0504020202020204" pitchFamily="34" charset="0"/>
              </a:rPr>
              <a:t>hasSpace</a:t>
            </a:r>
            <a:endParaRPr lang="LID4096" sz="1100" dirty="0">
              <a:latin typeface="Avenir Next LT Pro" panose="020B0504020202020204" pitchFamily="34" charset="0"/>
            </a:endParaRPr>
          </a:p>
        </p:txBody>
      </p:sp>
      <p:sp>
        <p:nvSpPr>
          <p:cNvPr id="82" name="Tekstvak 81">
            <a:extLst>
              <a:ext uri="{FF2B5EF4-FFF2-40B4-BE49-F238E27FC236}">
                <a16:creationId xmlns:a16="http://schemas.microsoft.com/office/drawing/2014/main" id="{08B3C178-FECB-4DFE-9B94-59AC9B98620A}"/>
              </a:ext>
            </a:extLst>
          </p:cNvPr>
          <p:cNvSpPr txBox="1"/>
          <p:nvPr/>
        </p:nvSpPr>
        <p:spPr>
          <a:xfrm>
            <a:off x="1568733" y="3141487"/>
            <a:ext cx="13249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venir Next LT Pro" panose="020B0504020202020204" pitchFamily="34" charset="0"/>
              </a:rPr>
              <a:t>:</a:t>
            </a:r>
            <a:r>
              <a:rPr lang="en-US" sz="1100" dirty="0" err="1">
                <a:latin typeface="Avenir Next LT Pro" panose="020B0504020202020204" pitchFamily="34" charset="0"/>
              </a:rPr>
              <a:t>hasSensor</a:t>
            </a:r>
            <a:endParaRPr lang="LID4096" sz="1100" dirty="0">
              <a:latin typeface="Avenir Next LT Pro" panose="020B0504020202020204" pitchFamily="34" charset="0"/>
            </a:endParaRPr>
          </a:p>
        </p:txBody>
      </p:sp>
      <p:sp>
        <p:nvSpPr>
          <p:cNvPr id="83" name="Tekstvak 82">
            <a:extLst>
              <a:ext uri="{FF2B5EF4-FFF2-40B4-BE49-F238E27FC236}">
                <a16:creationId xmlns:a16="http://schemas.microsoft.com/office/drawing/2014/main" id="{285D26E6-8641-46F0-AB9E-B29722838AA9}"/>
              </a:ext>
            </a:extLst>
          </p:cNvPr>
          <p:cNvSpPr txBox="1"/>
          <p:nvPr/>
        </p:nvSpPr>
        <p:spPr>
          <a:xfrm>
            <a:off x="2485277" y="3379733"/>
            <a:ext cx="12986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venir Next LT Pro" panose="020B0504020202020204" pitchFamily="34" charset="0"/>
              </a:rPr>
              <a:t>:observes</a:t>
            </a:r>
            <a:endParaRPr lang="LID4096" sz="1100" dirty="0">
              <a:latin typeface="Avenir Next LT Pro" panose="020B0504020202020204" pitchFamily="34" charset="0"/>
            </a:endParaRPr>
          </a:p>
        </p:txBody>
      </p:sp>
      <p:sp>
        <p:nvSpPr>
          <p:cNvPr id="97" name="Tekstvak 96">
            <a:extLst>
              <a:ext uri="{FF2B5EF4-FFF2-40B4-BE49-F238E27FC236}">
                <a16:creationId xmlns:a16="http://schemas.microsoft.com/office/drawing/2014/main" id="{236051D7-AC77-4009-96A4-28100CF9AA8F}"/>
              </a:ext>
            </a:extLst>
          </p:cNvPr>
          <p:cNvSpPr txBox="1"/>
          <p:nvPr/>
        </p:nvSpPr>
        <p:spPr>
          <a:xfrm>
            <a:off x="1557834" y="4714416"/>
            <a:ext cx="13249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venir Next LT Pro" panose="020B0504020202020204" pitchFamily="34" charset="0"/>
              </a:rPr>
              <a:t>:</a:t>
            </a:r>
            <a:r>
              <a:rPr lang="en-US" sz="1100" dirty="0" err="1">
                <a:latin typeface="Avenir Next LT Pro" panose="020B0504020202020204" pitchFamily="34" charset="0"/>
              </a:rPr>
              <a:t>hasResult</a:t>
            </a:r>
            <a:endParaRPr lang="LID4096" sz="1100" dirty="0">
              <a:latin typeface="Avenir Next LT Pro" panose="020B0504020202020204" pitchFamily="34" charset="0"/>
            </a:endParaRPr>
          </a:p>
        </p:txBody>
      </p:sp>
      <p:sp>
        <p:nvSpPr>
          <p:cNvPr id="98" name="Tekstvak 97">
            <a:extLst>
              <a:ext uri="{FF2B5EF4-FFF2-40B4-BE49-F238E27FC236}">
                <a16:creationId xmlns:a16="http://schemas.microsoft.com/office/drawing/2014/main" id="{C89FED99-5055-4866-ABC1-EF5F74B982DD}"/>
              </a:ext>
            </a:extLst>
          </p:cNvPr>
          <p:cNvSpPr txBox="1"/>
          <p:nvPr/>
        </p:nvSpPr>
        <p:spPr>
          <a:xfrm>
            <a:off x="4722599" y="4714416"/>
            <a:ext cx="10238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venir Next LT Pro" panose="020B0504020202020204" pitchFamily="34" charset="0"/>
              </a:rPr>
              <a:t>:</a:t>
            </a:r>
            <a:r>
              <a:rPr lang="en-US" sz="1100" dirty="0" err="1">
                <a:latin typeface="Avenir Next LT Pro" panose="020B0504020202020204" pitchFamily="34" charset="0"/>
              </a:rPr>
              <a:t>hasResult</a:t>
            </a:r>
            <a:endParaRPr lang="LID4096" sz="1100" dirty="0">
              <a:latin typeface="Avenir Next LT Pro" panose="020B0504020202020204" pitchFamily="34" charset="0"/>
            </a:endParaRPr>
          </a:p>
        </p:txBody>
      </p:sp>
      <p:sp>
        <p:nvSpPr>
          <p:cNvPr id="124" name="Rechthoek: afgeronde hoeken 123">
            <a:extLst>
              <a:ext uri="{FF2B5EF4-FFF2-40B4-BE49-F238E27FC236}">
                <a16:creationId xmlns:a16="http://schemas.microsoft.com/office/drawing/2014/main" id="{2F741CA1-C26D-4885-8491-30317A739FAC}"/>
              </a:ext>
            </a:extLst>
          </p:cNvPr>
          <p:cNvSpPr/>
          <p:nvPr/>
        </p:nvSpPr>
        <p:spPr>
          <a:xfrm>
            <a:off x="6572443" y="2063569"/>
            <a:ext cx="1857737" cy="36921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venir Next LT Pro" panose="020B0504020202020204" pitchFamily="34" charset="0"/>
              </a:rPr>
              <a:t>:Building</a:t>
            </a:r>
            <a:endParaRPr lang="LID4096" dirty="0">
              <a:latin typeface="Avenir Next LT Pro" panose="020B0504020202020204" pitchFamily="34" charset="0"/>
            </a:endParaRPr>
          </a:p>
        </p:txBody>
      </p:sp>
      <p:sp>
        <p:nvSpPr>
          <p:cNvPr id="125" name="Rechthoek: afgeronde hoeken 124">
            <a:extLst>
              <a:ext uri="{FF2B5EF4-FFF2-40B4-BE49-F238E27FC236}">
                <a16:creationId xmlns:a16="http://schemas.microsoft.com/office/drawing/2014/main" id="{D094E1CE-85EC-42DE-8D0E-EC7112ED4259}"/>
              </a:ext>
            </a:extLst>
          </p:cNvPr>
          <p:cNvSpPr/>
          <p:nvPr/>
        </p:nvSpPr>
        <p:spPr>
          <a:xfrm>
            <a:off x="6573566" y="2761646"/>
            <a:ext cx="1857738" cy="36921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venir Next LT Pro" panose="020B0504020202020204" pitchFamily="34" charset="0"/>
              </a:rPr>
              <a:t>:Room</a:t>
            </a:r>
            <a:endParaRPr lang="LID4096" dirty="0">
              <a:latin typeface="Avenir Next LT Pro" panose="020B0504020202020204" pitchFamily="34" charset="0"/>
            </a:endParaRPr>
          </a:p>
        </p:txBody>
      </p:sp>
      <p:sp>
        <p:nvSpPr>
          <p:cNvPr id="126" name="Rechthoek: afgeronde hoeken 125">
            <a:extLst>
              <a:ext uri="{FF2B5EF4-FFF2-40B4-BE49-F238E27FC236}">
                <a16:creationId xmlns:a16="http://schemas.microsoft.com/office/drawing/2014/main" id="{FFA20B16-AA91-4E76-A80F-F493A8699F30}"/>
              </a:ext>
            </a:extLst>
          </p:cNvPr>
          <p:cNvSpPr/>
          <p:nvPr/>
        </p:nvSpPr>
        <p:spPr>
          <a:xfrm>
            <a:off x="6572444" y="3459723"/>
            <a:ext cx="1858996" cy="36921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venir Next LT Pro" panose="020B0504020202020204" pitchFamily="34" charset="0"/>
              </a:rPr>
              <a:t>:Sensor01</a:t>
            </a:r>
            <a:endParaRPr lang="LID4096" dirty="0">
              <a:latin typeface="Avenir Next LT Pro" panose="020B0504020202020204" pitchFamily="34" charset="0"/>
            </a:endParaRPr>
          </a:p>
        </p:txBody>
      </p:sp>
      <p:sp>
        <p:nvSpPr>
          <p:cNvPr id="127" name="Rechthoek: afgeronde hoeken 126">
            <a:extLst>
              <a:ext uri="{FF2B5EF4-FFF2-40B4-BE49-F238E27FC236}">
                <a16:creationId xmlns:a16="http://schemas.microsoft.com/office/drawing/2014/main" id="{D6D0AA38-8738-4AEE-B89C-97E85FD3E7F8}"/>
              </a:ext>
            </a:extLst>
          </p:cNvPr>
          <p:cNvSpPr/>
          <p:nvPr/>
        </p:nvSpPr>
        <p:spPr>
          <a:xfrm>
            <a:off x="9730111" y="3460580"/>
            <a:ext cx="1858997" cy="36921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venir Next LT Pro" panose="020B0504020202020204" pitchFamily="34" charset="0"/>
              </a:rPr>
              <a:t>:Temperature</a:t>
            </a:r>
            <a:endParaRPr lang="LID4096" dirty="0">
              <a:latin typeface="Avenir Next LT Pro" panose="020B0504020202020204" pitchFamily="34" charset="0"/>
            </a:endParaRPr>
          </a:p>
        </p:txBody>
      </p:sp>
      <p:cxnSp>
        <p:nvCxnSpPr>
          <p:cNvPr id="128" name="Rechte verbindingslijn met pijl 127">
            <a:extLst>
              <a:ext uri="{FF2B5EF4-FFF2-40B4-BE49-F238E27FC236}">
                <a16:creationId xmlns:a16="http://schemas.microsoft.com/office/drawing/2014/main" id="{6C99979E-86C9-431D-81FC-23995D1EE76C}"/>
              </a:ext>
            </a:extLst>
          </p:cNvPr>
          <p:cNvCxnSpPr>
            <a:cxnSpLocks/>
            <a:stCxn id="124" idx="2"/>
            <a:endCxn id="125" idx="0"/>
          </p:cNvCxnSpPr>
          <p:nvPr/>
        </p:nvCxnSpPr>
        <p:spPr>
          <a:xfrm>
            <a:off x="7501312" y="2432787"/>
            <a:ext cx="1123" cy="32885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Rechte verbindingslijn met pijl 128">
            <a:extLst>
              <a:ext uri="{FF2B5EF4-FFF2-40B4-BE49-F238E27FC236}">
                <a16:creationId xmlns:a16="http://schemas.microsoft.com/office/drawing/2014/main" id="{8B30C82D-E772-46A1-B8D4-4A1751069EED}"/>
              </a:ext>
            </a:extLst>
          </p:cNvPr>
          <p:cNvCxnSpPr>
            <a:cxnSpLocks/>
            <a:stCxn id="125" idx="2"/>
            <a:endCxn id="126" idx="0"/>
          </p:cNvCxnSpPr>
          <p:nvPr/>
        </p:nvCxnSpPr>
        <p:spPr>
          <a:xfrm flipH="1">
            <a:off x="7501942" y="3130864"/>
            <a:ext cx="493" cy="32885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Rechte verbindingslijn met pijl 129">
            <a:extLst>
              <a:ext uri="{FF2B5EF4-FFF2-40B4-BE49-F238E27FC236}">
                <a16:creationId xmlns:a16="http://schemas.microsoft.com/office/drawing/2014/main" id="{807E7F6E-2C90-41E6-A7AC-56DE347C8359}"/>
              </a:ext>
            </a:extLst>
          </p:cNvPr>
          <p:cNvCxnSpPr>
            <a:cxnSpLocks/>
            <a:stCxn id="126" idx="3"/>
            <a:endCxn id="127" idx="1"/>
          </p:cNvCxnSpPr>
          <p:nvPr/>
        </p:nvCxnSpPr>
        <p:spPr>
          <a:xfrm>
            <a:off x="8431440" y="3644332"/>
            <a:ext cx="1298671" cy="85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kstvak 130">
            <a:extLst>
              <a:ext uri="{FF2B5EF4-FFF2-40B4-BE49-F238E27FC236}">
                <a16:creationId xmlns:a16="http://schemas.microsoft.com/office/drawing/2014/main" id="{91943FC6-2CED-4B46-BB9A-EC060411D811}"/>
              </a:ext>
            </a:extLst>
          </p:cNvPr>
          <p:cNvSpPr txBox="1"/>
          <p:nvPr/>
        </p:nvSpPr>
        <p:spPr>
          <a:xfrm>
            <a:off x="7501310" y="2443327"/>
            <a:ext cx="13249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venir Next LT Pro" panose="020B0504020202020204" pitchFamily="34" charset="0"/>
              </a:rPr>
              <a:t>:</a:t>
            </a:r>
            <a:r>
              <a:rPr lang="en-US" sz="1100" dirty="0" err="1">
                <a:latin typeface="Avenir Next LT Pro" panose="020B0504020202020204" pitchFamily="34" charset="0"/>
              </a:rPr>
              <a:t>hasSpace</a:t>
            </a:r>
            <a:endParaRPr lang="LID4096" sz="1100" dirty="0">
              <a:latin typeface="Avenir Next LT Pro" panose="020B0504020202020204" pitchFamily="34" charset="0"/>
            </a:endParaRPr>
          </a:p>
        </p:txBody>
      </p:sp>
      <p:sp>
        <p:nvSpPr>
          <p:cNvPr id="132" name="Tekstvak 131">
            <a:extLst>
              <a:ext uri="{FF2B5EF4-FFF2-40B4-BE49-F238E27FC236}">
                <a16:creationId xmlns:a16="http://schemas.microsoft.com/office/drawing/2014/main" id="{1C21D82C-C4EC-440C-BC35-B88CDEBD5345}"/>
              </a:ext>
            </a:extLst>
          </p:cNvPr>
          <p:cNvSpPr txBox="1"/>
          <p:nvPr/>
        </p:nvSpPr>
        <p:spPr>
          <a:xfrm>
            <a:off x="7501310" y="3141058"/>
            <a:ext cx="13249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venir Next LT Pro" panose="020B0504020202020204" pitchFamily="34" charset="0"/>
              </a:rPr>
              <a:t>:</a:t>
            </a:r>
            <a:r>
              <a:rPr lang="en-US" sz="1100" dirty="0" err="1">
                <a:latin typeface="Avenir Next LT Pro" panose="020B0504020202020204" pitchFamily="34" charset="0"/>
              </a:rPr>
              <a:t>hasSensor</a:t>
            </a:r>
            <a:endParaRPr lang="LID4096" sz="1100" dirty="0">
              <a:latin typeface="Avenir Next LT Pro" panose="020B0504020202020204" pitchFamily="34" charset="0"/>
            </a:endParaRPr>
          </a:p>
        </p:txBody>
      </p:sp>
      <p:sp>
        <p:nvSpPr>
          <p:cNvPr id="133" name="Tekstvak 132">
            <a:extLst>
              <a:ext uri="{FF2B5EF4-FFF2-40B4-BE49-F238E27FC236}">
                <a16:creationId xmlns:a16="http://schemas.microsoft.com/office/drawing/2014/main" id="{0DBCB176-8861-4EFE-B8AE-842A27E60C3D}"/>
              </a:ext>
            </a:extLst>
          </p:cNvPr>
          <p:cNvSpPr txBox="1"/>
          <p:nvPr/>
        </p:nvSpPr>
        <p:spPr>
          <a:xfrm>
            <a:off x="8428124" y="3379304"/>
            <a:ext cx="12986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venir Next LT Pro" panose="020B0504020202020204" pitchFamily="34" charset="0"/>
              </a:rPr>
              <a:t>:observes</a:t>
            </a:r>
            <a:endParaRPr lang="LID4096" sz="1100" dirty="0">
              <a:latin typeface="Avenir Next LT Pro" panose="020B0504020202020204" pitchFamily="34" charset="0"/>
            </a:endParaRPr>
          </a:p>
        </p:txBody>
      </p:sp>
      <p:cxnSp>
        <p:nvCxnSpPr>
          <p:cNvPr id="135" name="Rechte verbindingslijn met pijl 134">
            <a:extLst>
              <a:ext uri="{FF2B5EF4-FFF2-40B4-BE49-F238E27FC236}">
                <a16:creationId xmlns:a16="http://schemas.microsoft.com/office/drawing/2014/main" id="{A78B610C-B78B-429D-8E4A-0D346C6D7E31}"/>
              </a:ext>
            </a:extLst>
          </p:cNvPr>
          <p:cNvCxnSpPr>
            <a:cxnSpLocks/>
            <a:stCxn id="126" idx="2"/>
            <a:endCxn id="151" idx="0"/>
          </p:cNvCxnSpPr>
          <p:nvPr/>
        </p:nvCxnSpPr>
        <p:spPr>
          <a:xfrm flipH="1">
            <a:off x="7501311" y="3828941"/>
            <a:ext cx="631" cy="32885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Verbindingslijn: gekromd 139">
            <a:extLst>
              <a:ext uri="{FF2B5EF4-FFF2-40B4-BE49-F238E27FC236}">
                <a16:creationId xmlns:a16="http://schemas.microsoft.com/office/drawing/2014/main" id="{702834B6-BB89-4D05-A0B8-1591F32E4D39}"/>
              </a:ext>
            </a:extLst>
          </p:cNvPr>
          <p:cNvCxnSpPr>
            <a:cxnSpLocks/>
          </p:cNvCxnSpPr>
          <p:nvPr/>
        </p:nvCxnSpPr>
        <p:spPr>
          <a:xfrm rot="10800000" flipV="1">
            <a:off x="6585235" y="4414020"/>
            <a:ext cx="1261" cy="1571785"/>
          </a:xfrm>
          <a:prstGeom prst="curvedConnector3">
            <a:avLst>
              <a:gd name="adj1" fmla="val 18228469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0" name="Tekstvak 149">
            <a:extLst>
              <a:ext uri="{FF2B5EF4-FFF2-40B4-BE49-F238E27FC236}">
                <a16:creationId xmlns:a16="http://schemas.microsoft.com/office/drawing/2014/main" id="{473F72C7-6FD3-4015-A8D2-891699E86137}"/>
              </a:ext>
            </a:extLst>
          </p:cNvPr>
          <p:cNvSpPr txBox="1"/>
          <p:nvPr/>
        </p:nvSpPr>
        <p:spPr>
          <a:xfrm>
            <a:off x="7501310" y="3858653"/>
            <a:ext cx="19552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venir Next LT Pro" panose="020B0504020202020204" pitchFamily="34" charset="0"/>
              </a:rPr>
              <a:t>:</a:t>
            </a:r>
            <a:r>
              <a:rPr lang="en-US" sz="1100" dirty="0" err="1">
                <a:latin typeface="Avenir Next LT Pro" panose="020B0504020202020204" pitchFamily="34" charset="0"/>
              </a:rPr>
              <a:t>timeSeriesReference</a:t>
            </a:r>
            <a:endParaRPr lang="LID4096" sz="1100" dirty="0">
              <a:latin typeface="Avenir Next LT Pro" panose="020B0504020202020204" pitchFamily="34" charset="0"/>
            </a:endParaRPr>
          </a:p>
        </p:txBody>
      </p:sp>
      <p:sp>
        <p:nvSpPr>
          <p:cNvPr id="151" name="Rechthoek 150">
            <a:extLst>
              <a:ext uri="{FF2B5EF4-FFF2-40B4-BE49-F238E27FC236}">
                <a16:creationId xmlns:a16="http://schemas.microsoft.com/office/drawing/2014/main" id="{EDEE5907-ACE7-4AC3-9284-785E805A601A}"/>
              </a:ext>
            </a:extLst>
          </p:cNvPr>
          <p:cNvSpPr/>
          <p:nvPr/>
        </p:nvSpPr>
        <p:spPr>
          <a:xfrm>
            <a:off x="6572442" y="4157800"/>
            <a:ext cx="1857737" cy="369218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venir Next LT Pro" panose="020B0504020202020204" pitchFamily="34" charset="0"/>
              </a:rPr>
              <a:t>“InfluxDB-S01”</a:t>
            </a:r>
            <a:endParaRPr lang="LID4096" dirty="0">
              <a:solidFill>
                <a:schemeClr val="accent4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70" name="Graphic 169" descr="Document silhouet">
            <a:hlinkClick r:id="rId3"/>
            <a:extLst>
              <a:ext uri="{FF2B5EF4-FFF2-40B4-BE49-F238E27FC236}">
                <a16:creationId xmlns:a16="http://schemas.microsoft.com/office/drawing/2014/main" id="{BBDD804B-AF04-4328-9159-A5D0857F8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25200" y="225654"/>
            <a:ext cx="425855" cy="430888"/>
          </a:xfrm>
          <a:prstGeom prst="rect">
            <a:avLst/>
          </a:prstGeom>
        </p:spPr>
      </p:pic>
      <p:sp>
        <p:nvSpPr>
          <p:cNvPr id="172" name="Tekstvak 171">
            <a:extLst>
              <a:ext uri="{FF2B5EF4-FFF2-40B4-BE49-F238E27FC236}">
                <a16:creationId xmlns:a16="http://schemas.microsoft.com/office/drawing/2014/main" id="{23BC88B4-D21A-455F-B5EE-864B08FD6FF0}"/>
              </a:ext>
            </a:extLst>
          </p:cNvPr>
          <p:cNvSpPr txBox="1"/>
          <p:nvPr/>
        </p:nvSpPr>
        <p:spPr>
          <a:xfrm>
            <a:off x="10644189" y="232004"/>
            <a:ext cx="12905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READ MORE</a:t>
            </a:r>
          </a:p>
          <a:p>
            <a:r>
              <a:rPr lang="en-US" sz="1100" dirty="0">
                <a:latin typeface="Avenir Next LT Pro" panose="020B0504020202020204" pitchFamily="34" charset="0"/>
              </a:rPr>
              <a:t>Tang et al. (2019)</a:t>
            </a:r>
            <a:endParaRPr lang="LID4096" sz="11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37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14" grpId="0" animBg="1"/>
      <p:bldP spid="15" grpId="0" animBg="1"/>
      <p:bldP spid="16" grpId="0" animBg="1"/>
      <p:bldP spid="17" grpId="0" animBg="1"/>
      <p:bldP spid="35" grpId="0" animBg="1"/>
      <p:bldP spid="46" grpId="0" animBg="1"/>
      <p:bldP spid="53" grpId="0" animBg="1"/>
      <p:bldP spid="63" grpId="0" animBg="1"/>
      <p:bldP spid="64" grpId="0" animBg="1"/>
      <p:bldP spid="67" grpId="0" animBg="1"/>
      <p:bldP spid="77" grpId="0"/>
      <p:bldP spid="78" grpId="0"/>
      <p:bldP spid="79" grpId="0"/>
      <p:bldP spid="80" grpId="0"/>
      <p:bldP spid="81" grpId="0"/>
      <p:bldP spid="82" grpId="0"/>
      <p:bldP spid="83" grpId="0"/>
      <p:bldP spid="97" grpId="0"/>
      <p:bldP spid="98" grpId="0"/>
      <p:bldP spid="124" grpId="0" animBg="1"/>
      <p:bldP spid="125" grpId="0" animBg="1"/>
      <p:bldP spid="126" grpId="0" animBg="1"/>
      <p:bldP spid="127" grpId="0" animBg="1"/>
      <p:bldP spid="131" grpId="0"/>
      <p:bldP spid="132" grpId="0"/>
      <p:bldP spid="133" grpId="0"/>
      <p:bldP spid="150" grpId="0"/>
      <p:bldP spid="1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A5EF5DC-2711-412D-8DDE-5F93C5C3C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9" y="253119"/>
            <a:ext cx="59436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C7CF81F7-AE24-4B86-A90B-FC668537A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9" y="1646186"/>
            <a:ext cx="4772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24FBAAD-66CE-4B8E-B9F7-064E443E6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9" y="2630516"/>
            <a:ext cx="59436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D8B1B708-81D6-4455-B921-939A19B38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4" y="3291617"/>
            <a:ext cx="59340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FAF013E-EA17-4354-9ACC-3E66D196B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4" y="4581368"/>
            <a:ext cx="59340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>
            <a:extLst>
              <a:ext uri="{FF2B5EF4-FFF2-40B4-BE49-F238E27FC236}">
                <a16:creationId xmlns:a16="http://schemas.microsoft.com/office/drawing/2014/main" id="{CD199565-C157-45E2-8D65-7F5C8F3CD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783" y="312686"/>
            <a:ext cx="59436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0F922DF8-6500-4FC9-9A71-8E97E19EA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556" y="1924828"/>
            <a:ext cx="4695825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>
            <a:extLst>
              <a:ext uri="{FF2B5EF4-FFF2-40B4-BE49-F238E27FC236}">
                <a16:creationId xmlns:a16="http://schemas.microsoft.com/office/drawing/2014/main" id="{20FC03E7-72CA-4737-B510-305A1428C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556" y="3771123"/>
            <a:ext cx="469582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E6EAF22C-2CEB-44D2-B6B5-5278D9A9B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556" y="4674443"/>
            <a:ext cx="46958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>
            <a:extLst>
              <a:ext uri="{FF2B5EF4-FFF2-40B4-BE49-F238E27FC236}">
                <a16:creationId xmlns:a16="http://schemas.microsoft.com/office/drawing/2014/main" id="{E47313C4-EF1D-4A99-B69F-DE84E0B8C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893" y="5945239"/>
            <a:ext cx="8094963" cy="94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87331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2965</TotalTime>
  <Words>2062</Words>
  <Application>Microsoft Office PowerPoint</Application>
  <PresentationFormat>Breedbeeld</PresentationFormat>
  <Paragraphs>666</Paragraphs>
  <Slides>30</Slides>
  <Notes>12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41" baseType="lpstr">
      <vt:lpstr>Consolas</vt:lpstr>
      <vt:lpstr>CircularStd-Bold</vt:lpstr>
      <vt:lpstr>Arial</vt:lpstr>
      <vt:lpstr>Cambria Math</vt:lpstr>
      <vt:lpstr>Calibri Light</vt:lpstr>
      <vt:lpstr>Avenir Next LT Pro</vt:lpstr>
      <vt:lpstr>Courier New</vt:lpstr>
      <vt:lpstr>Calibri</vt:lpstr>
      <vt:lpstr>AvenirNext LT Pro Regular</vt:lpstr>
      <vt:lpstr>Georgia</vt:lpstr>
      <vt:lpstr>Kantoorthema</vt:lpstr>
      <vt:lpstr>PowerPoint-presentatie</vt:lpstr>
      <vt:lpstr>PowerPoint-presentatie</vt:lpstr>
      <vt:lpstr>PowerPoint-presentatie</vt:lpstr>
      <vt:lpstr>PowerPoint-presentatie</vt:lpstr>
      <vt:lpstr>Mean radiant temperature</vt:lpstr>
      <vt:lpstr>PowerPoint-presentatie</vt:lpstr>
      <vt:lpstr>Building Topology Ontology (BOT)</vt:lpstr>
      <vt:lpstr>Approaches to describe property values</vt:lpstr>
      <vt:lpstr>PowerPoint-presentatie</vt:lpstr>
      <vt:lpstr>Static and dynamic properties</vt:lpstr>
      <vt:lpstr>Building Performance Ontology</vt:lpstr>
      <vt:lpstr>Building Performance Ontology</vt:lpstr>
      <vt:lpstr>Building Performance Ontology </vt:lpstr>
      <vt:lpstr>Building Performance Ontology </vt:lpstr>
      <vt:lpstr>Building Performance Ontology</vt:lpstr>
      <vt:lpstr>PowerPoint-presentatie</vt:lpstr>
      <vt:lpstr>PowerPoint-presentatie</vt:lpstr>
      <vt:lpstr>Workflow</vt:lpstr>
      <vt:lpstr>Open Smart Home</vt:lpstr>
      <vt:lpstr>TEMPERATURE GraphDB </vt:lpstr>
      <vt:lpstr>TEMPERATURE InfluxDB </vt:lpstr>
      <vt:lpstr>GEOMETRY GraphDB </vt:lpstr>
      <vt:lpstr>Results: PMV and PPD</vt:lpstr>
      <vt:lpstr>Results: PMV and PPD improvements</vt:lpstr>
      <vt:lpstr>PowerPoint-presentatie</vt:lpstr>
      <vt:lpstr>PowerPoint-presentatie</vt:lpstr>
      <vt:lpstr>PowerPoint-presentatie</vt:lpstr>
      <vt:lpstr>Online documentation</vt:lpstr>
      <vt:lpstr>Online documentation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Donkers, Alex</dc:creator>
  <cp:lastModifiedBy>Donkers, Alex</cp:lastModifiedBy>
  <cp:revision>62</cp:revision>
  <dcterms:created xsi:type="dcterms:W3CDTF">2021-10-04T07:03:05Z</dcterms:created>
  <dcterms:modified xsi:type="dcterms:W3CDTF">2021-10-06T19:30:26Z</dcterms:modified>
</cp:coreProperties>
</file>