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26"/>
  </p:notesMasterIdLst>
  <p:handoutMasterIdLst>
    <p:handoutMasterId r:id="rId27"/>
  </p:handoutMasterIdLst>
  <p:sldIdLst>
    <p:sldId id="303" r:id="rId2"/>
    <p:sldId id="335" r:id="rId3"/>
    <p:sldId id="334" r:id="rId4"/>
    <p:sldId id="344" r:id="rId5"/>
    <p:sldId id="336" r:id="rId6"/>
    <p:sldId id="342" r:id="rId7"/>
    <p:sldId id="343" r:id="rId8"/>
    <p:sldId id="314" r:id="rId9"/>
    <p:sldId id="337" r:id="rId10"/>
    <p:sldId id="346" r:id="rId11"/>
    <p:sldId id="347" r:id="rId12"/>
    <p:sldId id="319" r:id="rId13"/>
    <p:sldId id="320" r:id="rId14"/>
    <p:sldId id="321" r:id="rId15"/>
    <p:sldId id="339" r:id="rId16"/>
    <p:sldId id="351" r:id="rId17"/>
    <p:sldId id="340" r:id="rId18"/>
    <p:sldId id="348" r:id="rId19"/>
    <p:sldId id="328" r:id="rId20"/>
    <p:sldId id="329" r:id="rId21"/>
    <p:sldId id="330" r:id="rId22"/>
    <p:sldId id="331" r:id="rId23"/>
    <p:sldId id="332" r:id="rId24"/>
    <p:sldId id="350" r:id="rId25"/>
  </p:sldIdLst>
  <p:sldSz cx="12192000" cy="6858000"/>
  <p:notesSz cx="10234613" cy="7099300"/>
  <p:custDataLst>
    <p:tags r:id="rId28"/>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7" autoAdjust="0"/>
    <p:restoredTop sz="95332" autoAdjust="0"/>
  </p:normalViewPr>
  <p:slideViewPr>
    <p:cSldViewPr snapToGrid="0" showGuides="1">
      <p:cViewPr varScale="1">
        <p:scale>
          <a:sx n="85" d="100"/>
          <a:sy n="85" d="100"/>
        </p:scale>
        <p:origin x="96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181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5304" cy="35568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5797022" y="0"/>
            <a:ext cx="4435304" cy="35568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5A540E2B-BD4B-4AE5-BCFC-477C092EA6F7}" type="datetimeFigureOut">
              <a:rPr lang="de-DE" altLang="de-DE"/>
              <a:pPr>
                <a:defRPr/>
              </a:pPr>
              <a:t>18.06.2020</a:t>
            </a:fld>
            <a:endParaRPr lang="de-DE" altLang="de-DE"/>
          </a:p>
        </p:txBody>
      </p:sp>
      <p:sp>
        <p:nvSpPr>
          <p:cNvPr id="4" name="Fußzeilenplatzhalter 3"/>
          <p:cNvSpPr>
            <a:spLocks noGrp="1"/>
          </p:cNvSpPr>
          <p:nvPr>
            <p:ph type="ftr" sz="quarter" idx="2"/>
          </p:nvPr>
        </p:nvSpPr>
        <p:spPr>
          <a:xfrm>
            <a:off x="1" y="6743619"/>
            <a:ext cx="4435304" cy="355681"/>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5797022" y="6743619"/>
            <a:ext cx="4435304" cy="35568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C9DE6F6F-71E1-477C-B01E-5DB860B1F64F}" type="slidenum">
              <a:rPr lang="de-DE" altLang="de-DE"/>
              <a:pPr/>
              <a:t>‹#›</a:t>
            </a:fld>
            <a:endParaRPr lang="de-DE" altLang="de-D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5304" cy="355681"/>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3" name="Datumsplatzhalter 2"/>
          <p:cNvSpPr>
            <a:spLocks noGrp="1"/>
          </p:cNvSpPr>
          <p:nvPr>
            <p:ph type="dt" idx="1"/>
          </p:nvPr>
        </p:nvSpPr>
        <p:spPr>
          <a:xfrm>
            <a:off x="5797022" y="0"/>
            <a:ext cx="4435304" cy="35568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2484C28B-74A4-417C-88D1-EC7F87EB0707}" type="datetimeFigureOut">
              <a:rPr lang="de-DE" altLang="de-DE"/>
              <a:pPr>
                <a:defRPr/>
              </a:pPr>
              <a:t>18.06.2020</a:t>
            </a:fld>
            <a:endParaRPr lang="de-DE" altLang="de-DE"/>
          </a:p>
        </p:txBody>
      </p:sp>
      <p:sp>
        <p:nvSpPr>
          <p:cNvPr id="4" name="Folienbildplatzhalter 3"/>
          <p:cNvSpPr>
            <a:spLocks noGrp="1" noRot="1" noChangeAspect="1"/>
          </p:cNvSpPr>
          <p:nvPr>
            <p:ph type="sldImg" idx="2"/>
          </p:nvPr>
        </p:nvSpPr>
        <p:spPr>
          <a:xfrm>
            <a:off x="2987675" y="887413"/>
            <a:ext cx="4259263" cy="239553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1023005" y="3416958"/>
            <a:ext cx="8188606" cy="2794792"/>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smtClean="0"/>
              <a:t>Textmasterformat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 name="Fußzeilenplatzhalter 5"/>
          <p:cNvSpPr>
            <a:spLocks noGrp="1"/>
          </p:cNvSpPr>
          <p:nvPr>
            <p:ph type="ftr" sz="quarter" idx="4"/>
          </p:nvPr>
        </p:nvSpPr>
        <p:spPr>
          <a:xfrm>
            <a:off x="1" y="6743619"/>
            <a:ext cx="4435304" cy="355681"/>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5"/>
          </p:nvPr>
        </p:nvSpPr>
        <p:spPr>
          <a:xfrm>
            <a:off x="5797022" y="6743619"/>
            <a:ext cx="4435304" cy="35568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D4D57248-45F9-407E-BD5D-2C3A9E3AA9CD}" type="slidenum">
              <a:rPr lang="de-DE" altLang="de-DE"/>
              <a:pPr/>
              <a:t>‹#›</a:t>
            </a:fld>
            <a:endParaRPr lang="de-DE" altLang="de-D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06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index file contains “Container1” which specifies that it contains two</a:t>
            </a:r>
            <a:r>
              <a:rPr lang="en-US" baseline="0" dirty="0" smtClean="0"/>
              <a:t> documents: an </a:t>
            </a:r>
            <a:r>
              <a:rPr lang="en-US" baseline="0" dirty="0" err="1" smtClean="0"/>
              <a:t>architecturalmodel</a:t>
            </a:r>
            <a:r>
              <a:rPr lang="en-US" baseline="0" dirty="0" smtClean="0"/>
              <a:t> and a </a:t>
            </a:r>
            <a:r>
              <a:rPr lang="en-US" baseline="0" dirty="0" err="1" smtClean="0"/>
              <a:t>specificationInformation</a:t>
            </a:r>
            <a:r>
              <a:rPr lang="en-US" baseline="0" dirty="0" smtClean="0"/>
              <a:t>. Further into the code, it also defines what kind of document the </a:t>
            </a:r>
            <a:r>
              <a:rPr lang="en-US" baseline="0" dirty="0" err="1" smtClean="0"/>
              <a:t>ArchitecturalModel</a:t>
            </a:r>
            <a:r>
              <a:rPr lang="en-US" baseline="0" dirty="0" smtClean="0"/>
              <a:t> is, according to the Container Object Classes defined by ICDD standard. This very document is also stored in the </a:t>
            </a:r>
            <a:r>
              <a:rPr lang="en-US" baseline="0" dirty="0" err="1" smtClean="0"/>
              <a:t>linkset</a:t>
            </a:r>
            <a:r>
              <a:rPr lang="en-US" baseline="0" dirty="0" smtClean="0"/>
              <a:t> file as a payload triple.</a:t>
            </a:r>
            <a:endParaRPr lang="en-US" dirty="0"/>
          </a:p>
        </p:txBody>
      </p:sp>
    </p:spTree>
    <p:extLst>
      <p:ext uri="{BB962C8B-B14F-4D97-AF65-F5344CB8AC3E}">
        <p14:creationId xmlns:p14="http://schemas.microsoft.com/office/powerpoint/2010/main" val="164987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code</a:t>
            </a:r>
            <a:r>
              <a:rPr lang="en-US" baseline="0" dirty="0" smtClean="0"/>
              <a:t> snippets from the index and the links file define the document </a:t>
            </a:r>
            <a:r>
              <a:rPr lang="en-US" baseline="0" dirty="0" err="1" smtClean="0"/>
              <a:t>ArchitecturalModel.ifc</a:t>
            </a:r>
            <a:r>
              <a:rPr lang="en-US" baseline="0" dirty="0" smtClean="0"/>
              <a:t> and how it is linked to another document called Specification Information.</a:t>
            </a:r>
            <a:endParaRPr lang="en-US" dirty="0"/>
          </a:p>
        </p:txBody>
      </p:sp>
    </p:spTree>
    <p:extLst>
      <p:ext uri="{BB962C8B-B14F-4D97-AF65-F5344CB8AC3E}">
        <p14:creationId xmlns:p14="http://schemas.microsoft.com/office/powerpoint/2010/main" val="54482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ICDD</a:t>
            </a:r>
            <a:r>
              <a:rPr lang="en-US" baseline="0" dirty="0" smtClean="0"/>
              <a:t>’s advantage lies in the fact that it address the primary way in which the AEC industry exchange data: file/document based. It also provides a standardized way to combine and exchange heterogeneous information. Of course, it has it’s own limitations. The identifier types that it defines, has limited machine reasoning, and since it’s relatively new, there are not yet implementations available. Implementing ICDD in a decentralized environment brings us to the which kinds of Common Data Environments we need to look at for achieving this.</a:t>
            </a:r>
          </a:p>
        </p:txBody>
      </p:sp>
    </p:spTree>
    <p:extLst>
      <p:ext uri="{BB962C8B-B14F-4D97-AF65-F5344CB8AC3E}">
        <p14:creationId xmlns:p14="http://schemas.microsoft.com/office/powerpoint/2010/main" val="275743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BIM Maturity levels by the UK Mandate gives a roadmap of BIM implementation based on formats, standards and tools employed. </a:t>
            </a:r>
            <a:endParaRPr lang="en-US" dirty="0"/>
          </a:p>
        </p:txBody>
      </p:sp>
    </p:spTree>
    <p:extLst>
      <p:ext uri="{BB962C8B-B14F-4D97-AF65-F5344CB8AC3E}">
        <p14:creationId xmlns:p14="http://schemas.microsoft.com/office/powerpoint/2010/main" val="361466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ICDD</a:t>
            </a:r>
            <a:r>
              <a:rPr lang="en-US" baseline="0" dirty="0" smtClean="0"/>
              <a:t> addresses the file based approach of information sharing and collaboration, while </a:t>
            </a:r>
            <a:r>
              <a:rPr lang="en-US" dirty="0" smtClean="0"/>
              <a:t>CDE, can be seen as part of</a:t>
            </a:r>
            <a:r>
              <a:rPr lang="en-US" baseline="0" dirty="0" smtClean="0"/>
              <a:t> Level 3, enabling Integrated Web Services. Essentially, CDE’s form an essential step in moving forward. Since the Data in CDE do not interact, we can use ICDD as a means to create links between these information “files”.</a:t>
            </a:r>
            <a:endParaRPr lang="en-US" dirty="0"/>
          </a:p>
        </p:txBody>
      </p:sp>
    </p:spTree>
    <p:extLst>
      <p:ext uri="{BB962C8B-B14F-4D97-AF65-F5344CB8AC3E}">
        <p14:creationId xmlns:p14="http://schemas.microsoft.com/office/powerpoint/2010/main" val="267558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started looking at three existing specifications for CDEs. </a:t>
            </a:r>
            <a:r>
              <a:rPr lang="en-US" dirty="0" smtClean="0"/>
              <a:t>DIN SPEC: A </a:t>
            </a:r>
            <a:r>
              <a:rPr lang="en-US" dirty="0" err="1" smtClean="0"/>
              <a:t>german</a:t>
            </a:r>
            <a:r>
              <a:rPr lang="en-US" dirty="0" smtClean="0"/>
              <a:t> initiative, consisting of two parts,</a:t>
            </a:r>
            <a:r>
              <a:rPr lang="en-US" baseline="0" dirty="0" smtClean="0"/>
              <a:t> each of which define the requirements for a CDE, along with open data exchange between different CDE platforms. In brief, they define the basic components &amp; tasks of a CDE, their minimum scope, possible additional functionalities, and applications for these functionalities. Secondly, it defines the concept of interface for such an environment, what are the requirements, protocol and data structures for making it possible.</a:t>
            </a:r>
          </a:p>
          <a:p>
            <a:r>
              <a:rPr lang="en-US" baseline="0" dirty="0" err="1" smtClean="0"/>
              <a:t>OpenCDE</a:t>
            </a:r>
            <a:r>
              <a:rPr lang="en-US" baseline="0" dirty="0" smtClean="0"/>
              <a:t>-API is a </a:t>
            </a:r>
            <a:r>
              <a:rPr lang="en-US" baseline="0" dirty="0" err="1" smtClean="0"/>
              <a:t>buildingSMART</a:t>
            </a:r>
            <a:r>
              <a:rPr lang="en-US" baseline="0" dirty="0" smtClean="0"/>
              <a:t> initiative. </a:t>
            </a:r>
            <a:r>
              <a:rPr lang="en-GB" sz="1000" b="0" i="0" kern="1200" dirty="0" smtClean="0">
                <a:solidFill>
                  <a:schemeClr val="tx1"/>
                </a:solidFill>
                <a:effectLst/>
                <a:latin typeface="Arial" pitchFamily="34" charset="0"/>
                <a:ea typeface="ＭＳ Ｐゴシック" charset="0"/>
                <a:cs typeface="Arial" pitchFamily="34" charset="0"/>
              </a:rPr>
              <a:t>supports two flows: interactive and non- interactive. In the interactive flow, the user interacts with a web page (the client</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environment) directly. For example, a model author uses a client tool to upload</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model versions to the server manually. In the non-interactive flow, greater flexibility is available for implementing more dynamic features and workflows. The</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non-interactive server-to-server flows are still at the concept level. There is a</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publicly available </a:t>
            </a:r>
            <a:r>
              <a:rPr lang="en-GB" sz="1000" b="0" i="0" kern="1200" dirty="0" err="1" smtClean="0">
                <a:solidFill>
                  <a:schemeClr val="tx1"/>
                </a:solidFill>
                <a:effectLst/>
                <a:latin typeface="Arial" pitchFamily="34" charset="0"/>
                <a:ea typeface="ＭＳ Ｐゴシック" charset="0"/>
                <a:cs typeface="Arial" pitchFamily="34" charset="0"/>
              </a:rPr>
              <a:t>OpenAPI</a:t>
            </a:r>
            <a:r>
              <a:rPr lang="en-GB" sz="1000" b="0" i="0" kern="1200" dirty="0" smtClean="0">
                <a:solidFill>
                  <a:schemeClr val="tx1"/>
                </a:solidFill>
                <a:effectLst/>
                <a:latin typeface="Arial" pitchFamily="34" charset="0"/>
                <a:ea typeface="ＭＳ Ｐゴシック" charset="0"/>
                <a:cs typeface="Arial" pitchFamily="34" charset="0"/>
              </a:rPr>
              <a:t> 3.0 specification for the server interface available</a:t>
            </a:r>
          </a:p>
          <a:p>
            <a:r>
              <a:rPr lang="en-GB" sz="1000" b="0" i="0" kern="1200" dirty="0" smtClean="0">
                <a:solidFill>
                  <a:schemeClr val="tx1"/>
                </a:solidFill>
                <a:effectLst/>
                <a:latin typeface="Arial" pitchFamily="34" charset="0"/>
                <a:ea typeface="ＭＳ Ｐゴシック" charset="0"/>
                <a:cs typeface="Arial" pitchFamily="34" charset="0"/>
              </a:rPr>
              <a:t>LDP:</a:t>
            </a:r>
            <a:r>
              <a:rPr lang="en-GB" sz="1000" b="0" i="0" kern="1200" baseline="0" dirty="0" smtClean="0">
                <a:solidFill>
                  <a:schemeClr val="tx1"/>
                </a:solidFill>
                <a:effectLst/>
                <a:latin typeface="Arial" pitchFamily="34" charset="0"/>
                <a:ea typeface="ＭＳ Ｐゴシック" charset="0"/>
                <a:cs typeface="Arial" pitchFamily="34" charset="0"/>
              </a:rPr>
              <a:t> started from IBM’s search for reading-writing Linked Data. </a:t>
            </a:r>
            <a:r>
              <a:rPr lang="en-GB" sz="1000" b="0" i="0" kern="1200" dirty="0" smtClean="0">
                <a:solidFill>
                  <a:schemeClr val="tx1"/>
                </a:solidFill>
                <a:effectLst/>
                <a:latin typeface="Arial" pitchFamily="34" charset="0"/>
                <a:ea typeface="ＭＳ Ｐゴシック" charset="0"/>
                <a:cs typeface="Arial" pitchFamily="34" charset="0"/>
              </a:rPr>
              <a:t>It</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focuses on the use of HTTP to Create, Read, Update, and Delete Linked Data</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Resources (files/documents) that are part of a collection (folder). For this, the</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W3C recommendation contains information on what resource content notations</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and content serialization formats should be used, how a client can handle changes</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to resources, container issues including data and meta-data retrieval (using GET)</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updating containers (using POST).</a:t>
            </a:r>
            <a:r>
              <a:rPr lang="en-GB" dirty="0" smtClean="0"/>
              <a:t> </a:t>
            </a:r>
            <a:br>
              <a:rPr lang="en-GB" dirty="0" smtClean="0"/>
            </a:br>
            <a:endParaRPr lang="en-US" dirty="0"/>
          </a:p>
        </p:txBody>
      </p:sp>
    </p:spTree>
    <p:extLst>
      <p:ext uri="{BB962C8B-B14F-4D97-AF65-F5344CB8AC3E}">
        <p14:creationId xmlns:p14="http://schemas.microsoft.com/office/powerpoint/2010/main" val="3634537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mapping, we found that while there are definitely variations in the level of specification provided, all three of them have provisions to implement ICDD. They contain meta-links between documents in containers, but the details of these are left to the implementers. Thus, ICDD’s definitions can definitely help in standardized definition of meta and sub-document links.</a:t>
            </a:r>
            <a:endParaRPr lang="en-US" dirty="0"/>
          </a:p>
        </p:txBody>
      </p:sp>
    </p:spTree>
    <p:extLst>
      <p:ext uri="{BB962C8B-B14F-4D97-AF65-F5344CB8AC3E}">
        <p14:creationId xmlns:p14="http://schemas.microsoft.com/office/powerpoint/2010/main" val="301725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established that we can publish ICDD in all the three CDEs, we move on to the next part: Accessing the data in the containers through the CDE. The sequence diagrams shown explain how the data is accessed through navigating the specifications defined in DIN-SPEC. </a:t>
            </a:r>
            <a:r>
              <a:rPr lang="en-GB" sz="1000" b="0" i="0" kern="1200" dirty="0" smtClean="0">
                <a:solidFill>
                  <a:schemeClr val="tx1"/>
                </a:solidFill>
                <a:effectLst/>
                <a:latin typeface="Arial" pitchFamily="34" charset="0"/>
                <a:ea typeface="ＭＳ Ｐゴシック" charset="0"/>
                <a:cs typeface="Arial" pitchFamily="34" charset="0"/>
              </a:rPr>
              <a:t>1-6 OAuth</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2.0 login is handled. GraphQL query is given in 7. The steps 8-12: this part is</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using three facts: first, like shown by </a:t>
            </a:r>
            <a:r>
              <a:rPr lang="en-GB" sz="1000" b="0" i="0" kern="1200" dirty="0" err="1" smtClean="0">
                <a:solidFill>
                  <a:schemeClr val="tx1"/>
                </a:solidFill>
                <a:effectLst/>
                <a:latin typeface="Arial" pitchFamily="34" charset="0"/>
                <a:ea typeface="ＭＳ Ｐゴシック" charset="0"/>
                <a:cs typeface="Arial" pitchFamily="34" charset="0"/>
              </a:rPr>
              <a:t>Wittern</a:t>
            </a:r>
            <a:r>
              <a:rPr lang="en-GB" sz="1000" b="0" i="0" kern="1200" dirty="0" smtClean="0">
                <a:solidFill>
                  <a:schemeClr val="tx1"/>
                </a:solidFill>
                <a:effectLst/>
                <a:latin typeface="Arial" pitchFamily="34" charset="0"/>
                <a:ea typeface="ＭＳ Ｐゴシック" charset="0"/>
                <a:cs typeface="Arial" pitchFamily="34" charset="0"/>
              </a:rPr>
              <a:t> et al. in a wrapper can be</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implemented to expose REST APIs as GraphQL, GraphQL can federate other</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GraphQL endpoints, and </a:t>
            </a:r>
            <a:r>
              <a:rPr lang="en-GB" sz="1000" b="0" i="0" kern="1200" dirty="0" err="1" smtClean="0">
                <a:solidFill>
                  <a:schemeClr val="tx1"/>
                </a:solidFill>
                <a:effectLst/>
                <a:latin typeface="Arial" pitchFamily="34" charset="0"/>
                <a:ea typeface="ＭＳ Ｐゴシック" charset="0"/>
                <a:cs typeface="Arial" pitchFamily="34" charset="0"/>
              </a:rPr>
              <a:t>HyperGraphQL</a:t>
            </a:r>
            <a:r>
              <a:rPr lang="en-GB" sz="1000" b="0" i="0" kern="1200" dirty="0" smtClean="0">
                <a:solidFill>
                  <a:schemeClr val="tx1"/>
                </a:solidFill>
                <a:effectLst/>
                <a:latin typeface="Arial" pitchFamily="34" charset="0"/>
                <a:ea typeface="ＭＳ Ｐゴシック" charset="0"/>
                <a:cs typeface="Arial" pitchFamily="34" charset="0"/>
              </a:rPr>
              <a:t> can be used to expose ICDD</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data</a:t>
            </a:r>
            <a:r>
              <a:rPr lang="en-GB" sz="1000" b="0" i="0" kern="1200" baseline="0" dirty="0" smtClean="0">
                <a:solidFill>
                  <a:schemeClr val="tx1"/>
                </a:solidFill>
                <a:effectLst/>
                <a:latin typeface="Arial" pitchFamily="34" charset="0"/>
                <a:ea typeface="ＭＳ Ｐゴシック" charset="0"/>
                <a:cs typeface="Arial" pitchFamily="34" charset="0"/>
              </a:rPr>
              <a:t> </a:t>
            </a:r>
            <a:r>
              <a:rPr lang="en-GB" sz="1000" b="0" i="0" kern="1200" dirty="0" smtClean="0">
                <a:solidFill>
                  <a:schemeClr val="tx1"/>
                </a:solidFill>
                <a:effectLst/>
                <a:latin typeface="Arial" pitchFamily="34" charset="0"/>
                <a:ea typeface="ＭＳ Ｐゴシック" charset="0"/>
                <a:cs typeface="Arial" pitchFamily="34" charset="0"/>
              </a:rPr>
              <a:t>content. </a:t>
            </a:r>
            <a:r>
              <a:rPr lang="en-US" baseline="0" dirty="0" smtClean="0"/>
              <a:t>Such sequencing was done also for </a:t>
            </a:r>
            <a:r>
              <a:rPr lang="en-US" baseline="0" dirty="0" err="1" smtClean="0"/>
              <a:t>OpenCDE</a:t>
            </a:r>
            <a:r>
              <a:rPr lang="en-US" baseline="0" dirty="0" smtClean="0"/>
              <a:t> API and LDP. </a:t>
            </a:r>
            <a:endParaRPr lang="en-US" dirty="0"/>
          </a:p>
        </p:txBody>
      </p:sp>
    </p:spTree>
    <p:extLst>
      <p:ext uri="{BB962C8B-B14F-4D97-AF65-F5344CB8AC3E}">
        <p14:creationId xmlns:p14="http://schemas.microsoft.com/office/powerpoint/2010/main" val="27773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26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presentation overview. I’d be </a:t>
            </a:r>
            <a:r>
              <a:rPr lang="en-US" baseline="0" dirty="0" err="1" smtClean="0"/>
              <a:t>kickstarting</a:t>
            </a:r>
            <a:r>
              <a:rPr lang="en-US" baseline="0" dirty="0" smtClean="0"/>
              <a:t> my presentation with a brief overview of the context based on which it developed, the challenges associated with it, elaborating what ICDD and CDE are, intro to three CDEs and our work done, ending with the conclusions and future work.</a:t>
            </a:r>
          </a:p>
        </p:txBody>
      </p:sp>
    </p:spTree>
    <p:extLst>
      <p:ext uri="{BB962C8B-B14F-4D97-AF65-F5344CB8AC3E}">
        <p14:creationId xmlns:p14="http://schemas.microsoft.com/office/powerpoint/2010/main" val="68453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set the context, I’d like to introduce BIM4Ren, an acronym, for BIM for Renovation.</a:t>
            </a:r>
            <a:r>
              <a:rPr lang="en-US" baseline="0" dirty="0" smtClean="0"/>
              <a:t> It is a H2020 project, of which we are part of. This project focuses on development of a one-stop access platform, facilitating data collection, management and service orchestration. In short, it’s basically focusing on interconnecting </a:t>
            </a:r>
            <a:r>
              <a:rPr lang="en-US" baseline="0" dirty="0" err="1" smtClean="0"/>
              <a:t>heterogenous</a:t>
            </a:r>
            <a:r>
              <a:rPr lang="en-US" baseline="0" dirty="0" smtClean="0"/>
              <a:t> information, with tools such that they can be services interconnected with each other. I started my PhD at the same time as the project began, which is 2018. Two years in, and after collecting, analyzing use-cases and user-stories, and identifying that Linked Data approach is the way forward to achieve the project goals, we are now at the drawing board for implementing the One Stop Access Platform. </a:t>
            </a:r>
          </a:p>
          <a:p>
            <a:endParaRPr lang="en-US" dirty="0"/>
          </a:p>
        </p:txBody>
      </p:sp>
    </p:spTree>
    <p:extLst>
      <p:ext uri="{BB962C8B-B14F-4D97-AF65-F5344CB8AC3E}">
        <p14:creationId xmlns:p14="http://schemas.microsoft.com/office/powerpoint/2010/main" val="296954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do this we need to look at two concepts in particular: Linking Information and the One Stop Access Platform , or in other words, the Common Data Environment</a:t>
            </a:r>
          </a:p>
          <a:p>
            <a:endParaRPr lang="en-US" dirty="0"/>
          </a:p>
        </p:txBody>
      </p:sp>
    </p:spTree>
    <p:extLst>
      <p:ext uri="{BB962C8B-B14F-4D97-AF65-F5344CB8AC3E}">
        <p14:creationId xmlns:p14="http://schemas.microsoft.com/office/powerpoint/2010/main" val="326960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Linking Information is the</a:t>
            </a:r>
            <a:r>
              <a:rPr lang="en-US" baseline="0" dirty="0" smtClean="0"/>
              <a:t> core of what Linked Data also tries to address: </a:t>
            </a:r>
            <a:endParaRPr lang="en-US" dirty="0"/>
          </a:p>
        </p:txBody>
      </p:sp>
    </p:spTree>
    <p:extLst>
      <p:ext uri="{BB962C8B-B14F-4D97-AF65-F5344CB8AC3E}">
        <p14:creationId xmlns:p14="http://schemas.microsoft.com/office/powerpoint/2010/main" val="429046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Given heterogeneous information (</a:t>
            </a:r>
            <a:r>
              <a:rPr lang="en-US" baseline="0" dirty="0" err="1" smtClean="0"/>
              <a:t>url</a:t>
            </a:r>
            <a:r>
              <a:rPr lang="en-US" baseline="0" dirty="0" smtClean="0"/>
              <a:t>/file), how do we link information in an common environment. While there were methods to create links between files, there standardization to those methods. Thus, even though we can link them and supply the linking information in RDF, we’d still need another set of information from the author on what exactly is meant by the terminologies used in the links.</a:t>
            </a:r>
            <a:endParaRPr lang="en-US" dirty="0" smtClean="0"/>
          </a:p>
          <a:p>
            <a:endParaRPr lang="en-US" dirty="0"/>
          </a:p>
        </p:txBody>
      </p:sp>
    </p:spTree>
    <p:extLst>
      <p:ext uri="{BB962C8B-B14F-4D97-AF65-F5344CB8AC3E}">
        <p14:creationId xmlns:p14="http://schemas.microsoft.com/office/powerpoint/2010/main" val="76000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case till a few months</a:t>
            </a:r>
            <a:r>
              <a:rPr lang="en-US" baseline="0" dirty="0" smtClean="0"/>
              <a:t> back. With the publishing of ICDD, we now have a standard which specifies a structure for storing and linking such heterogeneous information </a:t>
            </a:r>
            <a:endParaRPr lang="en-US" dirty="0"/>
          </a:p>
        </p:txBody>
      </p:sp>
    </p:spTree>
    <p:extLst>
      <p:ext uri="{BB962C8B-B14F-4D97-AF65-F5344CB8AC3E}">
        <p14:creationId xmlns:p14="http://schemas.microsoft.com/office/powerpoint/2010/main" val="170485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dirty="0" smtClean="0"/>
              <a:t>Formerly</a:t>
            </a:r>
            <a:r>
              <a:rPr lang="en-US" baseline="0" dirty="0" smtClean="0"/>
              <a:t> called Information Container for Data Drop, this standard is based on the Dutch COINS standard. On the right, the image describes the structure of what ICDD standard proposes: Which consists mainly of: A Container-like structure, a set of definitions for both documents and the links between them.</a:t>
            </a:r>
            <a:endParaRPr dirty="0"/>
          </a:p>
        </p:txBody>
      </p:sp>
      <p:sp>
        <p:nvSpPr>
          <p:cNvPr id="6" name="Slide Number Placeholder 3"/>
          <p:cNvSpPr>
            <a:spLocks noGrp="1"/>
          </p:cNvSpPr>
          <p:nvPr>
            <p:ph type="sldNum" sz="quarter" idx="10"/>
          </p:nvPr>
        </p:nvSpPr>
        <p:spPr bwMode="auto"/>
        <p:txBody>
          <a:bodyPr/>
          <a:lstStyle/>
          <a:p>
            <a:pPr>
              <a:defRPr/>
            </a:pPr>
            <a:fld id="{4AB7E027-F5C4-49FF-BFFF-5E0007233787}" type="slidenum">
              <a:t>8</a:t>
            </a:fld>
            <a:endParaRPr lang="en-US"/>
          </a:p>
        </p:txBody>
      </p:sp>
    </p:spTree>
    <p:extLst>
      <p:ext uri="{BB962C8B-B14F-4D97-AF65-F5344CB8AC3E}">
        <p14:creationId xmlns:p14="http://schemas.microsoft.com/office/powerpoint/2010/main" val="35417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typical structure of an ICDD consist of 4 parts: An</a:t>
            </a:r>
            <a:r>
              <a:rPr lang="en-US" baseline="0" dirty="0" smtClean="0"/>
              <a:t> Index file which contains declaration of documents, their type, version etc. and the link between documents, and to which container these documents belong to. In order to define the properties, the Container and Link Classes &amp; their properties are defined in the Ontology folder. </a:t>
            </a:r>
            <a:r>
              <a:rPr lang="en-GB" sz="1000" b="0" i="0" u="none" strike="noStrike" kern="1200" dirty="0" smtClean="0">
                <a:solidFill>
                  <a:schemeClr val="tx1"/>
                </a:solidFill>
                <a:effectLst/>
                <a:latin typeface="Arial" pitchFamily="34" charset="0"/>
                <a:ea typeface="ＭＳ Ｐゴシック" charset="0"/>
                <a:cs typeface="Arial" pitchFamily="34" charset="0"/>
              </a:rPr>
              <a:t>The “Payload triples” folder shall be used for storing </a:t>
            </a:r>
            <a:r>
              <a:rPr lang="en-GB" sz="1000" b="0" i="0" u="none" strike="noStrike" kern="1200" dirty="0" err="1" smtClean="0">
                <a:solidFill>
                  <a:schemeClr val="tx1"/>
                </a:solidFill>
                <a:effectLst/>
                <a:latin typeface="Arial" pitchFamily="34" charset="0"/>
                <a:ea typeface="ＭＳ Ｐゴシック" charset="0"/>
                <a:cs typeface="Arial" pitchFamily="34" charset="0"/>
              </a:rPr>
              <a:t>Linkset</a:t>
            </a:r>
            <a:r>
              <a:rPr lang="en-GB" sz="1000" b="0" i="0" u="none" strike="noStrike" kern="1200" dirty="0" smtClean="0">
                <a:solidFill>
                  <a:schemeClr val="tx1"/>
                </a:solidFill>
                <a:effectLst/>
                <a:latin typeface="Arial" pitchFamily="34" charset="0"/>
                <a:ea typeface="ＭＳ Ｐゴシック" charset="0"/>
                <a:cs typeface="Arial" pitchFamily="34" charset="0"/>
              </a:rPr>
              <a:t> files and may include sub-folders.</a:t>
            </a:r>
            <a:r>
              <a:rPr lang="en-GB" sz="1000" b="0" i="0" u="none" strike="noStrike" kern="1200" baseline="0" dirty="0" smtClean="0">
                <a:solidFill>
                  <a:schemeClr val="tx1"/>
                </a:solidFill>
                <a:effectLst/>
                <a:latin typeface="Arial" pitchFamily="34" charset="0"/>
                <a:ea typeface="ＭＳ Ｐゴシック" charset="0"/>
                <a:cs typeface="Arial" pitchFamily="34" charset="0"/>
              </a:rPr>
              <a:t> To make this clearer, I’ll show an example now.</a:t>
            </a:r>
            <a:endParaRPr lang="en-GB" b="0" dirty="0" smtClean="0">
              <a:effectLst/>
            </a:endParaRPr>
          </a:p>
          <a:p>
            <a:r>
              <a:rPr lang="en-GB" dirty="0" smtClean="0"/>
              <a:t/>
            </a:r>
            <a:br>
              <a:rPr lang="en-GB" dirty="0" smtClean="0"/>
            </a:br>
            <a:endParaRPr lang="en-US" dirty="0"/>
          </a:p>
        </p:txBody>
      </p:sp>
    </p:spTree>
    <p:extLst>
      <p:ext uri="{BB962C8B-B14F-4D97-AF65-F5344CB8AC3E}">
        <p14:creationId xmlns:p14="http://schemas.microsoft.com/office/powerpoint/2010/main" val="266114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4" name="Rechteck 7"/>
          <p:cNvSpPr/>
          <p:nvPr/>
        </p:nvSpPr>
        <p:spPr>
          <a:xfrm>
            <a:off x="0" y="0"/>
            <a:ext cx="12192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sp>
        <p:nvSpPr>
          <p:cNvPr id="7" name="Textfeld 9"/>
          <p:cNvSpPr txBox="1"/>
          <p:nvPr/>
        </p:nvSpPr>
        <p:spPr>
          <a:xfrm>
            <a:off x="-1776413" y="479425"/>
            <a:ext cx="1576388" cy="1323975"/>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smtClean="0"/>
              <a:t>Institutslogo:</a:t>
            </a:r>
          </a:p>
          <a:p>
            <a:pPr eaLnBrk="1" hangingPunct="1">
              <a:buFontTx/>
              <a:buChar char="-"/>
              <a:defRPr/>
            </a:pPr>
            <a:r>
              <a:rPr lang="de-DE" altLang="de-DE" sz="1000" smtClean="0"/>
              <a:t>Dateiformat: PNG in RGB</a:t>
            </a:r>
          </a:p>
          <a:p>
            <a:pPr eaLnBrk="1" hangingPunct="1">
              <a:buFontTx/>
              <a:buChar char="-"/>
              <a:defRPr/>
            </a:pPr>
            <a:r>
              <a:rPr lang="de-DE" altLang="de-DE" sz="1000" smtClean="0"/>
              <a:t>Skalieren auf</a:t>
            </a:r>
          </a:p>
          <a:p>
            <a:pPr eaLnBrk="1" hangingPunct="1">
              <a:defRPr/>
            </a:pPr>
            <a:r>
              <a:rPr lang="de-DE" altLang="de-DE" sz="1000" smtClean="0"/>
              <a:t>     Höhe: 2,26 cm</a:t>
            </a:r>
          </a:p>
          <a:p>
            <a:pPr eaLnBrk="1" hangingPunct="1">
              <a:defRPr/>
            </a:pPr>
            <a:r>
              <a:rPr lang="de-DE" altLang="de-DE" sz="1000" smtClean="0"/>
              <a:t>     (Breite variiert je nach   </a:t>
            </a:r>
          </a:p>
          <a:p>
            <a:pPr eaLnBrk="1" hangingPunct="1">
              <a:defRPr/>
            </a:pPr>
            <a:r>
              <a:rPr lang="de-DE" altLang="de-DE" sz="1000" smtClean="0"/>
              <a:t>     Schutzraum)</a:t>
            </a:r>
          </a:p>
        </p:txBody>
      </p:sp>
      <p:sp>
        <p:nvSpPr>
          <p:cNvPr id="5" name="Title 1"/>
          <p:cNvSpPr>
            <a:spLocks noGrp="1"/>
          </p:cNvSpPr>
          <p:nvPr>
            <p:ph type="ctrTitle"/>
          </p:nvPr>
        </p:nvSpPr>
        <p:spPr>
          <a:xfrm>
            <a:off x="3852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373381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pic>
        <p:nvPicPr>
          <p:cNvPr id="4"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52525"/>
            <a:ext cx="11480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383117" y="5359401"/>
            <a:ext cx="11484000" cy="499533"/>
          </a:xfrm>
          <a:prstGeom prst="rect">
            <a:avLst/>
          </a:prstGeom>
        </p:spPr>
        <p:txBody>
          <a:bodyPr>
            <a:normAutofit/>
          </a:bodyPr>
          <a:lstStyle>
            <a:lvl1pPr marL="0" indent="0" algn="r">
              <a:buNone/>
              <a:defRPr sz="900" baseline="0"/>
            </a:lvl1pPr>
          </a:lstStyle>
          <a:p>
            <a:pPr lvl="0"/>
            <a:r>
              <a:rPr lang="en-US" smtClean="0"/>
              <a:t>Edit Master text styles</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32018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12" name="Textplatzhalter 24"/>
          <p:cNvSpPr>
            <a:spLocks noGrp="1"/>
          </p:cNvSpPr>
          <p:nvPr>
            <p:ph type="body" sz="quarter" idx="1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smtClean="0"/>
              <a:t>Edit Master text styles</a:t>
            </a:r>
          </a:p>
        </p:txBody>
      </p:sp>
      <p:sp>
        <p:nvSpPr>
          <p:cNvPr id="9" name="Diagrammplatzhalter 8"/>
          <p:cNvSpPr>
            <a:spLocks noGrp="1"/>
          </p:cNvSpPr>
          <p:nvPr>
            <p:ph type="chart" sz="quarter" idx="13"/>
          </p:nvPr>
        </p:nvSpPr>
        <p:spPr>
          <a:xfrm>
            <a:off x="383117" y="1684800"/>
            <a:ext cx="11484000" cy="3632200"/>
          </a:xfrm>
          <a:prstGeom prst="rect">
            <a:avLst/>
          </a:prstGeom>
        </p:spPr>
        <p:txBody>
          <a:bodyPr lIns="0" tIns="0" rIns="0" bIns="0"/>
          <a:lstStyle/>
          <a:p>
            <a:pPr lvl="0"/>
            <a:r>
              <a:rPr lang="en-US" noProof="0" smtClean="0"/>
              <a:t>Click icon to add chart</a:t>
            </a:r>
            <a:endParaRPr lang="de-DE" noProof="0"/>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440480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Title 1"/>
          <p:cNvSpPr txBox="1">
            <a:spLocks/>
          </p:cNvSpPr>
          <p:nvPr/>
        </p:nvSpPr>
        <p:spPr>
          <a:xfrm>
            <a:off x="382588" y="2487613"/>
            <a:ext cx="11483975" cy="107950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dirty="0" smtClean="0">
                <a:solidFill>
                  <a:schemeClr val="tx2"/>
                </a:solidFill>
              </a:rPr>
              <a:t>Vielen Dank</a:t>
            </a:r>
            <a:br>
              <a:rPr lang="de-DE" altLang="de-DE" sz="3200" b="1" dirty="0" smtClean="0">
                <a:solidFill>
                  <a:schemeClr val="tx2"/>
                </a:solidFill>
              </a:rPr>
            </a:br>
            <a:r>
              <a:rPr lang="de-DE" altLang="de-DE" sz="3200" b="1" dirty="0" smtClean="0">
                <a:solidFill>
                  <a:schemeClr val="tx2"/>
                </a:solidFill>
              </a:rPr>
              <a:t>für Ihre Aufmerksamkeit</a:t>
            </a:r>
            <a:endParaRPr lang="en-US" altLang="de-DE" sz="3200" b="1" dirty="0" smtClean="0">
              <a:solidFill>
                <a:schemeClr val="tx2"/>
              </a:solidFill>
            </a:endParaRPr>
          </a:p>
        </p:txBody>
      </p:sp>
      <p:cxnSp>
        <p:nvCxnSpPr>
          <p:cNvPr id="5"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24"/>
          <p:cNvSpPr>
            <a:spLocks noGrp="1"/>
          </p:cNvSpPr>
          <p:nvPr>
            <p:ph type="body" sz="quarter" idx="11"/>
          </p:nvPr>
        </p:nvSpPr>
        <p:spPr>
          <a:xfrm>
            <a:off x="384000" y="3988800"/>
            <a:ext cx="11484000"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smtClean="0"/>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5628616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136210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1200" y="365040"/>
            <a:ext cx="10752480" cy="1325160"/>
          </a:xfrm>
          <a:prstGeom prst="rect">
            <a:avLst/>
          </a:prstGeom>
        </p:spPr>
        <p:txBody>
          <a:bodyPr lIns="0" tIns="0" rIns="0" bIns="0" anchor="ctr"/>
          <a:lstStyle/>
          <a:p>
            <a:r>
              <a:rPr lang="en-US" sz="1800" b="0" strike="noStrike" spc="-1" smtClean="0">
                <a:solidFill>
                  <a:srgbClr val="000000"/>
                </a:solidFill>
                <a:latin typeface="HelveticaNeueLT Com 47 LtCn"/>
              </a:rPr>
              <a:t>Click to edit Master title style</a:t>
            </a:r>
            <a:endParaRPr lang="en-US" sz="1800" b="0" strike="noStrike" spc="-1">
              <a:solidFill>
                <a:srgbClr val="000000"/>
              </a:solidFill>
              <a:latin typeface="HelveticaNeueLT Com 47 LtCn"/>
            </a:endParaRPr>
          </a:p>
        </p:txBody>
      </p:sp>
      <p:sp>
        <p:nvSpPr>
          <p:cNvPr id="54" name="PlaceHolder 2"/>
          <p:cNvSpPr>
            <a:spLocks noGrp="1"/>
          </p:cNvSpPr>
          <p:nvPr>
            <p:ph type="body"/>
          </p:nvPr>
        </p:nvSpPr>
        <p:spPr>
          <a:xfrm>
            <a:off x="601200" y="1825560"/>
            <a:ext cx="2643840" cy="4350960"/>
          </a:xfrm>
          <a:prstGeom prst="rect">
            <a:avLst/>
          </a:prstGeom>
        </p:spPr>
        <p:txBody>
          <a:bodyPr lIns="0" tIns="0" rIns="0" bIns="0">
            <a:normAutofit/>
          </a:bodyPr>
          <a:lstStyle/>
          <a:p>
            <a:pPr lvl="0"/>
            <a:r>
              <a:rPr lang="en-US" sz="2000" b="0" strike="noStrike" spc="-1" smtClean="0">
                <a:solidFill>
                  <a:srgbClr val="000000"/>
                </a:solidFill>
                <a:latin typeface="HelveticaNeueLT Com 47 LtCn"/>
              </a:rPr>
              <a:t>Edit Master text styles</a:t>
            </a:r>
          </a:p>
        </p:txBody>
      </p:sp>
      <p:sp>
        <p:nvSpPr>
          <p:cNvPr id="55" name="PlaceHolder 3"/>
          <p:cNvSpPr>
            <a:spLocks noGrp="1"/>
          </p:cNvSpPr>
          <p:nvPr>
            <p:ph type="body"/>
          </p:nvPr>
        </p:nvSpPr>
        <p:spPr>
          <a:xfrm>
            <a:off x="3377520" y="1825560"/>
            <a:ext cx="2643840" cy="4350960"/>
          </a:xfrm>
          <a:prstGeom prst="rect">
            <a:avLst/>
          </a:prstGeom>
        </p:spPr>
        <p:txBody>
          <a:bodyPr lIns="0" tIns="0" rIns="0" bIns="0">
            <a:normAutofit/>
          </a:bodyPr>
          <a:lstStyle/>
          <a:p>
            <a:pPr lvl="0"/>
            <a:r>
              <a:rPr lang="en-US" sz="2000" b="0" strike="noStrike" spc="-1" smtClean="0">
                <a:solidFill>
                  <a:srgbClr val="000000"/>
                </a:solidFill>
                <a:latin typeface="HelveticaNeueLT Com 47 LtCn"/>
              </a:rPr>
              <a:t>Edit Master text styles</a:t>
            </a:r>
          </a:p>
        </p:txBody>
      </p:sp>
    </p:spTree>
    <p:extLst>
      <p:ext uri="{BB962C8B-B14F-4D97-AF65-F5344CB8AC3E}">
        <p14:creationId xmlns:p14="http://schemas.microsoft.com/office/powerpoint/2010/main" val="25696849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z="6000">
                <a:solidFill>
                  <a:srgbClr val="E50046"/>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324C74-62FF-4934-B30A-325E01A2E420}" type="datetimeFigureOut">
              <a:rPr lang="en-GB" smtClean="0"/>
              <a:pPr/>
              <a:t>18/06/2020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024285-F944-4467-AAE1-B4573B8DDD30}" type="slidenum">
              <a:rPr lang="en-GB" smtClean="0"/>
              <a:pPr/>
              <a:t>‹#›</a:t>
            </a:fld>
            <a:endParaRPr lang="en-GB" dirty="0"/>
          </a:p>
        </p:txBody>
      </p:sp>
    </p:spTree>
    <p:extLst>
      <p:ext uri="{BB962C8B-B14F-4D97-AF65-F5344CB8AC3E}">
        <p14:creationId xmlns:p14="http://schemas.microsoft.com/office/powerpoint/2010/main" val="314020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FFFFFF"/>
        </a:solidFill>
        <a:effectLst/>
      </p:bgPr>
    </p:bg>
    <p:spTree>
      <p:nvGrpSpPr>
        <p:cNvPr id="1" name=""/>
        <p:cNvGrpSpPr/>
        <p:nvPr/>
      </p:nvGrpSpPr>
      <p:grpSpPr>
        <a:xfrm>
          <a:off x="0" y="0"/>
          <a:ext cx="0" cy="0"/>
          <a:chOff x="0" y="0"/>
          <a:chExt cx="0" cy="0"/>
        </a:xfrm>
      </p:grpSpPr>
      <p:pic>
        <p:nvPicPr>
          <p:cNvPr id="12" name="image1.png"/>
          <p:cNvPicPr>
            <a:picLocks noChangeAspect="1"/>
          </p:cNvPicPr>
          <p:nvPr/>
        </p:nvPicPr>
        <p:blipFill>
          <a:blip r:embed="rId2">
            <a:extLst/>
          </a:blip>
          <a:stretch>
            <a:fillRect/>
          </a:stretch>
        </p:blipFill>
        <p:spPr>
          <a:xfrm>
            <a:off x="9433176" y="6311900"/>
            <a:ext cx="2583448" cy="490855"/>
          </a:xfrm>
          <a:prstGeom prst="rect">
            <a:avLst/>
          </a:prstGeom>
          <a:ln w="12700">
            <a:miter lim="400000"/>
          </a:ln>
        </p:spPr>
      </p:pic>
      <p:sp>
        <p:nvSpPr>
          <p:cNvPr id="13" name="Shape 13"/>
          <p:cNvSpPr>
            <a:spLocks noGrp="1"/>
          </p:cNvSpPr>
          <p:nvPr>
            <p:ph type="title"/>
          </p:nvPr>
        </p:nvSpPr>
        <p:spPr>
          <a:xfrm>
            <a:off x="1524001" y="1122363"/>
            <a:ext cx="9144000" cy="2387601"/>
          </a:xfrm>
          <a:prstGeom prst="rect">
            <a:avLst/>
          </a:prstGeom>
        </p:spPr>
        <p:txBody>
          <a:bodyPr anchor="b"/>
          <a:lstStyle>
            <a:lvl1pPr>
              <a:defRPr sz="4000">
                <a:latin typeface="HelveticaNeueLT Com 77 BdCn" panose="020B0706030502020204" pitchFamily="34" charset="0"/>
                <a:ea typeface="HelveticaNeueLT Com 77 BdCn" panose="020B0706030502020204" pitchFamily="34" charset="0"/>
                <a:cs typeface="HelveticaNeueLT Com 77 BdCn" panose="020B0706030502020204" pitchFamily="34" charset="0"/>
                <a:sym typeface="Helvetica Neue Thin"/>
              </a:defRPr>
            </a:lvl1pPr>
          </a:lstStyle>
          <a:p>
            <a:r>
              <a:rPr lang="en-US" smtClean="0"/>
              <a:t>Click to edit Master title style</a:t>
            </a:r>
            <a:endParaRPr/>
          </a:p>
        </p:txBody>
      </p:sp>
      <p:sp>
        <p:nvSpPr>
          <p:cNvPr id="14" name="Shape 14"/>
          <p:cNvSpPr>
            <a:spLocks noGrp="1"/>
          </p:cNvSpPr>
          <p:nvPr>
            <p:ph type="body" sz="quarter" idx="1"/>
          </p:nvPr>
        </p:nvSpPr>
        <p:spPr>
          <a:xfrm>
            <a:off x="1524001" y="3602039"/>
            <a:ext cx="9144000" cy="1655762"/>
          </a:xfrm>
          <a:prstGeom prst="rect">
            <a:avLst/>
          </a:prstGeom>
        </p:spPr>
        <p:txBody>
          <a:bodyPr/>
          <a:lstStyle>
            <a:lvl1pPr marL="0" indent="0" algn="ctr">
              <a:buSzTx/>
              <a:buFontTx/>
              <a:buNone/>
              <a:defRPr sz="2400">
                <a:latin typeface="HelveticaNeueLT Com 47 LtCn" panose="020B0406020202020204" pitchFamily="34" charset="0"/>
                <a:ea typeface="HelveticaNeueLT Com 47 LtCn" panose="020B0406020202020204" pitchFamily="34" charset="0"/>
                <a:cs typeface="HelveticaNeueLT Com 47 LtCn" panose="020B0406020202020204" pitchFamily="34" charset="0"/>
                <a:sym typeface="Helvetica Neue Thin"/>
              </a:defRPr>
            </a:lvl1pPr>
            <a:lvl2pPr marL="0" indent="228605" algn="ctr">
              <a:buSzTx/>
              <a:buFontTx/>
              <a:buNone/>
              <a:defRPr sz="2400">
                <a:latin typeface="HelveticaNeueLT Com 47 LtCn" panose="020B0406020202020204" pitchFamily="34" charset="0"/>
                <a:ea typeface="HelveticaNeueLT Com 47 LtCn" panose="020B0406020202020204" pitchFamily="34" charset="0"/>
                <a:cs typeface="HelveticaNeueLT Com 47 LtCn" panose="020B0406020202020204" pitchFamily="34" charset="0"/>
                <a:sym typeface="Helvetica Neue Thin"/>
              </a:defRPr>
            </a:lvl2pPr>
            <a:lvl3pPr marL="0" indent="457209" algn="ctr">
              <a:buSzTx/>
              <a:buFontTx/>
              <a:buNone/>
              <a:defRPr sz="2400">
                <a:latin typeface="HelveticaNeueLT Com 47 LtCn" panose="020B0406020202020204" pitchFamily="34" charset="0"/>
                <a:ea typeface="HelveticaNeueLT Com 47 LtCn" panose="020B0406020202020204" pitchFamily="34" charset="0"/>
                <a:cs typeface="HelveticaNeueLT Com 47 LtCn" panose="020B0406020202020204" pitchFamily="34" charset="0"/>
                <a:sym typeface="Helvetica Neue Thin"/>
              </a:defRPr>
            </a:lvl3pPr>
            <a:lvl4pPr marL="0" indent="685813" algn="ctr">
              <a:buSzTx/>
              <a:buFontTx/>
              <a:buNone/>
              <a:defRPr sz="2400">
                <a:latin typeface="HelveticaNeueLT Com 47 LtCn" panose="020B0406020202020204" pitchFamily="34" charset="0"/>
                <a:ea typeface="HelveticaNeueLT Com 47 LtCn" panose="020B0406020202020204" pitchFamily="34" charset="0"/>
                <a:cs typeface="HelveticaNeueLT Com 47 LtCn" panose="020B0406020202020204" pitchFamily="34" charset="0"/>
                <a:sym typeface="Helvetica Neue Thin"/>
              </a:defRPr>
            </a:lvl4pPr>
            <a:lvl5pPr marL="0" indent="914417" algn="ctr">
              <a:buSzTx/>
              <a:buFontTx/>
              <a:buNone/>
              <a:defRPr sz="2400">
                <a:latin typeface="HelveticaNeueLT Com 47 LtCn" panose="020B0406020202020204" pitchFamily="34" charset="0"/>
                <a:ea typeface="HelveticaNeueLT Com 47 LtCn" panose="020B0406020202020204" pitchFamily="34" charset="0"/>
                <a:cs typeface="HelveticaNeueLT Com 47 LtCn" panose="020B0406020202020204" pitchFamily="34" charset="0"/>
                <a:sym typeface="Helvetica Neue Thin"/>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898982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ouble_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601201" y="365041"/>
            <a:ext cx="10752480" cy="1325160"/>
          </a:xfrm>
          <a:prstGeom prst="rect">
            <a:avLst/>
          </a:prstGeom>
        </p:spPr>
        <p:txBody>
          <a:bodyPr anchor="ctr"/>
          <a:lstStyle>
            <a:lvl1pPr>
              <a:defRPr>
                <a:solidFill>
                  <a:schemeClr val="bg1">
                    <a:lumMod val="50000"/>
                  </a:schemeClr>
                </a:solidFill>
                <a:latin typeface="HelveticaNeueLT Com 77 BdCn" panose="020B0706030502020204" pitchFamily="34" charset="0"/>
              </a:defRPr>
            </a:lvl1pPr>
          </a:lstStyle>
          <a:p>
            <a:pPr>
              <a:lnSpc>
                <a:spcPct val="90000"/>
              </a:lnSpc>
            </a:pPr>
            <a:r>
              <a:rPr lang="en-US" sz="2800" b="0" strike="noStrike" spc="-1" smtClean="0">
                <a:solidFill>
                  <a:srgbClr val="808080"/>
                </a:solidFill>
                <a:latin typeface="HelveticaNeueLT Com 77 BdCn"/>
              </a:rPr>
              <a:t>Click to edit Master title style</a:t>
            </a:r>
            <a:endParaRPr lang="en-US" sz="2800" b="0" strike="noStrike" spc="-1" dirty="0">
              <a:solidFill>
                <a:srgbClr val="000000"/>
              </a:solidFill>
              <a:latin typeface="HelveticaNeueLT Com 47 LtCn"/>
            </a:endParaRPr>
          </a:p>
        </p:txBody>
      </p:sp>
      <p:sp>
        <p:nvSpPr>
          <p:cNvPr id="3" name="PlaceHolder 2"/>
          <p:cNvSpPr>
            <a:spLocks noGrp="1"/>
          </p:cNvSpPr>
          <p:nvPr>
            <p:ph idx="10"/>
          </p:nvPr>
        </p:nvSpPr>
        <p:spPr>
          <a:xfrm>
            <a:off x="601200" y="1825561"/>
            <a:ext cx="5418360" cy="4350960"/>
          </a:xfrm>
          <a:prstGeom prst="rect">
            <a:avLst/>
          </a:prstGeom>
        </p:spPr>
        <p:txBody>
          <a:bodyPr/>
          <a:lstStyle>
            <a:lvl1pPr marL="160752" indent="-160498">
              <a:lnSpc>
                <a:spcPct val="100000"/>
              </a:lnSpc>
              <a:spcBef>
                <a:spcPts val="704"/>
              </a:spcBef>
              <a:buClr>
                <a:srgbClr val="000000"/>
              </a:buClr>
              <a:buFont typeface="Arial"/>
              <a:buChar char="•"/>
              <a:defRPr>
                <a:latin typeface="HelveticaNeueLT Com 47 LtCn" panose="020B0406020202020204" pitchFamily="34" charset="0"/>
              </a:defRPr>
            </a:lvl1pPr>
            <a:lvl2pPr>
              <a:defRPr>
                <a:latin typeface="HelveticaNeueLT Com 47 LtCn" panose="020B0406020202020204" pitchFamily="34" charset="0"/>
              </a:defRPr>
            </a:lvl2pPr>
            <a:lvl3pPr>
              <a:defRPr>
                <a:latin typeface="HelveticaNeueLT Com 47 LtCn" panose="020B0406020202020204" pitchFamily="34" charset="0"/>
              </a:defRPr>
            </a:lvl3pPr>
            <a:lvl4pPr>
              <a:defRPr>
                <a:latin typeface="HelveticaNeueLT Com 47 LtCn" panose="020B0406020202020204" pitchFamily="34" charset="0"/>
              </a:defRPr>
            </a:lvl4pPr>
            <a:lvl5pPr>
              <a:defRPr>
                <a:latin typeface="HelveticaNeueLT Com 47 LtCn" panose="020B0406020202020204" pitchFamily="34" charset="0"/>
              </a:defRPr>
            </a:lvl5pPr>
          </a:lstStyle>
          <a:p>
            <a:pPr marL="228600" lvl="0"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Edit Master text styles</a:t>
            </a:r>
          </a:p>
          <a:p>
            <a:pPr marL="228600" lvl="1"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Second level</a:t>
            </a:r>
          </a:p>
          <a:p>
            <a:pPr marL="228600" lvl="2"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Third level</a:t>
            </a:r>
          </a:p>
          <a:p>
            <a:pPr marL="228600" lvl="3"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Fourth level</a:t>
            </a:r>
          </a:p>
          <a:p>
            <a:pPr marL="228600" lvl="4"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Fifth level</a:t>
            </a:r>
            <a:endParaRPr lang="en-US" sz="1400" b="0" strike="noStrike" spc="-1">
              <a:solidFill>
                <a:srgbClr val="000000"/>
              </a:solidFill>
              <a:latin typeface="HelveticaNeueLT Com 47 LtCn"/>
            </a:endParaRPr>
          </a:p>
        </p:txBody>
      </p:sp>
      <p:sp>
        <p:nvSpPr>
          <p:cNvPr id="4" name="PlaceHolder 3"/>
          <p:cNvSpPr>
            <a:spLocks noGrp="1"/>
          </p:cNvSpPr>
          <p:nvPr>
            <p:ph idx="11"/>
          </p:nvPr>
        </p:nvSpPr>
        <p:spPr>
          <a:xfrm>
            <a:off x="6172200" y="1825561"/>
            <a:ext cx="5181120" cy="4350960"/>
          </a:xfrm>
          <a:prstGeom prst="rect">
            <a:avLst/>
          </a:prstGeom>
        </p:spPr>
        <p:txBody>
          <a:bodyPr/>
          <a:lstStyle>
            <a:lvl1pPr marL="160752" indent="-160498">
              <a:lnSpc>
                <a:spcPct val="100000"/>
              </a:lnSpc>
              <a:spcBef>
                <a:spcPts val="704"/>
              </a:spcBef>
              <a:buClr>
                <a:srgbClr val="000000"/>
              </a:buClr>
              <a:buFont typeface="Arial"/>
              <a:buChar char="•"/>
              <a:defRPr>
                <a:latin typeface="HelveticaNeueLT Com 47 LtCn" panose="020B0406020202020204" pitchFamily="34" charset="0"/>
              </a:defRPr>
            </a:lvl1pPr>
            <a:lvl2pPr>
              <a:defRPr>
                <a:latin typeface="HelveticaNeueLT Com 47 LtCn" panose="020B0406020202020204" pitchFamily="34" charset="0"/>
              </a:defRPr>
            </a:lvl2pPr>
            <a:lvl3pPr>
              <a:defRPr>
                <a:latin typeface="HelveticaNeueLT Com 47 LtCn" panose="020B0406020202020204" pitchFamily="34" charset="0"/>
              </a:defRPr>
            </a:lvl3pPr>
            <a:lvl4pPr>
              <a:defRPr>
                <a:latin typeface="HelveticaNeueLT Com 47 LtCn" panose="020B0406020202020204" pitchFamily="34" charset="0"/>
              </a:defRPr>
            </a:lvl4pPr>
            <a:lvl5pPr>
              <a:defRPr>
                <a:latin typeface="HelveticaNeueLT Com 47 LtCn" panose="020B0406020202020204" pitchFamily="34" charset="0"/>
              </a:defRPr>
            </a:lvl5pPr>
          </a:lstStyle>
          <a:p>
            <a:pPr marL="228600" lvl="0"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Edit Master text styles</a:t>
            </a:r>
          </a:p>
          <a:p>
            <a:pPr marL="228600" lvl="1"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Second level</a:t>
            </a:r>
          </a:p>
          <a:p>
            <a:pPr marL="228600" lvl="2"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Third level</a:t>
            </a:r>
          </a:p>
          <a:p>
            <a:pPr marL="228600" lvl="3"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Fourth level</a:t>
            </a:r>
          </a:p>
          <a:p>
            <a:pPr marL="228600" lvl="4" indent="-228240">
              <a:lnSpc>
                <a:spcPct val="100000"/>
              </a:lnSpc>
              <a:spcBef>
                <a:spcPts val="1001"/>
              </a:spcBef>
              <a:buClr>
                <a:srgbClr val="000000"/>
              </a:buClr>
              <a:buFont typeface="Arial"/>
              <a:buChar char="•"/>
            </a:pPr>
            <a:r>
              <a:rPr lang="en-US" sz="2000" b="0" strike="noStrike" spc="-1" smtClean="0">
                <a:solidFill>
                  <a:srgbClr val="000000"/>
                </a:solidFill>
                <a:latin typeface="HelveticaNeueLT Com 47 LtCn"/>
              </a:rPr>
              <a:t>Fifth level</a:t>
            </a:r>
            <a:endParaRPr lang="en-US" sz="1400" b="0" strike="noStrike" spc="-1">
              <a:solidFill>
                <a:srgbClr val="000000"/>
              </a:solidFill>
              <a:latin typeface="HelveticaNeueLT Com 47 LtCn"/>
            </a:endParaRPr>
          </a:p>
        </p:txBody>
      </p:sp>
      <p:sp>
        <p:nvSpPr>
          <p:cNvPr id="5" name="PlaceHolder 4"/>
          <p:cNvSpPr>
            <a:spLocks noGrp="1"/>
          </p:cNvSpPr>
          <p:nvPr>
            <p:ph type="dt" idx="12"/>
          </p:nvPr>
        </p:nvSpPr>
        <p:spPr>
          <a:xfrm>
            <a:off x="8016120" y="6365880"/>
            <a:ext cx="832320" cy="364680"/>
          </a:xfrm>
          <a:prstGeom prst="rect">
            <a:avLst/>
          </a:prstGeom>
        </p:spPr>
        <p:txBody>
          <a:bodyPr anchor="ctr"/>
          <a:lstStyle/>
          <a:p>
            <a:pPr defTabSz="914355" hangingPunct="1"/>
            <a:fld id="{00F116CF-B908-4647-8C04-F6AAD2CAEBE9}" type="datetime">
              <a:rPr lang="en-US" sz="1200" spc="-1" smtClean="0">
                <a:solidFill>
                  <a:srgbClr val="8B8B8B"/>
                </a:solidFill>
                <a:latin typeface="HelveticaNeueLT Com 47 LtCn"/>
                <a:ea typeface="Syntax"/>
                <a:cs typeface="DejaVu Sans"/>
              </a:rPr>
              <a:pPr defTabSz="914355" hangingPunct="1"/>
              <a:t>6/18/2020</a:t>
            </a:fld>
            <a:endParaRPr lang="en-US" sz="1200" spc="-1">
              <a:solidFill>
                <a:prstClr val="black"/>
              </a:solidFill>
              <a:latin typeface="Times New Roman"/>
              <a:ea typeface="DejaVu Sans"/>
              <a:cs typeface="DejaVu Sans"/>
            </a:endParaRPr>
          </a:p>
        </p:txBody>
      </p:sp>
      <p:sp>
        <p:nvSpPr>
          <p:cNvPr id="6" name="PlaceHolder 5"/>
          <p:cNvSpPr>
            <a:spLocks noGrp="1"/>
          </p:cNvSpPr>
          <p:nvPr>
            <p:ph type="ftr" idx="13"/>
          </p:nvPr>
        </p:nvSpPr>
        <p:spPr>
          <a:xfrm>
            <a:off x="601201" y="6356520"/>
            <a:ext cx="7332840" cy="364680"/>
          </a:xfrm>
          <a:prstGeom prst="rect">
            <a:avLst/>
          </a:prstGeom>
        </p:spPr>
        <p:txBody>
          <a:bodyPr anchor="ctr"/>
          <a:lstStyle>
            <a:lvl1pPr>
              <a:defRPr sz="1800">
                <a:latin typeface="HelveticaNeueLT Com 47 LtCn" panose="020B0406020202020204" pitchFamily="34" charset="0"/>
              </a:defRPr>
            </a:lvl1pPr>
          </a:lstStyle>
          <a:p>
            <a:pPr defTabSz="914355" hangingPunct="1"/>
            <a:endParaRPr lang="en-US" spc="-1">
              <a:solidFill>
                <a:prstClr val="black"/>
              </a:solidFill>
              <a:ea typeface="DejaVu Sans"/>
              <a:cs typeface="DejaVu Sans"/>
            </a:endParaRPr>
          </a:p>
        </p:txBody>
      </p:sp>
      <p:sp>
        <p:nvSpPr>
          <p:cNvPr id="7" name="PlaceHolder 6"/>
          <p:cNvSpPr>
            <a:spLocks noGrp="1"/>
          </p:cNvSpPr>
          <p:nvPr>
            <p:ph type="sldNum" idx="14"/>
          </p:nvPr>
        </p:nvSpPr>
        <p:spPr>
          <a:xfrm>
            <a:off x="8930520" y="6365880"/>
            <a:ext cx="420480" cy="364680"/>
          </a:xfrm>
          <a:prstGeom prst="rect">
            <a:avLst/>
          </a:prstGeom>
        </p:spPr>
        <p:txBody>
          <a:bodyPr anchor="ctr"/>
          <a:lstStyle/>
          <a:p>
            <a:pPr algn="r" defTabSz="914355" hangingPunct="1"/>
            <a:fld id="{1B1A3927-8DBE-475A-9BF2-0E11D64272C7}" type="slidenum">
              <a:rPr lang="en-US" sz="1200" spc="-1" smtClean="0">
                <a:solidFill>
                  <a:srgbClr val="8B8B8B"/>
                </a:solidFill>
                <a:latin typeface="HelveticaNeueLT Com 47 LtCn"/>
                <a:ea typeface="Syntax"/>
                <a:cs typeface="DejaVu Sans"/>
              </a:rPr>
              <a:pPr algn="r" defTabSz="914355" hangingPunct="1"/>
              <a:t>‹#›</a:t>
            </a:fld>
            <a:endParaRPr lang="en-US" sz="1200" spc="-1">
              <a:solidFill>
                <a:prstClr val="black"/>
              </a:solidFill>
              <a:latin typeface="Times New Roman"/>
              <a:ea typeface="DejaVu Sans"/>
              <a:cs typeface="DejaVu Sans"/>
            </a:endParaRPr>
          </a:p>
        </p:txBody>
      </p:sp>
    </p:spTree>
    <p:extLst>
      <p:ext uri="{BB962C8B-B14F-4D97-AF65-F5344CB8AC3E}">
        <p14:creationId xmlns:p14="http://schemas.microsoft.com/office/powerpoint/2010/main" val="68942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1" y="1792288"/>
            <a:ext cx="5266267" cy="4616450"/>
          </a:xfrm>
          <a:prstGeom prst="rect">
            <a:avLst/>
          </a:prstGeom>
        </p:spPr>
        <p:txBody>
          <a:bodyPr/>
          <a:lstStyle>
            <a:lvl1pPr>
              <a:defRPr sz="2000" b="0"/>
            </a:lvl1pPr>
            <a:lvl2pPr algn="l">
              <a:defRPr sz="1800" b="0"/>
            </a:lvl2pPr>
            <a:lvl3pPr algn="l">
              <a:defRPr sz="1800" b="0"/>
            </a:lvl3pPr>
            <a:lvl4pPr algn="l">
              <a:defRPr sz="1800" b="0"/>
            </a:lvl4pPr>
            <a:lvl5pPr algn="l">
              <a:defRPr sz="1800" b="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tle 3"/>
          <p:cNvSpPr>
            <a:spLocks noGrp="1"/>
          </p:cNvSpPr>
          <p:nvPr>
            <p:ph type="title"/>
          </p:nvPr>
        </p:nvSpPr>
        <p:spPr>
          <a:xfrm>
            <a:off x="6096001" y="274638"/>
            <a:ext cx="5431367" cy="1027112"/>
          </a:xfrm>
          <a:prstGeom prst="rect">
            <a:avLst/>
          </a:prstGeom>
        </p:spPr>
        <p:txBody>
          <a:bodyPr anchor="ctr"/>
          <a:lstStyle>
            <a:lvl1pPr algn="l">
              <a:defRPr sz="2400"/>
            </a:lvl1pPr>
          </a:lstStyle>
          <a:p>
            <a:r>
              <a:rPr lang="en-US" smtClean="0"/>
              <a:t>Click to edit Master title style</a:t>
            </a:r>
            <a:endParaRPr lang="nl-NL" dirty="0"/>
          </a:p>
        </p:txBody>
      </p:sp>
      <p:sp>
        <p:nvSpPr>
          <p:cNvPr id="8" name="Picture Placeholder 7"/>
          <p:cNvSpPr>
            <a:spLocks noGrp="1"/>
          </p:cNvSpPr>
          <p:nvPr>
            <p:ph type="pic" sz="quarter" idx="11"/>
          </p:nvPr>
        </p:nvSpPr>
        <p:spPr>
          <a:xfrm>
            <a:off x="0" y="0"/>
            <a:ext cx="6096000" cy="6858000"/>
          </a:xfrm>
          <a:prstGeom prst="rect">
            <a:avLst/>
          </a:prstGeom>
        </p:spPr>
        <p:txBody>
          <a:bodyPr/>
          <a:lstStyle/>
          <a:p>
            <a:pPr lvl="0"/>
            <a:r>
              <a:rPr lang="en-US" noProof="0" smtClean="0"/>
              <a:t>Click icon to add picture</a:t>
            </a:r>
            <a:endParaRPr lang="nl-NL" noProof="0" dirty="0"/>
          </a:p>
        </p:txBody>
      </p:sp>
    </p:spTree>
    <p:extLst>
      <p:ext uri="{BB962C8B-B14F-4D97-AF65-F5344CB8AC3E}">
        <p14:creationId xmlns:p14="http://schemas.microsoft.com/office/powerpoint/2010/main" val="3080345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 y="0"/>
            <a:ext cx="12189884" cy="6858000"/>
          </a:xfrm>
          <a:prstGeom prst="rect">
            <a:avLst/>
          </a:prstGeom>
        </p:spPr>
        <p:txBody>
          <a:bodyPr/>
          <a:lstStyle/>
          <a:p>
            <a:pPr lvl="0"/>
            <a:r>
              <a:rPr lang="en-US" noProof="0" smtClean="0"/>
              <a:t>Click icon to add picture</a:t>
            </a:r>
            <a:endParaRPr lang="nl-NL" noProof="0" dirty="0"/>
          </a:p>
        </p:txBody>
      </p:sp>
      <p:sp>
        <p:nvSpPr>
          <p:cNvPr id="4" name="Title 3"/>
          <p:cNvSpPr>
            <a:spLocks noGrp="1"/>
          </p:cNvSpPr>
          <p:nvPr>
            <p:ph type="title"/>
          </p:nvPr>
        </p:nvSpPr>
        <p:spPr>
          <a:xfrm>
            <a:off x="1" y="1264262"/>
            <a:ext cx="5431367" cy="528027"/>
          </a:xfrm>
          <a:prstGeom prst="rect">
            <a:avLst/>
          </a:prstGeom>
          <a:solidFill>
            <a:schemeClr val="bg1"/>
          </a:solidFill>
        </p:spPr>
        <p:txBody>
          <a:bodyPr anchor="ctr"/>
          <a:lstStyle>
            <a:lvl1pPr algn="l">
              <a:defRPr sz="2400"/>
            </a:lvl1pPr>
          </a:lstStyle>
          <a:p>
            <a:r>
              <a:rPr lang="en-US" smtClean="0"/>
              <a:t>Click to edit Master title style</a:t>
            </a:r>
            <a:endParaRPr lang="nl-NL" dirty="0"/>
          </a:p>
        </p:txBody>
      </p:sp>
    </p:spTree>
    <p:extLst>
      <p:ext uri="{BB962C8B-B14F-4D97-AF65-F5344CB8AC3E}">
        <p14:creationId xmlns:p14="http://schemas.microsoft.com/office/powerpoint/2010/main" val="4108794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1/3 Foto">
    <p:spTree>
      <p:nvGrpSpPr>
        <p:cNvPr id="1" name=""/>
        <p:cNvGrpSpPr/>
        <p:nvPr/>
      </p:nvGrpSpPr>
      <p:grpSpPr>
        <a:xfrm>
          <a:off x="0" y="0"/>
          <a:ext cx="0" cy="0"/>
          <a:chOff x="0" y="0"/>
          <a:chExt cx="0" cy="0"/>
        </a:xfrm>
      </p:grpSpPr>
      <p:pic>
        <p:nvPicPr>
          <p:cNvPr id="4"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2"/>
          <p:cNvSpPr txBox="1"/>
          <p:nvPr/>
        </p:nvSpPr>
        <p:spPr>
          <a:xfrm>
            <a:off x="-1703388" y="495300"/>
            <a:ext cx="1439863" cy="1477963"/>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sp>
        <p:nvSpPr>
          <p:cNvPr id="5"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1462527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sp>
        <p:nvSpPr>
          <p:cNvPr id="4" name="Textfeld 7"/>
          <p:cNvSpPr txBox="1"/>
          <p:nvPr/>
        </p:nvSpPr>
        <p:spPr>
          <a:xfrm>
            <a:off x="-1703388" y="495300"/>
            <a:ext cx="1439863" cy="1477963"/>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pic>
        <p:nvPicPr>
          <p:cNvPr id="5"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384000" y="473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384000" y="5230801"/>
            <a:ext cx="11484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1715164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cxnSp>
        <p:nvCxnSpPr>
          <p:cNvPr id="4" name="Gerader Verbinder 7"/>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2"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3916310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cxnSp>
        <p:nvCxnSpPr>
          <p:cNvPr id="5" name="Gerader Verbinder 7"/>
          <p:cNvCxnSpPr/>
          <p:nvPr/>
        </p:nvCxnSpPr>
        <p:spPr>
          <a:xfrm>
            <a:off x="392113" y="30368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384000" y="3196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extLst>
      <p:ext uri="{BB962C8B-B14F-4D97-AF65-F5344CB8AC3E}">
        <p14:creationId xmlns:p14="http://schemas.microsoft.com/office/powerpoint/2010/main" val="2393236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en-US" smtClean="0"/>
              <a:t>Edit Master text styles</a:t>
            </a:r>
          </a:p>
        </p:txBody>
      </p:sp>
    </p:spTree>
    <p:extLst>
      <p:ext uri="{BB962C8B-B14F-4D97-AF65-F5344CB8AC3E}">
        <p14:creationId xmlns:p14="http://schemas.microsoft.com/office/powerpoint/2010/main" val="40717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halt_subtitle_image">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4789512" cy="4133388"/>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84000" y="1152000"/>
            <a:ext cx="4778550" cy="35295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en-US" smtClean="0"/>
              <a:t>Edit Master text styles</a:t>
            </a:r>
          </a:p>
        </p:txBody>
      </p:sp>
      <p:sp>
        <p:nvSpPr>
          <p:cNvPr id="3" name="Content Placeholder 2"/>
          <p:cNvSpPr>
            <a:spLocks noGrp="1"/>
          </p:cNvSpPr>
          <p:nvPr>
            <p:ph sz="quarter" idx="14"/>
          </p:nvPr>
        </p:nvSpPr>
        <p:spPr>
          <a:xfrm>
            <a:off x="5391150" y="1152000"/>
            <a:ext cx="6477000" cy="46661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15" hasCustomPrompt="1"/>
          </p:nvPr>
        </p:nvSpPr>
        <p:spPr>
          <a:xfrm>
            <a:off x="8073483" y="5818188"/>
            <a:ext cx="3794667" cy="180679"/>
          </a:xfrm>
          <a:prstGeom prst="rect">
            <a:avLst/>
          </a:prstGeom>
        </p:spPr>
        <p:txBody>
          <a:bodyPr/>
          <a:lstStyle>
            <a:lvl1pPr marL="0" indent="0" algn="r">
              <a:buNone/>
              <a:defRPr sz="1050"/>
            </a:lvl1pPr>
          </a:lstStyle>
          <a:p>
            <a:pPr lvl="0"/>
            <a:r>
              <a:rPr lang="de-DE" dirty="0" smtClean="0"/>
              <a:t>Source:</a:t>
            </a:r>
            <a:endParaRPr lang="en-US" dirty="0"/>
          </a:p>
        </p:txBody>
      </p:sp>
    </p:spTree>
    <p:extLst>
      <p:ext uri="{BB962C8B-B14F-4D97-AF65-F5344CB8AC3E}">
        <p14:creationId xmlns:p14="http://schemas.microsoft.com/office/powerpoint/2010/main" val="41615101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en-US" smtClean="0"/>
              <a:t>Edit Master text styles</a:t>
            </a:r>
          </a:p>
        </p:txBody>
      </p:sp>
      <p:sp>
        <p:nvSpPr>
          <p:cNvPr id="7" name="Textplatzhalter 6"/>
          <p:cNvSpPr>
            <a:spLocks noGrp="1"/>
          </p:cNvSpPr>
          <p:nvPr>
            <p:ph type="body" sz="quarter" idx="12"/>
          </p:nvPr>
        </p:nvSpPr>
        <p:spPr>
          <a:xfrm>
            <a:off x="383117" y="1684801"/>
            <a:ext cx="11484000" cy="3751263"/>
          </a:xfrm>
          <a:prstGeom prst="rect">
            <a:avLst/>
          </a:prstGeom>
        </p:spPr>
        <p:txBody>
          <a:bodyPr lIns="0" tIns="0" rIns="0" bIns="0"/>
          <a:lstStyle>
            <a:lvl1pPr marL="0" indent="0">
              <a:buFontTx/>
              <a:buNone/>
              <a:defRPr/>
            </a:lvl1pPr>
          </a:lstStyle>
          <a:p>
            <a:pPr lvl="0"/>
            <a:r>
              <a:rPr lang="en-US" smtClean="0"/>
              <a:t>Edit Master text styles</a:t>
            </a:r>
          </a:p>
        </p:txBody>
      </p:sp>
    </p:spTree>
    <p:extLst>
      <p:ext uri="{BB962C8B-B14F-4D97-AF65-F5344CB8AC3E}">
        <p14:creationId xmlns:p14="http://schemas.microsoft.com/office/powerpoint/2010/main" val="8495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pic>
        <p:nvPicPr>
          <p:cNvPr id="5"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75" y="1684338"/>
            <a:ext cx="36353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1"/>
          <p:cNvSpPr>
            <a:spLocks noGrp="1"/>
          </p:cNvSpPr>
          <p:nvPr>
            <p:ph type="body" sz="quarter" idx="14"/>
          </p:nvPr>
        </p:nvSpPr>
        <p:spPr>
          <a:xfrm>
            <a:off x="383117" y="1684800"/>
            <a:ext cx="7560000" cy="3985955"/>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en-US" smtClean="0"/>
              <a:t>Edit Master text styles</a:t>
            </a:r>
          </a:p>
        </p:txBody>
      </p:sp>
    </p:spTree>
    <p:extLst>
      <p:ext uri="{BB962C8B-B14F-4D97-AF65-F5344CB8AC3E}">
        <p14:creationId xmlns:p14="http://schemas.microsoft.com/office/powerpoint/2010/main" val="391369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2"/>
            </p:custDataLst>
            <p:extLst>
              <p:ext uri="{D42A27DB-BD31-4B8C-83A1-F6EECF244321}">
                <p14:modId xmlns:p14="http://schemas.microsoft.com/office/powerpoint/2010/main" val="1315648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5" name="think-cell Slide" r:id="rId23" imgW="529" imgH="530" progId="TCLayout.ActiveDocument.1">
                  <p:embed/>
                </p:oleObj>
              </mc:Choice>
              <mc:Fallback>
                <p:oleObj name="think-cell Slide" r:id="rId23" imgW="529" imgH="530"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9" name="Slide Number Placeholder 5"/>
          <p:cNvSpPr txBox="1">
            <a:spLocks/>
          </p:cNvSpPr>
          <p:nvPr/>
        </p:nvSpPr>
        <p:spPr>
          <a:xfrm>
            <a:off x="1195388" y="6227763"/>
            <a:ext cx="7002462" cy="630237"/>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900" dirty="0" smtClean="0">
                <a:solidFill>
                  <a:schemeClr val="tx2"/>
                </a:solidFill>
              </a:rPr>
              <a:t>Common Data Environment for the Information Container for linked Document Delivery</a:t>
            </a:r>
            <a:r>
              <a:rPr lang="de-DE" altLang="de-DE" sz="900" baseline="0" dirty="0" smtClean="0">
                <a:solidFill>
                  <a:schemeClr val="tx2"/>
                </a:solidFill>
              </a:rPr>
              <a:t>| Madhumitha Senthilvel | 18 June 2020</a:t>
            </a:r>
          </a:p>
          <a:p>
            <a:pPr marL="0" indent="0" eaLnBrk="1" hangingPunct="1">
              <a:buNone/>
              <a:defRPr/>
            </a:pPr>
            <a:r>
              <a:rPr lang="de-DE" altLang="de-DE" sz="900" baseline="0" dirty="0" smtClean="0">
                <a:solidFill>
                  <a:schemeClr val="tx2"/>
                </a:solidFill>
              </a:rPr>
              <a:t>LDAC 2020</a:t>
            </a:r>
          </a:p>
        </p:txBody>
      </p:sp>
      <p:cxnSp>
        <p:nvCxnSpPr>
          <p:cNvPr id="11" name="Gerader Verbinder 10"/>
          <p:cNvCxnSpPr/>
          <p:nvPr/>
        </p:nvCxnSpPr>
        <p:spPr>
          <a:xfrm>
            <a:off x="360363" y="8143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Textfeld 6"/>
          <p:cNvSpPr txBox="1">
            <a:spLocks noChangeArrowheads="1"/>
          </p:cNvSpPr>
          <p:nvPr/>
        </p:nvSpPr>
        <p:spPr bwMode="auto">
          <a:xfrm>
            <a:off x="-1784350" y="5073650"/>
            <a:ext cx="16684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smtClean="0"/>
              <a:t>Fußzeile anpassen:</a:t>
            </a:r>
            <a:endParaRPr lang="de-DE" altLang="de-DE" sz="1000" smtClean="0"/>
          </a:p>
          <a:p>
            <a:pPr eaLnBrk="1" hangingPunct="1">
              <a:defRPr/>
            </a:pPr>
            <a:r>
              <a:rPr lang="de-DE" altLang="de-DE" sz="1000" smtClean="0"/>
              <a:t>Zum Anpassen der Fußzeile unter Karteireiter Ansicht &gt; auf Folienmaster klicken. Links in der Übersicht auf die oberste Folie scrollen und dort in die Fußzeile klicken. So wird der Text automatisch auf allen Seiten angepasst.</a:t>
            </a:r>
            <a:endParaRPr lang="de-DE" altLang="de-DE" sz="1000" b="1" smtClean="0"/>
          </a:p>
        </p:txBody>
      </p:sp>
      <p:sp>
        <p:nvSpPr>
          <p:cNvPr id="1031" name="Textfeld 13"/>
          <p:cNvSpPr txBox="1">
            <a:spLocks noChangeArrowheads="1"/>
          </p:cNvSpPr>
          <p:nvPr/>
        </p:nvSpPr>
        <p:spPr bwMode="auto">
          <a:xfrm>
            <a:off x="360363" y="6227763"/>
            <a:ext cx="7302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78E50C4-74AF-4B0D-B8D5-22CBFF3E1532}" type="slidenum">
              <a:rPr lang="de-DE" altLang="de-DE" sz="900">
                <a:solidFill>
                  <a:schemeClr val="tx2"/>
                </a:solidFill>
              </a:rPr>
              <a:pPr eaLnBrk="1" hangingPunct="1"/>
              <a:t>‹#›</a:t>
            </a:fld>
            <a:endParaRPr lang="de-DE" altLang="de-DE" sz="900">
              <a:solidFill>
                <a:schemeClr val="tx2"/>
              </a:solidFill>
            </a:endParaRPr>
          </a:p>
        </p:txBody>
      </p:sp>
      <p:pic>
        <p:nvPicPr>
          <p:cNvPr id="3" name="Picture 2"/>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90001" y="6040438"/>
            <a:ext cx="3094037" cy="815583"/>
          </a:xfrm>
          <a:prstGeom prst="rect">
            <a:avLst/>
          </a:prstGeom>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57" r:id="rId6"/>
    <p:sldLayoutId id="2147483871" r:id="rId7"/>
    <p:sldLayoutId id="2147483858" r:id="rId8"/>
    <p:sldLayoutId id="2147483865" r:id="rId9"/>
    <p:sldLayoutId id="2147483866" r:id="rId10"/>
    <p:sldLayoutId id="2147483859" r:id="rId11"/>
    <p:sldLayoutId id="2147483867" r:id="rId12"/>
    <p:sldLayoutId id="2147483868" r:id="rId13"/>
    <p:sldLayoutId id="2147483869" r:id="rId14"/>
    <p:sldLayoutId id="2147483872" r:id="rId15"/>
    <p:sldLayoutId id="2147483873" r:id="rId16"/>
    <p:sldLayoutId id="2147483874" r:id="rId17"/>
    <p:sldLayoutId id="2147483875" r:id="rId18"/>
    <p:sldLayoutId id="2147483876" r:id="rId19"/>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5281/zenodo.372728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3" name="think-cell Slide" r:id="rId5" imgW="529" imgH="530" progId="TCLayout.ActiveDocument.1">
                  <p:embed/>
                </p:oleObj>
              </mc:Choice>
              <mc:Fallback>
                <p:oleObj name="think-cell Slide" r:id="rId5" imgW="529" imgH="53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266" name="Titel 1"/>
          <p:cNvSpPr>
            <a:spLocks noGrp="1"/>
          </p:cNvSpPr>
          <p:nvPr>
            <p:ph type="ctrTitle"/>
          </p:nvPr>
        </p:nvSpPr>
        <p:spPr bwMode="auto">
          <a:xfrm>
            <a:off x="384175" y="2487613"/>
            <a:ext cx="11483975"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solidFill>
                  <a:schemeClr val="tx1"/>
                </a:solidFill>
                <a:latin typeface="Corbel" panose="020B0503020204020204" pitchFamily="34" charset="0"/>
              </a:rPr>
              <a:t>Common Data Environments for the Information Container for linked Document Delivery</a:t>
            </a:r>
          </a:p>
        </p:txBody>
      </p:sp>
      <p:sp>
        <p:nvSpPr>
          <p:cNvPr id="11267" name="Untertitel 2"/>
          <p:cNvSpPr>
            <a:spLocks noGrp="1"/>
          </p:cNvSpPr>
          <p:nvPr>
            <p:ph type="subTitle" idx="1"/>
          </p:nvPr>
        </p:nvSpPr>
        <p:spPr bwMode="auto">
          <a:xfrm>
            <a:off x="384175" y="3429561"/>
            <a:ext cx="11483975" cy="165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de-DE" altLang="de-DE" dirty="0" smtClean="0">
                <a:ea typeface="ＭＳ Ｐゴシック" panose="020B0600070205080204" pitchFamily="34" charset="-128"/>
              </a:rPr>
              <a:t>18.06.2020</a:t>
            </a:r>
          </a:p>
          <a:p>
            <a:pPr eaLnBrk="1" hangingPunct="1"/>
            <a:endParaRPr lang="de-DE" altLang="de-DE" dirty="0">
              <a:ea typeface="ＭＳ Ｐゴシック" panose="020B0600070205080204" pitchFamily="34" charset="-128"/>
            </a:endParaRPr>
          </a:p>
          <a:p>
            <a:pPr fontAlgn="t"/>
            <a:r>
              <a:rPr lang="en-US" dirty="0" smtClean="0"/>
              <a:t>Madhumitha Senthilvel</a:t>
            </a:r>
          </a:p>
          <a:p>
            <a:pPr fontAlgn="t"/>
            <a:r>
              <a:rPr lang="en-US" dirty="0"/>
              <a:t>Jyrki Oraskari</a:t>
            </a:r>
          </a:p>
          <a:p>
            <a:pPr fontAlgn="t"/>
            <a:r>
              <a:rPr lang="en-US" dirty="0"/>
              <a:t>Jakob Beetz</a:t>
            </a:r>
          </a:p>
          <a:p>
            <a:pPr eaLnBrk="1" hangingPunct="1"/>
            <a:endParaRPr lang="de-DE" altLang="de-DE" dirty="0">
              <a:ea typeface="ＭＳ Ｐゴシック" panose="020B0600070205080204" pitchFamily="34" charset="-128"/>
            </a:endParaRPr>
          </a:p>
          <a:p>
            <a:pPr eaLnBrk="1" hangingPunct="1"/>
            <a:endParaRPr lang="de-DE" altLang="de-DE" dirty="0" smtClean="0">
              <a:ea typeface="ＭＳ Ｐゴシック" panose="020B0600070205080204" pitchFamily="34" charset="-128"/>
            </a:endParaRPr>
          </a:p>
        </p:txBody>
      </p:sp>
      <p:pic>
        <p:nvPicPr>
          <p:cNvPr id="12" name="Afbeelding 5"/>
          <p:cNvPicPr>
            <a:picLocks noChangeAspect="1"/>
          </p:cNvPicPr>
          <p:nvPr/>
        </p:nvPicPr>
        <p:blipFill>
          <a:blip r:embed="rId7"/>
          <a:stretch/>
        </p:blipFill>
        <p:spPr bwMode="auto">
          <a:xfrm>
            <a:off x="4927983" y="6067450"/>
            <a:ext cx="2396357" cy="790550"/>
          </a:xfrm>
          <a:prstGeom prst="rect">
            <a:avLst/>
          </a:prstGeom>
        </p:spPr>
      </p:pic>
      <p:pic>
        <p:nvPicPr>
          <p:cNvPr id="14" name="Picture 13"/>
          <p:cNvPicPr>
            <a:picLocks noChangeAspect="1"/>
          </p:cNvPicPr>
          <p:nvPr/>
        </p:nvPicPr>
        <p:blipFill>
          <a:blip r:embed="rId8"/>
          <a:stretch>
            <a:fillRect/>
          </a:stretch>
        </p:blipFill>
        <p:spPr bwMode="auto">
          <a:xfrm>
            <a:off x="384175" y="6208683"/>
            <a:ext cx="2501143" cy="508083"/>
          </a:xfrm>
          <a:prstGeom prst="rect">
            <a:avLst/>
          </a:prstGeom>
        </p:spPr>
      </p:pic>
    </p:spTree>
    <p:extLst>
      <p:ext uri="{BB962C8B-B14F-4D97-AF65-F5344CB8AC3E}">
        <p14:creationId xmlns:p14="http://schemas.microsoft.com/office/powerpoint/2010/main" val="221752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le 10"/>
          <p:cNvSpPr>
            <a:spLocks noGrp="1"/>
          </p:cNvSpPr>
          <p:nvPr>
            <p:ph type="title"/>
          </p:nvPr>
        </p:nvSpPr>
        <p:spPr/>
        <p:txBody>
          <a:bodyPr/>
          <a:lstStyle/>
          <a:p>
            <a:r>
              <a:rPr lang="en-US" dirty="0"/>
              <a:t>Information Container for linked Document Delivery </a:t>
            </a:r>
            <a:r>
              <a:rPr lang="en-US" dirty="0" smtClean="0"/>
              <a:t>(ICDD)</a:t>
            </a:r>
            <a:endParaRPr lang="en-US" dirty="0"/>
          </a:p>
        </p:txBody>
      </p:sp>
      <p:sp>
        <p:nvSpPr>
          <p:cNvPr id="27" name="Text Placeholder 26"/>
          <p:cNvSpPr>
            <a:spLocks noGrp="1"/>
          </p:cNvSpPr>
          <p:nvPr>
            <p:ph type="body" sz="quarter" idx="15"/>
          </p:nvPr>
        </p:nvSpPr>
        <p:spPr/>
        <p:txBody>
          <a:bodyPr/>
          <a:lstStyle/>
          <a:p>
            <a:endParaRPr lang="en-US"/>
          </a:p>
        </p:txBody>
      </p:sp>
      <p:pic>
        <p:nvPicPr>
          <p:cNvPr id="28" name="Picture 27"/>
          <p:cNvPicPr>
            <a:picLocks noChangeAspect="1"/>
          </p:cNvPicPr>
          <p:nvPr/>
        </p:nvPicPr>
        <p:blipFill>
          <a:blip r:embed="rId3"/>
          <a:stretch>
            <a:fillRect/>
          </a:stretch>
        </p:blipFill>
        <p:spPr>
          <a:xfrm>
            <a:off x="839416" y="866903"/>
            <a:ext cx="851712" cy="958176"/>
          </a:xfrm>
          <a:prstGeom prst="rect">
            <a:avLst/>
          </a:prstGeom>
        </p:spPr>
      </p:pic>
      <p:grpSp>
        <p:nvGrpSpPr>
          <p:cNvPr id="29" name="Group 28"/>
          <p:cNvGrpSpPr/>
          <p:nvPr/>
        </p:nvGrpSpPr>
        <p:grpSpPr>
          <a:xfrm>
            <a:off x="1202983" y="1919006"/>
            <a:ext cx="1904605" cy="284354"/>
            <a:chOff x="1327273" y="1946782"/>
            <a:chExt cx="1904605" cy="284354"/>
          </a:xfrm>
        </p:grpSpPr>
        <p:pic>
          <p:nvPicPr>
            <p:cNvPr id="30" name="Picture 29"/>
            <p:cNvPicPr>
              <a:picLocks noChangeAspect="1"/>
            </p:cNvPicPr>
            <p:nvPr/>
          </p:nvPicPr>
          <p:blipFill rotWithShape="1">
            <a:blip r:embed="rId4"/>
            <a:srcRect b="76973"/>
            <a:stretch/>
          </p:blipFill>
          <p:spPr>
            <a:xfrm>
              <a:off x="1327273" y="1946782"/>
              <a:ext cx="1904605" cy="284354"/>
            </a:xfrm>
            <a:prstGeom prst="rect">
              <a:avLst/>
            </a:prstGeom>
          </p:spPr>
        </p:pic>
        <p:pic>
          <p:nvPicPr>
            <p:cNvPr id="31"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486" y="1978967"/>
              <a:ext cx="251197" cy="251197"/>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1"/>
          <p:cNvPicPr>
            <a:picLocks noChangeAspect="1"/>
          </p:cNvPicPr>
          <p:nvPr/>
        </p:nvPicPr>
        <p:blipFill rotWithShape="1">
          <a:blip r:embed="rId4"/>
          <a:srcRect t="26839" b="51440"/>
          <a:stretch/>
        </p:blipFill>
        <p:spPr>
          <a:xfrm>
            <a:off x="1184884" y="3189540"/>
            <a:ext cx="1904605" cy="268225"/>
          </a:xfrm>
          <a:prstGeom prst="rect">
            <a:avLst/>
          </a:prstGeom>
        </p:spPr>
      </p:pic>
      <p:pic>
        <p:nvPicPr>
          <p:cNvPr id="33" name="Picture 32"/>
          <p:cNvPicPr>
            <a:picLocks noChangeAspect="1"/>
          </p:cNvPicPr>
          <p:nvPr/>
        </p:nvPicPr>
        <p:blipFill rotWithShape="1">
          <a:blip r:embed="rId4"/>
          <a:srcRect t="73576" b="4703"/>
          <a:stretch/>
        </p:blipFill>
        <p:spPr>
          <a:xfrm>
            <a:off x="1184885" y="2297287"/>
            <a:ext cx="1904605" cy="268224"/>
          </a:xfrm>
          <a:prstGeom prst="rect">
            <a:avLst/>
          </a:prstGeom>
        </p:spPr>
      </p:pic>
      <p:pic>
        <p:nvPicPr>
          <p:cNvPr id="34" name="Picture 33"/>
          <p:cNvPicPr>
            <a:picLocks noChangeAspect="1"/>
          </p:cNvPicPr>
          <p:nvPr/>
        </p:nvPicPr>
        <p:blipFill rotWithShape="1">
          <a:blip r:embed="rId4"/>
          <a:srcRect t="48453" b="29826"/>
          <a:stretch/>
        </p:blipFill>
        <p:spPr>
          <a:xfrm>
            <a:off x="1202983" y="4081794"/>
            <a:ext cx="1904605" cy="268224"/>
          </a:xfrm>
          <a:prstGeom prst="rect">
            <a:avLst/>
          </a:prstGeom>
        </p:spPr>
      </p:pic>
      <p:pic>
        <p:nvPicPr>
          <p:cNvPr id="35" name="Picture 34"/>
          <p:cNvPicPr>
            <a:picLocks noChangeAspect="1"/>
          </p:cNvPicPr>
          <p:nvPr/>
        </p:nvPicPr>
        <p:blipFill>
          <a:blip r:embed="rId6"/>
          <a:stretch>
            <a:fillRect/>
          </a:stretch>
        </p:blipFill>
        <p:spPr>
          <a:xfrm>
            <a:off x="1360149" y="2546009"/>
            <a:ext cx="1333500" cy="561975"/>
          </a:xfrm>
          <a:prstGeom prst="rect">
            <a:avLst/>
          </a:prstGeom>
        </p:spPr>
      </p:pic>
      <p:pic>
        <p:nvPicPr>
          <p:cNvPr id="36"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543" y="25642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4163" y="28309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7"/>
          <a:stretch>
            <a:fillRect/>
          </a:stretch>
        </p:blipFill>
        <p:spPr>
          <a:xfrm>
            <a:off x="1382806" y="4350018"/>
            <a:ext cx="2400300" cy="1133475"/>
          </a:xfrm>
          <a:prstGeom prst="rect">
            <a:avLst/>
          </a:prstGeom>
        </p:spPr>
      </p:pic>
      <p:cxnSp>
        <p:nvCxnSpPr>
          <p:cNvPr id="39" name="Straight Connector 38"/>
          <p:cNvCxnSpPr/>
          <p:nvPr/>
        </p:nvCxnSpPr>
        <p:spPr>
          <a:xfrm>
            <a:off x="1040860" y="1825079"/>
            <a:ext cx="8160" cy="23957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40130" y="208592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043940" y="24173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287780" y="2512641"/>
            <a:ext cx="3810" cy="45720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291590" y="26879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291590" y="29698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1043940" y="331147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049020" y="42207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1297940" y="3421961"/>
            <a:ext cx="3810" cy="17191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301750" y="359722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1313180" y="4366841"/>
            <a:ext cx="3810" cy="9398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1316990" y="45421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316990" y="48240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322070" y="504756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322070" y="5306641"/>
            <a:ext cx="114300" cy="0"/>
          </a:xfrm>
          <a:prstGeom prst="line">
            <a:avLst/>
          </a:prstGeom>
        </p:spPr>
        <p:style>
          <a:lnRef idx="1">
            <a:schemeClr val="dk1"/>
          </a:lnRef>
          <a:fillRef idx="0">
            <a:schemeClr val="dk1"/>
          </a:fillRef>
          <a:effectRef idx="0">
            <a:schemeClr val="dk1"/>
          </a:effectRef>
          <a:fontRef idx="minor">
            <a:schemeClr val="tx1"/>
          </a:fontRef>
        </p:style>
      </p:cxnSp>
      <p:pic>
        <p:nvPicPr>
          <p:cNvPr id="59" name="Picture 58"/>
          <p:cNvPicPr>
            <a:picLocks noChangeAspect="1"/>
          </p:cNvPicPr>
          <p:nvPr/>
        </p:nvPicPr>
        <p:blipFill>
          <a:blip r:embed="rId8"/>
          <a:stretch>
            <a:fillRect/>
          </a:stretch>
        </p:blipFill>
        <p:spPr>
          <a:xfrm>
            <a:off x="1389380" y="3464896"/>
            <a:ext cx="762000" cy="285750"/>
          </a:xfrm>
          <a:prstGeom prst="rect">
            <a:avLst/>
          </a:prstGeom>
        </p:spPr>
      </p:pic>
      <p:pic>
        <p:nvPicPr>
          <p:cNvPr id="60"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923" y="3479509"/>
            <a:ext cx="251197" cy="2511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7985" y="4282469"/>
            <a:ext cx="9739025" cy="1061829"/>
          </a:xfrm>
          <a:prstGeom prst="rect">
            <a:avLst/>
          </a:prstGeom>
          <a:ln>
            <a:solidFill>
              <a:schemeClr val="tx1"/>
            </a:solidFill>
          </a:ln>
        </p:spPr>
        <p:txBody>
          <a:bodyPr wrap="square">
            <a:spAutoFit/>
          </a:bodyPr>
          <a:lstStyle/>
          <a:p>
            <a:r>
              <a:rPr lang="en-US" sz="900" dirty="0" smtClean="0">
                <a:solidFill>
                  <a:srgbClr val="267F99"/>
                </a:solidFill>
                <a:latin typeface="Consolas" panose="020B0609020204030204" pitchFamily="49" charset="0"/>
              </a:rPr>
              <a:t>&lt;https://standards.iso.org/iso/21597/-1/ed-1/en/AnnexA/usecase1B/requirements/links#le33bae0ff-193d-4d26-bc4c-2536eec20706&gt;</a:t>
            </a:r>
            <a:endParaRPr lang="en-US" sz="900" dirty="0" smtClean="0">
              <a:solidFill>
                <a:srgbClr val="000000"/>
              </a:solidFill>
              <a:latin typeface="Consolas" panose="020B0609020204030204" pitchFamily="49" charset="0"/>
            </a:endParaRPr>
          </a:p>
          <a:p>
            <a:r>
              <a:rPr lang="en-US" sz="900" dirty="0" smtClean="0">
                <a:solidFill>
                  <a:srgbClr val="000000"/>
                </a:solidFill>
                <a:latin typeface="Consolas" panose="020B0609020204030204" pitchFamily="49" charset="0"/>
              </a:rPr>
              <a:t>  </a:t>
            </a:r>
            <a:r>
              <a:rPr lang="en-US" sz="900" dirty="0" smtClean="0">
                <a:solidFill>
                  <a:srgbClr val="AF00DB"/>
                </a:solidFill>
                <a:latin typeface="Consolas" panose="020B0609020204030204" pitchFamily="49" charset="0"/>
              </a:rPr>
              <a:t>a</a:t>
            </a:r>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linkset:</a:t>
            </a:r>
            <a:r>
              <a:rPr lang="en-US" sz="900" dirty="0" err="1" smtClean="0">
                <a:solidFill>
                  <a:srgbClr val="001080"/>
                </a:solidFill>
                <a:latin typeface="Consolas" panose="020B0609020204030204" pitchFamily="49" charset="0"/>
              </a:rPr>
              <a:t>LinkElement</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linkset:</a:t>
            </a:r>
            <a:r>
              <a:rPr lang="en-US" sz="900" dirty="0" err="1" smtClean="0">
                <a:solidFill>
                  <a:srgbClr val="001080"/>
                </a:solidFill>
                <a:latin typeface="Consolas" panose="020B0609020204030204" pitchFamily="49" charset="0"/>
              </a:rPr>
              <a:t>hasDocument</a:t>
            </a:r>
            <a:r>
              <a:rPr lang="en-US" sz="900" dirty="0" smtClean="0">
                <a:solidFill>
                  <a:srgbClr val="000000"/>
                </a:solidFill>
                <a:latin typeface="Consolas" panose="020B0609020204030204" pitchFamily="49" charset="0"/>
              </a:rPr>
              <a:t> </a:t>
            </a:r>
            <a:r>
              <a:rPr lang="en-US" sz="900" dirty="0" err="1" smtClean="0">
                <a:solidFill>
                  <a:srgbClr val="000000"/>
                </a:solidFill>
                <a:latin typeface="Consolas" panose="020B0609020204030204" pitchFamily="49" charset="0"/>
              </a:rPr>
              <a:t>I</a:t>
            </a:r>
            <a:r>
              <a:rPr lang="en-US" sz="900" b="1" dirty="0" err="1" smtClean="0">
                <a:solidFill>
                  <a:srgbClr val="267F99"/>
                </a:solidFill>
                <a:latin typeface="Consolas" panose="020B0609020204030204" pitchFamily="49" charset="0"/>
              </a:rPr>
              <a:t>CDDSample:ArchitecturalModel</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creator</a:t>
            </a:r>
            <a:r>
              <a:rPr lang="en-US" sz="900" dirty="0" smtClean="0">
                <a:solidFill>
                  <a:srgbClr val="000000"/>
                </a:solidFill>
                <a:latin typeface="Consolas" panose="020B0609020204030204" pitchFamily="49" charset="0"/>
              </a:rPr>
              <a:t> </a:t>
            </a:r>
            <a:r>
              <a:rPr lang="en-US" sz="900" dirty="0" err="1" smtClean="0">
                <a:solidFill>
                  <a:srgbClr val="267F99"/>
                </a:solidFill>
                <a:latin typeface="Consolas" panose="020B0609020204030204" pitchFamily="49" charset="0"/>
              </a:rPr>
              <a:t>ICDDSample:Madhu</a:t>
            </a:r>
            <a:endParaRPr lang="en-US" sz="900" dirty="0" smtClean="0">
              <a:solidFill>
                <a:srgbClr val="000000"/>
              </a:solidFill>
              <a:latin typeface="Consolas" panose="020B0609020204030204" pitchFamily="49" charset="0"/>
            </a:endParaRP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creationDate</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"2018-05-28T14:13:28.167"</a:t>
            </a:r>
            <a:r>
              <a:rPr lang="en-US" sz="900" dirty="0" smtClean="0">
                <a:solidFill>
                  <a:srgbClr val="000000"/>
                </a:solidFill>
                <a:latin typeface="Consolas" panose="020B0609020204030204" pitchFamily="49" charset="0"/>
              </a:rPr>
              <a:t>^^</a:t>
            </a:r>
            <a:r>
              <a:rPr lang="en-US" sz="900" dirty="0" err="1" smtClean="0">
                <a:solidFill>
                  <a:srgbClr val="0000FF"/>
                </a:solidFill>
                <a:latin typeface="Consolas" panose="020B0609020204030204" pitchFamily="49" charset="0"/>
              </a:rPr>
              <a:t>xsd:</a:t>
            </a:r>
            <a:r>
              <a:rPr lang="en-US" sz="900" dirty="0" err="1" smtClean="0">
                <a:solidFill>
                  <a:srgbClr val="001080"/>
                </a:solidFill>
                <a:latin typeface="Consolas" panose="020B0609020204030204" pitchFamily="49" charset="0"/>
              </a:rPr>
              <a:t>dateTime</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versionID</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"1"</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versionDescription</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"first version"</a:t>
            </a:r>
            <a:r>
              <a:rPr lang="en-US" sz="900" dirty="0" smtClean="0">
                <a:solidFill>
                  <a:srgbClr val="000000"/>
                </a:solidFill>
                <a:latin typeface="Consolas" panose="020B0609020204030204" pitchFamily="49" charset="0"/>
              </a:rPr>
              <a:t> .</a:t>
            </a:r>
            <a:endParaRPr lang="en-US" sz="900" b="0" dirty="0">
              <a:solidFill>
                <a:srgbClr val="000000"/>
              </a:solidFill>
              <a:effectLst/>
              <a:latin typeface="Consolas" panose="020B0609020204030204" pitchFamily="49" charset="0"/>
            </a:endParaRPr>
          </a:p>
        </p:txBody>
      </p:sp>
      <p:sp>
        <p:nvSpPr>
          <p:cNvPr id="61" name="Rectangle 60"/>
          <p:cNvSpPr/>
          <p:nvPr/>
        </p:nvSpPr>
        <p:spPr>
          <a:xfrm>
            <a:off x="2873472" y="1013424"/>
            <a:ext cx="10017480" cy="2862322"/>
          </a:xfrm>
          <a:prstGeom prst="rect">
            <a:avLst/>
          </a:prstGeom>
          <a:ln>
            <a:solidFill>
              <a:schemeClr val="tx1"/>
            </a:solidFill>
          </a:ln>
        </p:spPr>
        <p:txBody>
          <a:bodyPr wrap="square">
            <a:spAutoFit/>
          </a:bodyPr>
          <a:lstStyle/>
          <a:p>
            <a:r>
              <a:rPr lang="en-US" sz="900" dirty="0" smtClean="0">
                <a:solidFill>
                  <a:srgbClr val="267F99"/>
                </a:solidFill>
                <a:latin typeface="Consolas" panose="020B0609020204030204" pitchFamily="49" charset="0"/>
              </a:rPr>
              <a:t>ICDDSample:Container1</a:t>
            </a:r>
            <a:endParaRPr lang="en-US" sz="900" dirty="0">
              <a:solidFill>
                <a:srgbClr val="000000"/>
              </a:solidFill>
              <a:latin typeface="Consolas" panose="020B0609020204030204" pitchFamily="49" charset="0"/>
            </a:endParaRPr>
          </a:p>
          <a:p>
            <a:r>
              <a:rPr lang="en-US" sz="900" dirty="0">
                <a:solidFill>
                  <a:srgbClr val="000000"/>
                </a:solidFill>
                <a:latin typeface="Consolas" panose="020B0609020204030204" pitchFamily="49" charset="0"/>
              </a:rPr>
              <a:t>  </a:t>
            </a:r>
            <a:r>
              <a:rPr lang="en-US" sz="900" dirty="0">
                <a:solidFill>
                  <a:srgbClr val="AF00DB"/>
                </a:solidFill>
                <a:latin typeface="Consolas" panose="020B0609020204030204" pitchFamily="49" charset="0"/>
              </a:rPr>
              <a:t>a</a:t>
            </a:r>
            <a:r>
              <a:rPr lang="en-US" sz="900" dirty="0">
                <a:solidFill>
                  <a:srgbClr val="000000"/>
                </a:solidFill>
                <a:latin typeface="Consolas" panose="020B0609020204030204" pitchFamily="49" charset="0"/>
              </a:rPr>
              <a:t> </a:t>
            </a:r>
            <a:r>
              <a:rPr lang="en-US" sz="900" dirty="0">
                <a:solidFill>
                  <a:srgbClr val="267F99"/>
                </a:solidFill>
                <a:latin typeface="Consolas" panose="020B0609020204030204" pitchFamily="49" charset="0"/>
              </a:rPr>
              <a:t>&lt;https://standards.iso.org/iso/21597/-1/ed-1/en/Container#ContainerDescription&gt;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containsDocument</a:t>
            </a:r>
            <a:r>
              <a:rPr lang="en-US" sz="900" dirty="0">
                <a:solidFill>
                  <a:srgbClr val="000000"/>
                </a:solidFill>
                <a:latin typeface="Consolas" panose="020B0609020204030204" pitchFamily="49" charset="0"/>
              </a:rPr>
              <a:t> </a:t>
            </a:r>
            <a:r>
              <a:rPr lang="en-US" sz="900" b="1" dirty="0" err="1" smtClean="0">
                <a:solidFill>
                  <a:srgbClr val="267F99"/>
                </a:solidFill>
                <a:latin typeface="Consolas" panose="020B0609020204030204" pitchFamily="49" charset="0"/>
              </a:rPr>
              <a:t>ICDDSample:ArchitecturalModel</a:t>
            </a:r>
            <a:r>
              <a:rPr lang="en-US" sz="900" b="1" dirty="0" smtClean="0">
                <a:solidFill>
                  <a:srgbClr val="000000"/>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b="1" dirty="0" err="1" smtClean="0">
                <a:solidFill>
                  <a:srgbClr val="267F99"/>
                </a:solidFill>
                <a:latin typeface="Consolas" panose="020B0609020204030204" pitchFamily="49" charset="0"/>
              </a:rPr>
              <a:t>ICDDSample:SpecificationInformation</a:t>
            </a:r>
            <a:r>
              <a:rPr lang="en-US" sz="900" dirty="0" smtClean="0">
                <a:solidFill>
                  <a:srgbClr val="267F99"/>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smtClean="0">
                <a:solidFill>
                  <a:srgbClr val="267F99"/>
                </a:solidFill>
                <a:latin typeface="Consolas" panose="020B0609020204030204" pitchFamily="49" charset="0"/>
              </a:rPr>
              <a:t>&lt;………………………………………………………………………….&gt;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containsLinkset</a:t>
            </a:r>
            <a:r>
              <a:rPr lang="en-US" sz="900" dirty="0">
                <a:solidFill>
                  <a:srgbClr val="000000"/>
                </a:solidFill>
                <a:latin typeface="Consolas" panose="020B0609020204030204" pitchFamily="49" charset="0"/>
              </a:rPr>
              <a:t> </a:t>
            </a:r>
            <a:r>
              <a:rPr lang="en-US" sz="900" dirty="0">
                <a:solidFill>
                  <a:srgbClr val="267F99"/>
                </a:solidFill>
                <a:latin typeface="Consolas" panose="020B0609020204030204" pitchFamily="49" charset="0"/>
              </a:rPr>
              <a:t>&lt;https://standards.iso.org/iso/21597/-1/ed-1/en/AnnexA/usecase1B/requirements/index#ls90158300-f42f-4eee-bb8c-562fc5b253ab&gt;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versionID</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"1"</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description</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"ICDD showcase 1b:  ICDD model requirement container with an updated IDS and links between documents"</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publishedBy</a:t>
            </a:r>
            <a:r>
              <a:rPr lang="en-US" sz="900" dirty="0">
                <a:solidFill>
                  <a:srgbClr val="000000"/>
                </a:solidFill>
                <a:latin typeface="Consolas" panose="020B0609020204030204" pitchFamily="49" charset="0"/>
              </a:rPr>
              <a:t> </a:t>
            </a:r>
            <a:r>
              <a:rPr lang="en-US" sz="900" dirty="0" smtClean="0">
                <a:solidFill>
                  <a:srgbClr val="267F99"/>
                </a:solidFill>
                <a:latin typeface="Consolas" panose="020B0609020204030204" pitchFamily="49" charset="0"/>
              </a:rPr>
              <a:t>ICDDSample:User1</a:t>
            </a:r>
            <a:r>
              <a:rPr lang="en-US" sz="900" dirty="0">
                <a:solidFill>
                  <a:srgbClr val="000000"/>
                </a:solidFill>
                <a:latin typeface="Consolas" panose="020B0609020204030204" pitchFamily="49" charset="0"/>
              </a:rPr>
              <a:t> </a:t>
            </a:r>
            <a:r>
              <a:rPr lang="en-US" sz="900" dirty="0" smtClean="0">
                <a:solidFill>
                  <a:srgbClr val="000000"/>
                </a:solidFill>
                <a:latin typeface="Consolas" panose="020B0609020204030204" pitchFamily="49" charset="0"/>
              </a:rPr>
              <a:t>;</a:t>
            </a:r>
          </a:p>
          <a:p>
            <a:endParaRPr lang="en-US" sz="900" dirty="0" smtClean="0">
              <a:solidFill>
                <a:srgbClr val="000000"/>
              </a:solidFill>
              <a:latin typeface="Consolas" panose="020B0609020204030204" pitchFamily="49" charset="0"/>
            </a:endParaRPr>
          </a:p>
          <a:p>
            <a:r>
              <a:rPr lang="en-US" sz="900" dirty="0" err="1" smtClean="0">
                <a:solidFill>
                  <a:srgbClr val="267F99"/>
                </a:solidFill>
                <a:latin typeface="Consolas" panose="020B0609020204030204" pitchFamily="49" charset="0"/>
              </a:rPr>
              <a:t>ICDD:ArchitecturalModel</a:t>
            </a:r>
            <a:endParaRPr lang="en-US" sz="900" dirty="0">
              <a:solidFill>
                <a:srgbClr val="000000"/>
              </a:solidFill>
              <a:latin typeface="Consolas" panose="020B0609020204030204" pitchFamily="49" charset="0"/>
            </a:endParaRPr>
          </a:p>
          <a:p>
            <a:r>
              <a:rPr lang="en-US" sz="900" dirty="0">
                <a:solidFill>
                  <a:srgbClr val="000000"/>
                </a:solidFill>
                <a:latin typeface="Consolas" panose="020B0609020204030204" pitchFamily="49" charset="0"/>
              </a:rPr>
              <a:t>  </a:t>
            </a:r>
            <a:r>
              <a:rPr lang="en-US" sz="900" dirty="0">
                <a:solidFill>
                  <a:srgbClr val="AF00DB"/>
                </a:solidFill>
                <a:latin typeface="Consolas" panose="020B0609020204030204" pitchFamily="49" charset="0"/>
              </a:rPr>
              <a:t>a</a:t>
            </a:r>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InternalDocument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name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ArchitecturalModel</a:t>
            </a:r>
            <a:r>
              <a:rPr lang="en-US" sz="900" dirty="0" smtClean="0">
                <a:solidFill>
                  <a:srgbClr val="A31515"/>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versionID</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"1"</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description</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“Model</a:t>
            </a:r>
            <a:r>
              <a:rPr lang="en-US" sz="900" dirty="0">
                <a:solidFill>
                  <a:srgbClr val="A31515"/>
                </a:solidFill>
                <a:latin typeface="Consolas" panose="020B0609020204030204" pitchFamily="49" charset="0"/>
              </a:rPr>
              <a:t> Version 2"</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filename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ArchitecturalModel.ifc</a:t>
            </a:r>
            <a:r>
              <a:rPr lang="en-US" sz="900" dirty="0" smtClean="0">
                <a:solidFill>
                  <a:srgbClr val="A31515"/>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createdBy</a:t>
            </a:r>
            <a:r>
              <a:rPr lang="en-US" sz="900" dirty="0">
                <a:solidFill>
                  <a:srgbClr val="000000"/>
                </a:solidFill>
                <a:latin typeface="Consolas" panose="020B0609020204030204" pitchFamily="49" charset="0"/>
              </a:rPr>
              <a:t> </a:t>
            </a:r>
            <a:r>
              <a:rPr lang="en-US" sz="900" dirty="0" err="1" smtClean="0">
                <a:solidFill>
                  <a:srgbClr val="267F99"/>
                </a:solidFill>
                <a:latin typeface="Consolas" panose="020B0609020204030204" pitchFamily="49" charset="0"/>
              </a:rPr>
              <a:t>ICDDSample:Madhu</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creationDate</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"2018-05-28T14:13:28.167"</a:t>
            </a:r>
            <a:r>
              <a:rPr lang="en-US" sz="900" dirty="0">
                <a:solidFill>
                  <a:srgbClr val="000000"/>
                </a:solidFill>
                <a:latin typeface="Consolas" panose="020B0609020204030204" pitchFamily="49" charset="0"/>
              </a:rPr>
              <a:t>^^</a:t>
            </a:r>
            <a:r>
              <a:rPr lang="en-US" sz="900" dirty="0" err="1">
                <a:solidFill>
                  <a:srgbClr val="0000FF"/>
                </a:solidFill>
                <a:latin typeface="Consolas" panose="020B0609020204030204" pitchFamily="49" charset="0"/>
              </a:rPr>
              <a:t>xsd:</a:t>
            </a:r>
            <a:r>
              <a:rPr lang="en-US" sz="900" dirty="0" err="1">
                <a:solidFill>
                  <a:srgbClr val="001080"/>
                </a:solidFill>
                <a:latin typeface="Consolas" panose="020B0609020204030204" pitchFamily="49" charset="0"/>
              </a:rPr>
              <a:t>dateTime</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filetype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ifc</a:t>
            </a:r>
            <a:r>
              <a:rPr lang="en-US" sz="900" dirty="0" smtClean="0">
                <a:solidFill>
                  <a:srgbClr val="A31515"/>
                </a:solidFill>
                <a:latin typeface="Consolas" panose="020B0609020204030204" pitchFamily="49" charset="0"/>
              </a:rPr>
              <a:t>“</a:t>
            </a:r>
            <a:r>
              <a:rPr lang="en-US" sz="900" dirty="0">
                <a:solidFill>
                  <a:srgbClr val="000000"/>
                </a:solidFill>
                <a:latin typeface="Consolas" panose="020B0609020204030204" pitchFamily="49" charset="0"/>
              </a:rPr>
              <a:t>;</a:t>
            </a:r>
            <a:endParaRPr lang="en-US" sz="900" dirty="0" smtClean="0">
              <a:solidFill>
                <a:srgbClr val="000000"/>
              </a:solidFill>
              <a:latin typeface="Consolas" panose="020B0609020204030204" pitchFamily="49" charset="0"/>
            </a:endParaRPr>
          </a:p>
          <a:p>
            <a:r>
              <a:rPr lang="en-US" sz="900" dirty="0">
                <a:solidFill>
                  <a:srgbClr val="FF0000"/>
                </a:solidFill>
                <a:latin typeface="Consolas" panose="020B0609020204030204" pitchFamily="49" charset="0"/>
              </a:rPr>
              <a:t> </a:t>
            </a:r>
            <a:r>
              <a:rPr lang="en-US" sz="900" dirty="0" smtClean="0">
                <a:solidFill>
                  <a:srgbClr val="FF0000"/>
                </a:solidFill>
                <a:latin typeface="Consolas" panose="020B0609020204030204" pitchFamily="49" charset="0"/>
              </a:rPr>
              <a:t> </a:t>
            </a:r>
            <a:r>
              <a:rPr lang="en-US" sz="900" dirty="0" err="1" smtClean="0">
                <a:solidFill>
                  <a:srgbClr val="FF0000"/>
                </a:solidFill>
                <a:latin typeface="Consolas" panose="020B0609020204030204" pitchFamily="49" charset="0"/>
              </a:rPr>
              <a:t>extendedlinkset:IsMemberOf</a:t>
            </a:r>
            <a:r>
              <a:rPr lang="en-US" sz="900" dirty="0" smtClean="0">
                <a:solidFill>
                  <a:srgbClr val="000000"/>
                </a:solidFill>
                <a:latin typeface="Consolas" panose="020B0609020204030204" pitchFamily="49" charset="0"/>
              </a:rPr>
              <a:t> </a:t>
            </a:r>
            <a:r>
              <a:rPr lang="en-US" sz="900" dirty="0" err="1" smtClean="0">
                <a:solidFill>
                  <a:schemeClr val="accent2">
                    <a:lumMod val="75000"/>
                  </a:schemeClr>
                </a:solidFill>
                <a:latin typeface="Consolas" panose="020B0609020204030204" pitchFamily="49" charset="0"/>
              </a:rPr>
              <a:t>ICDDSample:SpecificationInformation</a:t>
            </a:r>
            <a:r>
              <a:rPr lang="en-US" sz="900" dirty="0" smtClean="0">
                <a:solidFill>
                  <a:schemeClr val="accent2">
                    <a:lumMod val="75000"/>
                  </a:schemeClr>
                </a:solidFill>
                <a:latin typeface="Consolas" panose="020B0609020204030204" pitchFamily="49" charset="0"/>
              </a:rPr>
              <a:t>.</a:t>
            </a:r>
            <a:endParaRPr lang="en-US" sz="900" dirty="0">
              <a:solidFill>
                <a:schemeClr val="accent2">
                  <a:lumMod val="75000"/>
                </a:schemeClr>
              </a:solidFill>
              <a:latin typeface="Consolas" panose="020B0609020204030204" pitchFamily="49" charset="0"/>
            </a:endParaRPr>
          </a:p>
        </p:txBody>
      </p:sp>
      <p:sp>
        <p:nvSpPr>
          <p:cNvPr id="3" name="Right Arrow 2"/>
          <p:cNvSpPr/>
          <p:nvPr/>
        </p:nvSpPr>
        <p:spPr>
          <a:xfrm rot="1416416">
            <a:off x="1960934" y="3867552"/>
            <a:ext cx="1516633" cy="169192"/>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ight Arrow 54"/>
          <p:cNvSpPr/>
          <p:nvPr/>
        </p:nvSpPr>
        <p:spPr bwMode="auto">
          <a:xfrm rot="19339648" flipV="1">
            <a:off x="1782883" y="1612848"/>
            <a:ext cx="1151005" cy="19933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5881299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3"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le 10"/>
          <p:cNvSpPr>
            <a:spLocks noGrp="1"/>
          </p:cNvSpPr>
          <p:nvPr>
            <p:ph type="title"/>
          </p:nvPr>
        </p:nvSpPr>
        <p:spPr/>
        <p:txBody>
          <a:bodyPr/>
          <a:lstStyle/>
          <a:p>
            <a:r>
              <a:rPr lang="en-US" dirty="0"/>
              <a:t>Information Container for linked Document Delivery </a:t>
            </a:r>
            <a:r>
              <a:rPr lang="en-US" dirty="0" smtClean="0"/>
              <a:t>(ICDD)</a:t>
            </a:r>
            <a:endParaRPr lang="en-US" dirty="0"/>
          </a:p>
        </p:txBody>
      </p:sp>
      <p:sp>
        <p:nvSpPr>
          <p:cNvPr id="27" name="Text Placeholder 26"/>
          <p:cNvSpPr>
            <a:spLocks noGrp="1"/>
          </p:cNvSpPr>
          <p:nvPr>
            <p:ph type="body" sz="quarter" idx="15"/>
          </p:nvPr>
        </p:nvSpPr>
        <p:spPr/>
        <p:txBody>
          <a:bodyPr/>
          <a:lstStyle/>
          <a:p>
            <a:endParaRPr lang="en-US"/>
          </a:p>
        </p:txBody>
      </p:sp>
      <p:pic>
        <p:nvPicPr>
          <p:cNvPr id="28" name="Picture 27"/>
          <p:cNvPicPr>
            <a:picLocks noChangeAspect="1"/>
          </p:cNvPicPr>
          <p:nvPr/>
        </p:nvPicPr>
        <p:blipFill>
          <a:blip r:embed="rId3"/>
          <a:stretch>
            <a:fillRect/>
          </a:stretch>
        </p:blipFill>
        <p:spPr>
          <a:xfrm>
            <a:off x="839416" y="866903"/>
            <a:ext cx="851712" cy="958176"/>
          </a:xfrm>
          <a:prstGeom prst="rect">
            <a:avLst/>
          </a:prstGeom>
        </p:spPr>
      </p:pic>
      <p:grpSp>
        <p:nvGrpSpPr>
          <p:cNvPr id="29" name="Group 28"/>
          <p:cNvGrpSpPr/>
          <p:nvPr/>
        </p:nvGrpSpPr>
        <p:grpSpPr>
          <a:xfrm>
            <a:off x="1202983" y="1919006"/>
            <a:ext cx="1904605" cy="284354"/>
            <a:chOff x="1327273" y="1946782"/>
            <a:chExt cx="1904605" cy="284354"/>
          </a:xfrm>
        </p:grpSpPr>
        <p:pic>
          <p:nvPicPr>
            <p:cNvPr id="30" name="Picture 29"/>
            <p:cNvPicPr>
              <a:picLocks noChangeAspect="1"/>
            </p:cNvPicPr>
            <p:nvPr/>
          </p:nvPicPr>
          <p:blipFill rotWithShape="1">
            <a:blip r:embed="rId4"/>
            <a:srcRect b="76973"/>
            <a:stretch/>
          </p:blipFill>
          <p:spPr>
            <a:xfrm>
              <a:off x="1327273" y="1946782"/>
              <a:ext cx="1904605" cy="284354"/>
            </a:xfrm>
            <a:prstGeom prst="rect">
              <a:avLst/>
            </a:prstGeom>
          </p:spPr>
        </p:pic>
        <p:pic>
          <p:nvPicPr>
            <p:cNvPr id="31"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486" y="1978967"/>
              <a:ext cx="251197" cy="251197"/>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1"/>
          <p:cNvPicPr>
            <a:picLocks noChangeAspect="1"/>
          </p:cNvPicPr>
          <p:nvPr/>
        </p:nvPicPr>
        <p:blipFill rotWithShape="1">
          <a:blip r:embed="rId4"/>
          <a:srcRect t="26839" b="51440"/>
          <a:stretch/>
        </p:blipFill>
        <p:spPr>
          <a:xfrm>
            <a:off x="1184884" y="3189540"/>
            <a:ext cx="1904605" cy="268225"/>
          </a:xfrm>
          <a:prstGeom prst="rect">
            <a:avLst/>
          </a:prstGeom>
        </p:spPr>
      </p:pic>
      <p:pic>
        <p:nvPicPr>
          <p:cNvPr id="33" name="Picture 32"/>
          <p:cNvPicPr>
            <a:picLocks noChangeAspect="1"/>
          </p:cNvPicPr>
          <p:nvPr/>
        </p:nvPicPr>
        <p:blipFill rotWithShape="1">
          <a:blip r:embed="rId4"/>
          <a:srcRect t="73576" b="4703"/>
          <a:stretch/>
        </p:blipFill>
        <p:spPr>
          <a:xfrm>
            <a:off x="1184885" y="2297287"/>
            <a:ext cx="1904605" cy="268224"/>
          </a:xfrm>
          <a:prstGeom prst="rect">
            <a:avLst/>
          </a:prstGeom>
        </p:spPr>
      </p:pic>
      <p:pic>
        <p:nvPicPr>
          <p:cNvPr id="34" name="Picture 33"/>
          <p:cNvPicPr>
            <a:picLocks noChangeAspect="1"/>
          </p:cNvPicPr>
          <p:nvPr/>
        </p:nvPicPr>
        <p:blipFill rotWithShape="1">
          <a:blip r:embed="rId4"/>
          <a:srcRect t="48453" b="29826"/>
          <a:stretch/>
        </p:blipFill>
        <p:spPr>
          <a:xfrm>
            <a:off x="1202983" y="4081794"/>
            <a:ext cx="1904605" cy="268224"/>
          </a:xfrm>
          <a:prstGeom prst="rect">
            <a:avLst/>
          </a:prstGeom>
        </p:spPr>
      </p:pic>
      <p:pic>
        <p:nvPicPr>
          <p:cNvPr id="35" name="Picture 34"/>
          <p:cNvPicPr>
            <a:picLocks noChangeAspect="1"/>
          </p:cNvPicPr>
          <p:nvPr/>
        </p:nvPicPr>
        <p:blipFill>
          <a:blip r:embed="rId6"/>
          <a:stretch>
            <a:fillRect/>
          </a:stretch>
        </p:blipFill>
        <p:spPr>
          <a:xfrm>
            <a:off x="1360149" y="2546009"/>
            <a:ext cx="1333500" cy="561975"/>
          </a:xfrm>
          <a:prstGeom prst="rect">
            <a:avLst/>
          </a:prstGeom>
        </p:spPr>
      </p:pic>
      <p:pic>
        <p:nvPicPr>
          <p:cNvPr id="36"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543" y="25642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4163" y="28309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7"/>
          <a:stretch>
            <a:fillRect/>
          </a:stretch>
        </p:blipFill>
        <p:spPr>
          <a:xfrm>
            <a:off x="1382806" y="4350018"/>
            <a:ext cx="2400300" cy="1133475"/>
          </a:xfrm>
          <a:prstGeom prst="rect">
            <a:avLst/>
          </a:prstGeom>
        </p:spPr>
      </p:pic>
      <p:cxnSp>
        <p:nvCxnSpPr>
          <p:cNvPr id="39" name="Straight Connector 38"/>
          <p:cNvCxnSpPr/>
          <p:nvPr/>
        </p:nvCxnSpPr>
        <p:spPr>
          <a:xfrm>
            <a:off x="1040860" y="1825079"/>
            <a:ext cx="8160" cy="23957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40130" y="208592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043940" y="24173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287780" y="2512641"/>
            <a:ext cx="3810" cy="45720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291590" y="26879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291590" y="29698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1043940" y="331147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049020" y="42207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1297940" y="3421961"/>
            <a:ext cx="3810" cy="17191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301750" y="359722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1313180" y="4366841"/>
            <a:ext cx="3810" cy="9398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1316990" y="45421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316990" y="48240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322070" y="504756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322070" y="5306641"/>
            <a:ext cx="114300" cy="0"/>
          </a:xfrm>
          <a:prstGeom prst="line">
            <a:avLst/>
          </a:prstGeom>
        </p:spPr>
        <p:style>
          <a:lnRef idx="1">
            <a:schemeClr val="dk1"/>
          </a:lnRef>
          <a:fillRef idx="0">
            <a:schemeClr val="dk1"/>
          </a:fillRef>
          <a:effectRef idx="0">
            <a:schemeClr val="dk1"/>
          </a:effectRef>
          <a:fontRef idx="minor">
            <a:schemeClr val="tx1"/>
          </a:fontRef>
        </p:style>
      </p:cxnSp>
      <p:pic>
        <p:nvPicPr>
          <p:cNvPr id="59" name="Picture 58"/>
          <p:cNvPicPr>
            <a:picLocks noChangeAspect="1"/>
          </p:cNvPicPr>
          <p:nvPr/>
        </p:nvPicPr>
        <p:blipFill>
          <a:blip r:embed="rId8"/>
          <a:stretch>
            <a:fillRect/>
          </a:stretch>
        </p:blipFill>
        <p:spPr>
          <a:xfrm>
            <a:off x="1389380" y="3464896"/>
            <a:ext cx="762000" cy="285750"/>
          </a:xfrm>
          <a:prstGeom prst="rect">
            <a:avLst/>
          </a:prstGeom>
        </p:spPr>
      </p:pic>
      <p:pic>
        <p:nvPicPr>
          <p:cNvPr id="60"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923" y="3479509"/>
            <a:ext cx="251197" cy="2511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7985" y="4282469"/>
            <a:ext cx="9739025" cy="1061829"/>
          </a:xfrm>
          <a:prstGeom prst="rect">
            <a:avLst/>
          </a:prstGeom>
          <a:ln>
            <a:solidFill>
              <a:schemeClr val="tx1"/>
            </a:solidFill>
          </a:ln>
        </p:spPr>
        <p:txBody>
          <a:bodyPr wrap="square">
            <a:spAutoFit/>
          </a:bodyPr>
          <a:lstStyle/>
          <a:p>
            <a:r>
              <a:rPr lang="en-US" sz="900" dirty="0" smtClean="0">
                <a:solidFill>
                  <a:srgbClr val="267F99"/>
                </a:solidFill>
                <a:latin typeface="Consolas" panose="020B0609020204030204" pitchFamily="49" charset="0"/>
              </a:rPr>
              <a:t>&lt;https://standards.iso.org/iso/21597/-1/ed-1/en/AnnexA/usecase1B/requirements/links#le33bae0ff-193d-4d26-bc4c-2536eec20706&gt;</a:t>
            </a:r>
            <a:endParaRPr lang="en-US" sz="900" dirty="0" smtClean="0">
              <a:solidFill>
                <a:srgbClr val="000000"/>
              </a:solidFill>
              <a:latin typeface="Consolas" panose="020B0609020204030204" pitchFamily="49" charset="0"/>
            </a:endParaRPr>
          </a:p>
          <a:p>
            <a:r>
              <a:rPr lang="en-US" sz="900" dirty="0" smtClean="0">
                <a:solidFill>
                  <a:srgbClr val="000000"/>
                </a:solidFill>
                <a:latin typeface="Consolas" panose="020B0609020204030204" pitchFamily="49" charset="0"/>
              </a:rPr>
              <a:t>  </a:t>
            </a:r>
            <a:r>
              <a:rPr lang="en-US" sz="900" dirty="0" smtClean="0">
                <a:solidFill>
                  <a:srgbClr val="AF00DB"/>
                </a:solidFill>
                <a:latin typeface="Consolas" panose="020B0609020204030204" pitchFamily="49" charset="0"/>
              </a:rPr>
              <a:t>a</a:t>
            </a:r>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linkset:</a:t>
            </a:r>
            <a:r>
              <a:rPr lang="en-US" sz="900" dirty="0" err="1" smtClean="0">
                <a:solidFill>
                  <a:srgbClr val="001080"/>
                </a:solidFill>
                <a:latin typeface="Consolas" panose="020B0609020204030204" pitchFamily="49" charset="0"/>
              </a:rPr>
              <a:t>LinkElement</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linkset:</a:t>
            </a:r>
            <a:r>
              <a:rPr lang="en-US" sz="900" dirty="0" err="1" smtClean="0">
                <a:solidFill>
                  <a:srgbClr val="001080"/>
                </a:solidFill>
                <a:latin typeface="Consolas" panose="020B0609020204030204" pitchFamily="49" charset="0"/>
              </a:rPr>
              <a:t>hasDocument</a:t>
            </a:r>
            <a:r>
              <a:rPr lang="en-US" sz="900" dirty="0" smtClean="0">
                <a:solidFill>
                  <a:srgbClr val="000000"/>
                </a:solidFill>
                <a:latin typeface="Consolas" panose="020B0609020204030204" pitchFamily="49" charset="0"/>
              </a:rPr>
              <a:t> </a:t>
            </a:r>
            <a:r>
              <a:rPr lang="en-US" sz="900" dirty="0" err="1" smtClean="0">
                <a:solidFill>
                  <a:srgbClr val="000000"/>
                </a:solidFill>
                <a:latin typeface="Consolas" panose="020B0609020204030204" pitchFamily="49" charset="0"/>
              </a:rPr>
              <a:t>I</a:t>
            </a:r>
            <a:r>
              <a:rPr lang="en-US" sz="900" b="1" dirty="0" err="1" smtClean="0">
                <a:solidFill>
                  <a:srgbClr val="267F99"/>
                </a:solidFill>
                <a:latin typeface="Consolas" panose="020B0609020204030204" pitchFamily="49" charset="0"/>
              </a:rPr>
              <a:t>CDDSample:ArchitecturalModel</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creator</a:t>
            </a:r>
            <a:r>
              <a:rPr lang="en-US" sz="900" dirty="0" smtClean="0">
                <a:solidFill>
                  <a:srgbClr val="000000"/>
                </a:solidFill>
                <a:latin typeface="Consolas" panose="020B0609020204030204" pitchFamily="49" charset="0"/>
              </a:rPr>
              <a:t> </a:t>
            </a:r>
            <a:r>
              <a:rPr lang="en-US" sz="900" dirty="0" err="1" smtClean="0">
                <a:solidFill>
                  <a:srgbClr val="267F99"/>
                </a:solidFill>
                <a:latin typeface="Consolas" panose="020B0609020204030204" pitchFamily="49" charset="0"/>
              </a:rPr>
              <a:t>ICDDSample:Madhu</a:t>
            </a:r>
            <a:endParaRPr lang="en-US" sz="900" dirty="0" smtClean="0">
              <a:solidFill>
                <a:srgbClr val="000000"/>
              </a:solidFill>
              <a:latin typeface="Consolas" panose="020B0609020204030204" pitchFamily="49" charset="0"/>
            </a:endParaRP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creationDate</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"2018-05-28T14:13:28.167"</a:t>
            </a:r>
            <a:r>
              <a:rPr lang="en-US" sz="900" dirty="0" smtClean="0">
                <a:solidFill>
                  <a:srgbClr val="000000"/>
                </a:solidFill>
                <a:latin typeface="Consolas" panose="020B0609020204030204" pitchFamily="49" charset="0"/>
              </a:rPr>
              <a:t>^^</a:t>
            </a:r>
            <a:r>
              <a:rPr lang="en-US" sz="900" dirty="0" err="1" smtClean="0">
                <a:solidFill>
                  <a:srgbClr val="0000FF"/>
                </a:solidFill>
                <a:latin typeface="Consolas" panose="020B0609020204030204" pitchFamily="49" charset="0"/>
              </a:rPr>
              <a:t>xsd:</a:t>
            </a:r>
            <a:r>
              <a:rPr lang="en-US" sz="900" dirty="0" err="1" smtClean="0">
                <a:solidFill>
                  <a:srgbClr val="001080"/>
                </a:solidFill>
                <a:latin typeface="Consolas" panose="020B0609020204030204" pitchFamily="49" charset="0"/>
              </a:rPr>
              <a:t>dateTime</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versionID</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"1"</a:t>
            </a:r>
            <a:r>
              <a:rPr lang="en-US" sz="900" dirty="0" smtClean="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versionDescription</a:t>
            </a:r>
            <a:r>
              <a:rPr lang="en-US" sz="900" dirty="0" smtClean="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"first version"</a:t>
            </a:r>
            <a:r>
              <a:rPr lang="en-US" sz="900" dirty="0" smtClean="0">
                <a:solidFill>
                  <a:srgbClr val="000000"/>
                </a:solidFill>
                <a:latin typeface="Consolas" panose="020B0609020204030204" pitchFamily="49" charset="0"/>
              </a:rPr>
              <a:t> .</a:t>
            </a:r>
            <a:endParaRPr lang="en-US" sz="900" b="0" dirty="0">
              <a:solidFill>
                <a:srgbClr val="000000"/>
              </a:solidFill>
              <a:effectLst/>
              <a:latin typeface="Consolas" panose="020B0609020204030204" pitchFamily="49" charset="0"/>
            </a:endParaRPr>
          </a:p>
        </p:txBody>
      </p:sp>
      <p:sp>
        <p:nvSpPr>
          <p:cNvPr id="61" name="Rectangle 60"/>
          <p:cNvSpPr/>
          <p:nvPr/>
        </p:nvSpPr>
        <p:spPr>
          <a:xfrm>
            <a:off x="2873472" y="1013424"/>
            <a:ext cx="10017480" cy="2862322"/>
          </a:xfrm>
          <a:prstGeom prst="rect">
            <a:avLst/>
          </a:prstGeom>
          <a:ln>
            <a:solidFill>
              <a:schemeClr val="tx1"/>
            </a:solidFill>
          </a:ln>
        </p:spPr>
        <p:txBody>
          <a:bodyPr wrap="square">
            <a:spAutoFit/>
          </a:bodyPr>
          <a:lstStyle/>
          <a:p>
            <a:r>
              <a:rPr lang="en-US" sz="900" dirty="0" smtClean="0">
                <a:solidFill>
                  <a:srgbClr val="267F99"/>
                </a:solidFill>
                <a:latin typeface="Consolas" panose="020B0609020204030204" pitchFamily="49" charset="0"/>
              </a:rPr>
              <a:t>ICDDSample:Container1</a:t>
            </a:r>
            <a:endParaRPr lang="en-US" sz="900" dirty="0">
              <a:solidFill>
                <a:srgbClr val="000000"/>
              </a:solidFill>
              <a:latin typeface="Consolas" panose="020B0609020204030204" pitchFamily="49" charset="0"/>
            </a:endParaRPr>
          </a:p>
          <a:p>
            <a:r>
              <a:rPr lang="en-US" sz="900" dirty="0">
                <a:solidFill>
                  <a:srgbClr val="000000"/>
                </a:solidFill>
                <a:latin typeface="Consolas" panose="020B0609020204030204" pitchFamily="49" charset="0"/>
              </a:rPr>
              <a:t>  </a:t>
            </a:r>
            <a:r>
              <a:rPr lang="en-US" sz="900" dirty="0">
                <a:solidFill>
                  <a:srgbClr val="AF00DB"/>
                </a:solidFill>
                <a:latin typeface="Consolas" panose="020B0609020204030204" pitchFamily="49" charset="0"/>
              </a:rPr>
              <a:t>a</a:t>
            </a:r>
            <a:r>
              <a:rPr lang="en-US" sz="900" dirty="0">
                <a:solidFill>
                  <a:srgbClr val="000000"/>
                </a:solidFill>
                <a:latin typeface="Consolas" panose="020B0609020204030204" pitchFamily="49" charset="0"/>
              </a:rPr>
              <a:t> </a:t>
            </a:r>
            <a:r>
              <a:rPr lang="en-US" sz="900" dirty="0">
                <a:solidFill>
                  <a:srgbClr val="267F99"/>
                </a:solidFill>
                <a:latin typeface="Consolas" panose="020B0609020204030204" pitchFamily="49" charset="0"/>
              </a:rPr>
              <a:t>&lt;https://standards.iso.org/iso/21597/-1/ed-1/en/Container#ContainerDescription&gt;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smtClean="0">
                <a:solidFill>
                  <a:srgbClr val="0000FF"/>
                </a:solidFill>
                <a:latin typeface="Consolas" panose="020B0609020204030204" pitchFamily="49" charset="0"/>
              </a:rPr>
              <a:t>ct:</a:t>
            </a:r>
            <a:r>
              <a:rPr lang="en-US" sz="900" dirty="0" err="1" smtClean="0">
                <a:solidFill>
                  <a:srgbClr val="001080"/>
                </a:solidFill>
                <a:latin typeface="Consolas" panose="020B0609020204030204" pitchFamily="49" charset="0"/>
              </a:rPr>
              <a:t>containsDocument</a:t>
            </a:r>
            <a:r>
              <a:rPr lang="en-US" sz="900" dirty="0">
                <a:solidFill>
                  <a:srgbClr val="000000"/>
                </a:solidFill>
                <a:latin typeface="Consolas" panose="020B0609020204030204" pitchFamily="49" charset="0"/>
              </a:rPr>
              <a:t> </a:t>
            </a:r>
            <a:r>
              <a:rPr lang="en-US" sz="900" b="1" dirty="0" err="1" smtClean="0">
                <a:solidFill>
                  <a:srgbClr val="267F99"/>
                </a:solidFill>
                <a:latin typeface="Consolas" panose="020B0609020204030204" pitchFamily="49" charset="0"/>
              </a:rPr>
              <a:t>ICDDSample:ArchitecturalModel</a:t>
            </a:r>
            <a:r>
              <a:rPr lang="en-US" sz="900" b="1" dirty="0" smtClean="0">
                <a:solidFill>
                  <a:srgbClr val="000000"/>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smtClean="0">
                <a:solidFill>
                  <a:srgbClr val="267F99"/>
                </a:solidFill>
                <a:latin typeface="Consolas" panose="020B0609020204030204" pitchFamily="49" charset="0"/>
              </a:rPr>
              <a:t>ICDDSample:SpecificationInformation</a:t>
            </a:r>
            <a:r>
              <a:rPr lang="en-US" sz="900" dirty="0">
                <a:solidFill>
                  <a:srgbClr val="000000"/>
                </a:solidFill>
                <a:latin typeface="Consolas" panose="020B0609020204030204" pitchFamily="49" charset="0"/>
              </a:rPr>
              <a:t> </a:t>
            </a:r>
          </a:p>
          <a:p>
            <a:r>
              <a:rPr lang="en-US" sz="900" dirty="0" smtClean="0">
                <a:solidFill>
                  <a:srgbClr val="000000"/>
                </a:solidFill>
                <a:latin typeface="Consolas" panose="020B0609020204030204" pitchFamily="49" charset="0"/>
              </a:rPr>
              <a:t>  </a:t>
            </a:r>
            <a:r>
              <a:rPr lang="en-US" sz="900" dirty="0" smtClean="0">
                <a:solidFill>
                  <a:srgbClr val="267F99"/>
                </a:solidFill>
                <a:latin typeface="Consolas" panose="020B0609020204030204" pitchFamily="49" charset="0"/>
              </a:rPr>
              <a:t>&lt;………………………………………………………………………….&gt;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containsLinkset</a:t>
            </a:r>
            <a:r>
              <a:rPr lang="en-US" sz="900" dirty="0">
                <a:solidFill>
                  <a:srgbClr val="000000"/>
                </a:solidFill>
                <a:latin typeface="Consolas" panose="020B0609020204030204" pitchFamily="49" charset="0"/>
              </a:rPr>
              <a:t> </a:t>
            </a:r>
            <a:r>
              <a:rPr lang="en-US" sz="900" dirty="0">
                <a:solidFill>
                  <a:srgbClr val="267F99"/>
                </a:solidFill>
                <a:latin typeface="Consolas" panose="020B0609020204030204" pitchFamily="49" charset="0"/>
              </a:rPr>
              <a:t>&lt;https://standards.iso.org/iso/21597/-1/ed-1/en/AnnexA/usecase1B/requirements/index#ls90158300-f42f-4eee-bb8c-562fc5b253ab&gt;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versionID</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"1"</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description</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"ICDD showcase 1b:  ICDD model requirement container with an updated IDS and links between documents"</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publishedBy</a:t>
            </a:r>
            <a:r>
              <a:rPr lang="en-US" sz="900" dirty="0">
                <a:solidFill>
                  <a:srgbClr val="000000"/>
                </a:solidFill>
                <a:latin typeface="Consolas" panose="020B0609020204030204" pitchFamily="49" charset="0"/>
              </a:rPr>
              <a:t> </a:t>
            </a:r>
            <a:r>
              <a:rPr lang="en-US" sz="900" dirty="0" smtClean="0">
                <a:solidFill>
                  <a:srgbClr val="267F99"/>
                </a:solidFill>
                <a:latin typeface="Consolas" panose="020B0609020204030204" pitchFamily="49" charset="0"/>
              </a:rPr>
              <a:t>ICDDSample:User1</a:t>
            </a:r>
            <a:r>
              <a:rPr lang="en-US" sz="900" dirty="0">
                <a:solidFill>
                  <a:srgbClr val="000000"/>
                </a:solidFill>
                <a:latin typeface="Consolas" panose="020B0609020204030204" pitchFamily="49" charset="0"/>
              </a:rPr>
              <a:t> </a:t>
            </a:r>
            <a:r>
              <a:rPr lang="en-US" sz="900" dirty="0" smtClean="0">
                <a:solidFill>
                  <a:srgbClr val="000000"/>
                </a:solidFill>
                <a:latin typeface="Consolas" panose="020B0609020204030204" pitchFamily="49" charset="0"/>
              </a:rPr>
              <a:t>;</a:t>
            </a:r>
          </a:p>
          <a:p>
            <a:endParaRPr lang="en-US" sz="900" dirty="0" smtClean="0">
              <a:solidFill>
                <a:srgbClr val="000000"/>
              </a:solidFill>
              <a:latin typeface="Consolas" panose="020B0609020204030204" pitchFamily="49" charset="0"/>
            </a:endParaRPr>
          </a:p>
          <a:p>
            <a:r>
              <a:rPr lang="en-US" sz="900" dirty="0" err="1" smtClean="0">
                <a:solidFill>
                  <a:srgbClr val="267F99"/>
                </a:solidFill>
                <a:latin typeface="Consolas" panose="020B0609020204030204" pitchFamily="49" charset="0"/>
              </a:rPr>
              <a:t>ICDD:ArchitecturalModel</a:t>
            </a:r>
            <a:endParaRPr lang="en-US" sz="900" dirty="0">
              <a:solidFill>
                <a:srgbClr val="000000"/>
              </a:solidFill>
              <a:latin typeface="Consolas" panose="020B0609020204030204" pitchFamily="49" charset="0"/>
            </a:endParaRPr>
          </a:p>
          <a:p>
            <a:r>
              <a:rPr lang="en-US" sz="900" dirty="0">
                <a:solidFill>
                  <a:srgbClr val="000000"/>
                </a:solidFill>
                <a:latin typeface="Consolas" panose="020B0609020204030204" pitchFamily="49" charset="0"/>
              </a:rPr>
              <a:t>  </a:t>
            </a:r>
            <a:r>
              <a:rPr lang="en-US" sz="900" dirty="0">
                <a:solidFill>
                  <a:srgbClr val="AF00DB"/>
                </a:solidFill>
                <a:latin typeface="Consolas" panose="020B0609020204030204" pitchFamily="49" charset="0"/>
              </a:rPr>
              <a:t>a</a:t>
            </a:r>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InternalDocument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name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ArchitecturalModel</a:t>
            </a:r>
            <a:r>
              <a:rPr lang="en-US" sz="900" dirty="0" smtClean="0">
                <a:solidFill>
                  <a:srgbClr val="A31515"/>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versionID</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"1"</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description</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“Model</a:t>
            </a:r>
            <a:r>
              <a:rPr lang="en-US" sz="900" dirty="0">
                <a:solidFill>
                  <a:srgbClr val="A31515"/>
                </a:solidFill>
                <a:latin typeface="Consolas" panose="020B0609020204030204" pitchFamily="49" charset="0"/>
              </a:rPr>
              <a:t> Version 2"</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filename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ArchitecturalModel.ifc</a:t>
            </a:r>
            <a:r>
              <a:rPr lang="en-US" sz="900" dirty="0" smtClean="0">
                <a:solidFill>
                  <a:srgbClr val="A31515"/>
                </a:solidFill>
                <a:latin typeface="Consolas" panose="020B0609020204030204" pitchFamily="49" charset="0"/>
              </a:rPr>
              <a:t>"</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createdBy</a:t>
            </a:r>
            <a:r>
              <a:rPr lang="en-US" sz="900" dirty="0">
                <a:solidFill>
                  <a:srgbClr val="000000"/>
                </a:solidFill>
                <a:latin typeface="Consolas" panose="020B0609020204030204" pitchFamily="49" charset="0"/>
              </a:rPr>
              <a:t> </a:t>
            </a:r>
            <a:r>
              <a:rPr lang="en-US" sz="900" dirty="0" err="1" smtClean="0">
                <a:solidFill>
                  <a:srgbClr val="267F99"/>
                </a:solidFill>
                <a:latin typeface="Consolas" panose="020B0609020204030204" pitchFamily="49" charset="0"/>
              </a:rPr>
              <a:t>ICDDSample:Madhu</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creationDate</a:t>
            </a:r>
            <a:r>
              <a:rPr lang="en-US" sz="900" dirty="0">
                <a:solidFill>
                  <a:srgbClr val="000000"/>
                </a:solidFill>
                <a:latin typeface="Consolas" panose="020B0609020204030204" pitchFamily="49" charset="0"/>
              </a:rPr>
              <a:t> </a:t>
            </a:r>
            <a:r>
              <a:rPr lang="en-US" sz="900" dirty="0">
                <a:solidFill>
                  <a:srgbClr val="A31515"/>
                </a:solidFill>
                <a:latin typeface="Consolas" panose="020B0609020204030204" pitchFamily="49" charset="0"/>
              </a:rPr>
              <a:t>"2018-05-28T14:13:28.167"</a:t>
            </a:r>
            <a:r>
              <a:rPr lang="en-US" sz="900" dirty="0">
                <a:solidFill>
                  <a:srgbClr val="000000"/>
                </a:solidFill>
                <a:latin typeface="Consolas" panose="020B0609020204030204" pitchFamily="49" charset="0"/>
              </a:rPr>
              <a:t>^^</a:t>
            </a:r>
            <a:r>
              <a:rPr lang="en-US" sz="900" dirty="0" err="1">
                <a:solidFill>
                  <a:srgbClr val="0000FF"/>
                </a:solidFill>
                <a:latin typeface="Consolas" panose="020B0609020204030204" pitchFamily="49" charset="0"/>
              </a:rPr>
              <a:t>xsd:</a:t>
            </a:r>
            <a:r>
              <a:rPr lang="en-US" sz="900" dirty="0" err="1">
                <a:solidFill>
                  <a:srgbClr val="001080"/>
                </a:solidFill>
                <a:latin typeface="Consolas" panose="020B0609020204030204" pitchFamily="49" charset="0"/>
              </a:rPr>
              <a:t>dateTime</a:t>
            </a:r>
            <a:r>
              <a:rPr lang="en-US" sz="900" dirty="0">
                <a:solidFill>
                  <a:srgbClr val="000000"/>
                </a:solidFill>
                <a:latin typeface="Consolas" panose="020B0609020204030204" pitchFamily="49" charset="0"/>
              </a:rPr>
              <a:t> ;</a:t>
            </a:r>
          </a:p>
          <a:p>
            <a:r>
              <a:rPr lang="en-US" sz="900" dirty="0">
                <a:solidFill>
                  <a:srgbClr val="000000"/>
                </a:solidFill>
                <a:latin typeface="Consolas" panose="020B0609020204030204" pitchFamily="49" charset="0"/>
              </a:rPr>
              <a:t>  </a:t>
            </a:r>
            <a:r>
              <a:rPr lang="en-US" sz="900" dirty="0" err="1">
                <a:solidFill>
                  <a:srgbClr val="0000FF"/>
                </a:solidFill>
                <a:latin typeface="Consolas" panose="020B0609020204030204" pitchFamily="49" charset="0"/>
              </a:rPr>
              <a:t>ct:</a:t>
            </a:r>
            <a:r>
              <a:rPr lang="en-US" sz="900" dirty="0" err="1">
                <a:solidFill>
                  <a:srgbClr val="001080"/>
                </a:solidFill>
                <a:latin typeface="Consolas" panose="020B0609020204030204" pitchFamily="49" charset="0"/>
              </a:rPr>
              <a:t>filetype</a:t>
            </a:r>
            <a:r>
              <a:rPr lang="en-US" sz="900" dirty="0">
                <a:solidFill>
                  <a:srgbClr val="000000"/>
                </a:solidFill>
                <a:latin typeface="Consolas" panose="020B0609020204030204" pitchFamily="49" charset="0"/>
              </a:rPr>
              <a:t> </a:t>
            </a:r>
            <a:r>
              <a:rPr lang="en-US" sz="900" dirty="0" smtClean="0">
                <a:solidFill>
                  <a:srgbClr val="A31515"/>
                </a:solidFill>
                <a:latin typeface="Consolas" panose="020B0609020204030204" pitchFamily="49" charset="0"/>
              </a:rPr>
              <a:t>“</a:t>
            </a:r>
            <a:r>
              <a:rPr lang="en-US" sz="900" dirty="0" err="1" smtClean="0">
                <a:solidFill>
                  <a:srgbClr val="A31515"/>
                </a:solidFill>
                <a:latin typeface="Consolas" panose="020B0609020204030204" pitchFamily="49" charset="0"/>
              </a:rPr>
              <a:t>ifc</a:t>
            </a:r>
            <a:r>
              <a:rPr lang="en-US" sz="900" dirty="0" smtClean="0">
                <a:solidFill>
                  <a:srgbClr val="A31515"/>
                </a:solidFill>
                <a:latin typeface="Consolas" panose="020B0609020204030204" pitchFamily="49" charset="0"/>
              </a:rPr>
              <a:t>“</a:t>
            </a:r>
            <a:r>
              <a:rPr lang="en-US" sz="900" dirty="0" smtClean="0">
                <a:solidFill>
                  <a:srgbClr val="000000"/>
                </a:solidFill>
                <a:latin typeface="Consolas" panose="020B0609020204030204" pitchFamily="49" charset="0"/>
              </a:rPr>
              <a:t>;</a:t>
            </a:r>
          </a:p>
          <a:p>
            <a:r>
              <a:rPr lang="en-US" sz="900" dirty="0" smtClean="0">
                <a:solidFill>
                  <a:srgbClr val="FF0000"/>
                </a:solidFill>
                <a:latin typeface="Consolas" panose="020B0609020204030204" pitchFamily="49" charset="0"/>
              </a:rPr>
              <a:t>  </a:t>
            </a:r>
            <a:r>
              <a:rPr lang="en-US" sz="900" dirty="0" err="1" smtClean="0">
                <a:solidFill>
                  <a:srgbClr val="FF0000"/>
                </a:solidFill>
                <a:latin typeface="Consolas" panose="020B0609020204030204" pitchFamily="49" charset="0"/>
              </a:rPr>
              <a:t>extendedlinkset:IsMemberOf</a:t>
            </a:r>
            <a:r>
              <a:rPr lang="en-US" sz="900" dirty="0" smtClean="0">
                <a:solidFill>
                  <a:srgbClr val="000000"/>
                </a:solidFill>
                <a:latin typeface="Consolas" panose="020B0609020204030204" pitchFamily="49" charset="0"/>
              </a:rPr>
              <a:t> </a:t>
            </a:r>
            <a:r>
              <a:rPr lang="en-US" sz="900" dirty="0" err="1" smtClean="0">
                <a:solidFill>
                  <a:schemeClr val="accent2">
                    <a:lumMod val="75000"/>
                  </a:schemeClr>
                </a:solidFill>
                <a:latin typeface="Consolas" panose="020B0609020204030204" pitchFamily="49" charset="0"/>
              </a:rPr>
              <a:t>ICDDSample:SpecificationInformation</a:t>
            </a:r>
            <a:r>
              <a:rPr lang="en-US" sz="900" dirty="0" smtClean="0">
                <a:solidFill>
                  <a:schemeClr val="accent2">
                    <a:lumMod val="75000"/>
                  </a:schemeClr>
                </a:solidFill>
                <a:latin typeface="Consolas" panose="020B0609020204030204" pitchFamily="49" charset="0"/>
              </a:rPr>
              <a:t>.</a:t>
            </a:r>
            <a:endParaRPr lang="en-US" sz="900" dirty="0">
              <a:solidFill>
                <a:schemeClr val="accent2">
                  <a:lumMod val="75000"/>
                </a:schemeClr>
              </a:solidFill>
              <a:latin typeface="Consolas" panose="020B0609020204030204" pitchFamily="49" charset="0"/>
            </a:endParaRPr>
          </a:p>
        </p:txBody>
      </p:sp>
      <p:sp>
        <p:nvSpPr>
          <p:cNvPr id="2" name="Rectangle 1"/>
          <p:cNvSpPr/>
          <p:nvPr/>
        </p:nvSpPr>
        <p:spPr>
          <a:xfrm>
            <a:off x="4319081" y="1332689"/>
            <a:ext cx="1896893" cy="15564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bwMode="auto">
          <a:xfrm>
            <a:off x="4863831" y="4611781"/>
            <a:ext cx="2188724" cy="15389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ight Arrow 2"/>
          <p:cNvSpPr/>
          <p:nvPr/>
        </p:nvSpPr>
        <p:spPr>
          <a:xfrm rot="1416416">
            <a:off x="1960934" y="3867552"/>
            <a:ext cx="1516633" cy="169192"/>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 name="Elbow Connector 5"/>
          <p:cNvCxnSpPr/>
          <p:nvPr/>
        </p:nvCxnSpPr>
        <p:spPr>
          <a:xfrm rot="10800000">
            <a:off x="2957209" y="4542101"/>
            <a:ext cx="3000984" cy="223572"/>
          </a:xfrm>
          <a:prstGeom prst="bentConnector3">
            <a:avLst>
              <a:gd name="adj1" fmla="val 9408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bwMode="auto">
          <a:xfrm rot="19339648" flipV="1">
            <a:off x="1782883" y="1612848"/>
            <a:ext cx="1151005" cy="19933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Elbow Connector 12"/>
          <p:cNvCxnSpPr>
            <a:stCxn id="54" idx="3"/>
            <a:endCxn id="2" idx="3"/>
          </p:cNvCxnSpPr>
          <p:nvPr/>
        </p:nvCxnSpPr>
        <p:spPr>
          <a:xfrm flipH="1" flipV="1">
            <a:off x="6215974" y="1410511"/>
            <a:ext cx="836581" cy="3278216"/>
          </a:xfrm>
          <a:prstGeom prst="bentConnector3">
            <a:avLst>
              <a:gd name="adj1" fmla="val -32151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3044384" y="3663814"/>
            <a:ext cx="4059800" cy="1447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9458555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Title 22"/>
          <p:cNvSpPr>
            <a:spLocks noGrp="1"/>
          </p:cNvSpPr>
          <p:nvPr>
            <p:ph type="title"/>
          </p:nvPr>
        </p:nvSpPr>
        <p:spPr/>
        <p:txBody>
          <a:bodyPr/>
          <a:lstStyle/>
          <a:p>
            <a:r>
              <a:rPr lang="en-US" dirty="0"/>
              <a:t>Information Container for linked Document </a:t>
            </a:r>
            <a:r>
              <a:rPr lang="en-US" dirty="0" smtClean="0"/>
              <a:t>Delivery (ICDD)</a:t>
            </a:r>
            <a:endParaRPr lang="en-US" dirty="0"/>
          </a:p>
        </p:txBody>
      </p:sp>
      <p:sp>
        <p:nvSpPr>
          <p:cNvPr id="4" name="Tijdelijke aanduiding voor inhoud 2"/>
          <p:cNvSpPr>
            <a:spLocks noGrp="1"/>
          </p:cNvSpPr>
          <p:nvPr>
            <p:ph idx="1"/>
          </p:nvPr>
        </p:nvSpPr>
        <p:spPr bwMode="auto">
          <a:xfrm>
            <a:off x="537460" y="1968935"/>
            <a:ext cx="4778550" cy="352950"/>
          </a:xfrm>
        </p:spPr>
        <p:txBody>
          <a:bodyPr/>
          <a:lstStyle/>
          <a:p>
            <a:pPr marL="0" indent="0">
              <a:buNone/>
              <a:defRPr/>
            </a:pPr>
            <a:r>
              <a:rPr lang="nl-BE" sz="1800" b="1" dirty="0">
                <a:solidFill>
                  <a:srgbClr val="00B050"/>
                </a:solidFill>
              </a:rPr>
              <a:t>ADVANTAGES:</a:t>
            </a:r>
            <a:endParaRPr sz="1800" b="1" dirty="0">
              <a:solidFill>
                <a:srgbClr val="00B050"/>
              </a:solidFill>
            </a:endParaRPr>
          </a:p>
          <a:p>
            <a:pPr>
              <a:defRPr/>
            </a:pPr>
            <a:endParaRPr lang="nl-BE" sz="1800" b="1" dirty="0"/>
          </a:p>
        </p:txBody>
      </p:sp>
      <p:sp>
        <p:nvSpPr>
          <p:cNvPr id="26" name="Text Placeholder 25"/>
          <p:cNvSpPr>
            <a:spLocks noGrp="1"/>
          </p:cNvSpPr>
          <p:nvPr>
            <p:ph type="body" sz="quarter" idx="15"/>
          </p:nvPr>
        </p:nvSpPr>
        <p:spPr/>
        <p:txBody>
          <a:bodyPr/>
          <a:lstStyle/>
          <a:p>
            <a:endParaRPr lang="en-US"/>
          </a:p>
        </p:txBody>
      </p:sp>
      <p:sp>
        <p:nvSpPr>
          <p:cNvPr id="3" name="Rectangle 2"/>
          <p:cNvSpPr/>
          <p:nvPr/>
        </p:nvSpPr>
        <p:spPr>
          <a:xfrm>
            <a:off x="6512974" y="1968935"/>
            <a:ext cx="5519936" cy="2031325"/>
          </a:xfrm>
          <a:prstGeom prst="rect">
            <a:avLst/>
          </a:prstGeom>
        </p:spPr>
        <p:txBody>
          <a:bodyPr wrap="square">
            <a:spAutoFit/>
          </a:bodyPr>
          <a:lstStyle/>
          <a:p>
            <a:r>
              <a:rPr lang="nl-BE" b="1" dirty="0" smtClean="0">
                <a:solidFill>
                  <a:srgbClr val="FF0000"/>
                </a:solidFill>
              </a:rPr>
              <a:t>DISADVANTAGES:</a:t>
            </a:r>
          </a:p>
          <a:p>
            <a:endParaRPr lang="nl-BE" b="1" dirty="0">
              <a:solidFill>
                <a:srgbClr val="00B050"/>
              </a:solidFill>
            </a:endParaRPr>
          </a:p>
          <a:p>
            <a:r>
              <a:rPr lang="en-US" dirty="0" smtClean="0">
                <a:solidFill>
                  <a:srgbClr val="000000"/>
                </a:solidFill>
              </a:rPr>
              <a:t>No </a:t>
            </a:r>
            <a:r>
              <a:rPr lang="en-US" dirty="0">
                <a:solidFill>
                  <a:srgbClr val="000000"/>
                </a:solidFill>
              </a:rPr>
              <a:t>semantic classification of identifier </a:t>
            </a:r>
            <a:r>
              <a:rPr lang="en-US" dirty="0" smtClean="0">
                <a:solidFill>
                  <a:srgbClr val="000000"/>
                </a:solidFill>
              </a:rPr>
              <a:t>types</a:t>
            </a:r>
          </a:p>
          <a:p>
            <a:endParaRPr lang="en-US" dirty="0" smtClean="0"/>
          </a:p>
          <a:p>
            <a:endParaRPr lang="en-US" dirty="0"/>
          </a:p>
          <a:p>
            <a:r>
              <a:rPr lang="en-US" dirty="0">
                <a:solidFill>
                  <a:srgbClr val="000000"/>
                </a:solidFill>
              </a:rPr>
              <a:t>No implementation environments </a:t>
            </a:r>
            <a:r>
              <a:rPr lang="en-US" dirty="0" smtClean="0">
                <a:solidFill>
                  <a:srgbClr val="000000"/>
                </a:solidFill>
              </a:rPr>
              <a:t>yet</a:t>
            </a:r>
          </a:p>
          <a:p>
            <a:endParaRPr lang="en-US" dirty="0"/>
          </a:p>
        </p:txBody>
      </p:sp>
      <p:pic>
        <p:nvPicPr>
          <p:cNvPr id="5" name="Picture 4"/>
          <p:cNvPicPr>
            <a:picLocks noChangeAspect="1"/>
          </p:cNvPicPr>
          <p:nvPr/>
        </p:nvPicPr>
        <p:blipFill>
          <a:blip r:embed="rId3"/>
          <a:stretch>
            <a:fillRect/>
          </a:stretch>
        </p:blipFill>
        <p:spPr>
          <a:xfrm>
            <a:off x="255266" y="2611175"/>
            <a:ext cx="352425" cy="447675"/>
          </a:xfrm>
          <a:prstGeom prst="rect">
            <a:avLst/>
          </a:prstGeom>
        </p:spPr>
      </p:pic>
      <p:pic>
        <p:nvPicPr>
          <p:cNvPr id="6" name="Picture 5"/>
          <p:cNvPicPr>
            <a:picLocks noChangeAspect="1"/>
          </p:cNvPicPr>
          <p:nvPr/>
        </p:nvPicPr>
        <p:blipFill>
          <a:blip r:embed="rId4"/>
          <a:stretch>
            <a:fillRect/>
          </a:stretch>
        </p:blipFill>
        <p:spPr>
          <a:xfrm>
            <a:off x="6096000" y="2467744"/>
            <a:ext cx="409575" cy="457200"/>
          </a:xfrm>
          <a:prstGeom prst="rect">
            <a:avLst/>
          </a:prstGeom>
        </p:spPr>
      </p:pic>
      <p:pic>
        <p:nvPicPr>
          <p:cNvPr id="17" name="Picture 16"/>
          <p:cNvPicPr>
            <a:picLocks noChangeAspect="1"/>
          </p:cNvPicPr>
          <p:nvPr/>
        </p:nvPicPr>
        <p:blipFill>
          <a:blip r:embed="rId4"/>
          <a:stretch>
            <a:fillRect/>
          </a:stretch>
        </p:blipFill>
        <p:spPr bwMode="auto">
          <a:xfrm>
            <a:off x="6095999" y="3298088"/>
            <a:ext cx="409575" cy="457200"/>
          </a:xfrm>
          <a:prstGeom prst="rect">
            <a:avLst/>
          </a:prstGeom>
        </p:spPr>
      </p:pic>
      <p:pic>
        <p:nvPicPr>
          <p:cNvPr id="21" name="Picture 20"/>
          <p:cNvPicPr>
            <a:picLocks noChangeAspect="1"/>
          </p:cNvPicPr>
          <p:nvPr/>
        </p:nvPicPr>
        <p:blipFill>
          <a:blip r:embed="rId3"/>
          <a:stretch>
            <a:fillRect/>
          </a:stretch>
        </p:blipFill>
        <p:spPr bwMode="auto">
          <a:xfrm>
            <a:off x="241067" y="3273748"/>
            <a:ext cx="352425" cy="447675"/>
          </a:xfrm>
          <a:prstGeom prst="rect">
            <a:avLst/>
          </a:prstGeom>
        </p:spPr>
      </p:pic>
      <p:sp>
        <p:nvSpPr>
          <p:cNvPr id="2" name="Rectangle 1"/>
          <p:cNvSpPr/>
          <p:nvPr/>
        </p:nvSpPr>
        <p:spPr>
          <a:xfrm>
            <a:off x="607691" y="3353929"/>
            <a:ext cx="4599309" cy="646331"/>
          </a:xfrm>
          <a:prstGeom prst="rect">
            <a:avLst/>
          </a:prstGeom>
        </p:spPr>
        <p:txBody>
          <a:bodyPr wrap="square">
            <a:spAutoFit/>
          </a:bodyPr>
          <a:lstStyle/>
          <a:p>
            <a:pPr marL="0" indent="0">
              <a:buNone/>
              <a:defRPr/>
            </a:pPr>
            <a:r>
              <a:rPr lang="en-GB" dirty="0" smtClean="0"/>
              <a:t>Ability </a:t>
            </a:r>
            <a:r>
              <a:rPr lang="en-GB" dirty="0"/>
              <a:t>to combine multiple exchange standards in a coherent way</a:t>
            </a:r>
          </a:p>
        </p:txBody>
      </p:sp>
      <p:sp>
        <p:nvSpPr>
          <p:cNvPr id="10" name="Rectangle 9"/>
          <p:cNvSpPr/>
          <p:nvPr/>
        </p:nvSpPr>
        <p:spPr>
          <a:xfrm>
            <a:off x="593492" y="2490360"/>
            <a:ext cx="4549668" cy="646331"/>
          </a:xfrm>
          <a:prstGeom prst="rect">
            <a:avLst/>
          </a:prstGeom>
        </p:spPr>
        <p:txBody>
          <a:bodyPr wrap="square">
            <a:spAutoFit/>
          </a:bodyPr>
          <a:lstStyle/>
          <a:p>
            <a:pPr marL="0" indent="0">
              <a:buNone/>
              <a:defRPr/>
            </a:pPr>
            <a:r>
              <a:rPr lang="en-GB" dirty="0"/>
              <a:t>Bridges Linked Data research and industry “document-based” practice</a:t>
            </a:r>
          </a:p>
        </p:txBody>
      </p:sp>
    </p:spTree>
    <p:extLst>
      <p:ext uri="{BB962C8B-B14F-4D97-AF65-F5344CB8AC3E}">
        <p14:creationId xmlns:p14="http://schemas.microsoft.com/office/powerpoint/2010/main" val="247693419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Text Placeholder 18"/>
          <p:cNvSpPr>
            <a:spLocks noGrp="1"/>
          </p:cNvSpPr>
          <p:nvPr>
            <p:ph type="body" sz="quarter" idx="13"/>
          </p:nvPr>
        </p:nvSpPr>
        <p:spPr/>
        <p:txBody>
          <a:bodyPr/>
          <a:lstStyle/>
          <a:p>
            <a:endParaRPr lang="en-US"/>
          </a:p>
        </p:txBody>
      </p:sp>
      <p:sp>
        <p:nvSpPr>
          <p:cNvPr id="10" name="Title 9"/>
          <p:cNvSpPr>
            <a:spLocks noGrp="1"/>
          </p:cNvSpPr>
          <p:nvPr>
            <p:ph type="title"/>
          </p:nvPr>
        </p:nvSpPr>
        <p:spPr/>
        <p:txBody>
          <a:bodyPr/>
          <a:lstStyle/>
          <a:p>
            <a:r>
              <a:rPr lang="en-US" dirty="0" smtClean="0"/>
              <a:t>BIM Maturity Levels</a:t>
            </a:r>
            <a:endParaRPr lang="en-US" dirty="0"/>
          </a:p>
        </p:txBody>
      </p:sp>
      <p:sp>
        <p:nvSpPr>
          <p:cNvPr id="17" name="Content Placeholder 16"/>
          <p:cNvSpPr>
            <a:spLocks noGrp="1"/>
          </p:cNvSpPr>
          <p:nvPr>
            <p:ph idx="1"/>
          </p:nvPr>
        </p:nvSpPr>
        <p:spPr/>
        <p:txBody>
          <a:bodyPr/>
          <a:lstStyle/>
          <a:p>
            <a:endParaRPr lang="en-US"/>
          </a:p>
        </p:txBody>
      </p:sp>
      <p:sp>
        <p:nvSpPr>
          <p:cNvPr id="20" name="Content Placeholder 19"/>
          <p:cNvSpPr>
            <a:spLocks noGrp="1"/>
          </p:cNvSpPr>
          <p:nvPr>
            <p:ph sz="quarter" idx="14"/>
          </p:nvPr>
        </p:nvSpPr>
        <p:spPr/>
        <p:txBody>
          <a:bodyPr/>
          <a:lstStyle/>
          <a:p>
            <a:endParaRPr lang="en-US"/>
          </a:p>
        </p:txBody>
      </p:sp>
      <p:sp>
        <p:nvSpPr>
          <p:cNvPr id="21" name="Text Placeholder 20"/>
          <p:cNvSpPr>
            <a:spLocks noGrp="1"/>
          </p:cNvSpPr>
          <p:nvPr>
            <p:ph type="body" sz="quarter" idx="15"/>
          </p:nvPr>
        </p:nvSpPr>
        <p:spPr/>
        <p:txBody>
          <a:bodyPr/>
          <a:lstStyle/>
          <a:p>
            <a:endParaRPr lang="en-US"/>
          </a:p>
        </p:txBody>
      </p:sp>
      <p:pic>
        <p:nvPicPr>
          <p:cNvPr id="17410" name="Picture 2" descr="BIM-Level-Vereinigten-Koenigreich-Bim-management-C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4" y="1298984"/>
            <a:ext cx="5491216" cy="431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9996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 Placeholder 24"/>
          <p:cNvSpPr>
            <a:spLocks noGrp="1"/>
          </p:cNvSpPr>
          <p:nvPr>
            <p:ph type="body" sz="quarter" idx="13"/>
          </p:nvPr>
        </p:nvSpPr>
        <p:spPr/>
        <p:txBody>
          <a:bodyPr/>
          <a:lstStyle/>
          <a:p>
            <a:endParaRPr lang="en-US"/>
          </a:p>
        </p:txBody>
      </p:sp>
      <p:sp>
        <p:nvSpPr>
          <p:cNvPr id="22" name="Title 21"/>
          <p:cNvSpPr>
            <a:spLocks noGrp="1"/>
          </p:cNvSpPr>
          <p:nvPr>
            <p:ph type="title"/>
          </p:nvPr>
        </p:nvSpPr>
        <p:spPr/>
        <p:txBody>
          <a:bodyPr/>
          <a:lstStyle/>
          <a:p>
            <a:r>
              <a:rPr lang="en-US" dirty="0" smtClean="0"/>
              <a:t>BIM Maturity Levels &amp; Common Data Environments</a:t>
            </a:r>
            <a:endParaRPr lang="en-US" dirty="0"/>
          </a:p>
        </p:txBody>
      </p:sp>
      <p:sp>
        <p:nvSpPr>
          <p:cNvPr id="24" name="Content Placeholder 23"/>
          <p:cNvSpPr>
            <a:spLocks noGrp="1"/>
          </p:cNvSpPr>
          <p:nvPr>
            <p:ph idx="1"/>
          </p:nvPr>
        </p:nvSpPr>
        <p:spPr/>
        <p:txBody>
          <a:bodyPr/>
          <a:lstStyle/>
          <a:p>
            <a:endParaRPr lang="en-US"/>
          </a:p>
        </p:txBody>
      </p:sp>
      <p:sp>
        <p:nvSpPr>
          <p:cNvPr id="27" name="Content Placeholder 26"/>
          <p:cNvSpPr>
            <a:spLocks noGrp="1"/>
          </p:cNvSpPr>
          <p:nvPr>
            <p:ph sz="quarter" idx="14"/>
          </p:nvPr>
        </p:nvSpPr>
        <p:spPr/>
        <p:txBody>
          <a:bodyPr/>
          <a:lstStyle/>
          <a:p>
            <a:endParaRPr lang="en-US" dirty="0"/>
          </a:p>
        </p:txBody>
      </p:sp>
      <p:sp>
        <p:nvSpPr>
          <p:cNvPr id="28" name="Text Placeholder 27"/>
          <p:cNvSpPr>
            <a:spLocks noGrp="1"/>
          </p:cNvSpPr>
          <p:nvPr>
            <p:ph type="body" sz="quarter" idx="15"/>
          </p:nvPr>
        </p:nvSpPr>
        <p:spPr/>
        <p:txBody>
          <a:bodyPr/>
          <a:lstStyle/>
          <a:p>
            <a:endParaRPr lang="en-US"/>
          </a:p>
        </p:txBody>
      </p:sp>
      <p:pic>
        <p:nvPicPr>
          <p:cNvPr id="17410" name="Picture 2" descr="BIM-Level-Vereinigten-Koenigreich-Bim-management-C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4" y="1298984"/>
            <a:ext cx="5491216" cy="4314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79976" y="1700808"/>
            <a:ext cx="576064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CDE - essential step in BIM implementation</a:t>
            </a:r>
          </a:p>
          <a:p>
            <a:pPr marL="285750" indent="-285750">
              <a:buFont typeface="Arial" panose="020B0604020202020204" pitchFamily="34" charset="0"/>
              <a:buChar char="•"/>
            </a:pPr>
            <a:r>
              <a:rPr lang="en-US" dirty="0"/>
              <a:t>Collect, manage and share </a:t>
            </a:r>
            <a:r>
              <a:rPr lang="en-US" dirty="0" smtClean="0"/>
              <a:t>information</a:t>
            </a:r>
            <a:endParaRPr lang="en-US" dirty="0"/>
          </a:p>
        </p:txBody>
      </p:sp>
      <p:sp>
        <p:nvSpPr>
          <p:cNvPr id="2" name="Oval 1"/>
          <p:cNvSpPr/>
          <p:nvPr/>
        </p:nvSpPr>
        <p:spPr>
          <a:xfrm>
            <a:off x="3791744" y="3927047"/>
            <a:ext cx="1728742" cy="1374161"/>
          </a:xfrm>
          <a:prstGeom prst="ellipse">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12517" y="4578532"/>
            <a:ext cx="683526" cy="288032"/>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CDE</a:t>
            </a:r>
            <a:endParaRPr lang="en-US" dirty="0"/>
          </a:p>
        </p:txBody>
      </p:sp>
      <p:sp>
        <p:nvSpPr>
          <p:cNvPr id="6" name="Rectangle 5"/>
          <p:cNvSpPr/>
          <p:nvPr/>
        </p:nvSpPr>
        <p:spPr>
          <a:xfrm>
            <a:off x="5348285" y="3068398"/>
            <a:ext cx="4464496" cy="923330"/>
          </a:xfrm>
          <a:prstGeom prst="rect">
            <a:avLst/>
          </a:prstGeom>
        </p:spPr>
        <p:txBody>
          <a:bodyPr wrap="square">
            <a:spAutoFit/>
          </a:bodyPr>
          <a:lstStyle/>
          <a:p>
            <a:r>
              <a:rPr lang="en-GB" dirty="0"/>
              <a:t>Individual </a:t>
            </a:r>
            <a:r>
              <a:rPr lang="en-GB" dirty="0" smtClean="0"/>
              <a:t>models</a:t>
            </a:r>
            <a:r>
              <a:rPr lang="en-GB" dirty="0"/>
              <a:t> produced by </a:t>
            </a:r>
            <a:r>
              <a:rPr lang="en-GB" dirty="0" smtClean="0"/>
              <a:t>different stakeholders </a:t>
            </a:r>
            <a:r>
              <a:rPr lang="en-GB" dirty="0"/>
              <a:t>do not interact, they have clear authorship and remain separate.</a:t>
            </a:r>
            <a:endParaRPr lang="en-US" dirty="0"/>
          </a:p>
        </p:txBody>
      </p:sp>
      <p:sp>
        <p:nvSpPr>
          <p:cNvPr id="29" name="Oval 28"/>
          <p:cNvSpPr/>
          <p:nvPr/>
        </p:nvSpPr>
        <p:spPr bwMode="auto">
          <a:xfrm>
            <a:off x="1568497" y="4240306"/>
            <a:ext cx="1291243" cy="1060902"/>
          </a:xfrm>
          <a:prstGeom prst="ellipse">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auto">
          <a:xfrm>
            <a:off x="1898763" y="5263795"/>
            <a:ext cx="817543" cy="338402"/>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ICDD</a:t>
            </a:r>
            <a:endParaRPr lang="en-US" b="1" dirty="0"/>
          </a:p>
        </p:txBody>
      </p:sp>
      <p:sp>
        <p:nvSpPr>
          <p:cNvPr id="31" name="Rectangle 30"/>
          <p:cNvSpPr/>
          <p:nvPr/>
        </p:nvSpPr>
        <p:spPr bwMode="auto">
          <a:xfrm>
            <a:off x="10777736" y="3275125"/>
            <a:ext cx="1152128" cy="606059"/>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ICDD</a:t>
            </a:r>
            <a:endParaRPr lang="en-US" b="1" dirty="0"/>
          </a:p>
        </p:txBody>
      </p:sp>
      <p:cxnSp>
        <p:nvCxnSpPr>
          <p:cNvPr id="32" name="Straight Arrow Connector 31"/>
          <p:cNvCxnSpPr/>
          <p:nvPr/>
        </p:nvCxnSpPr>
        <p:spPr bwMode="auto">
          <a:xfrm flipH="1" flipV="1">
            <a:off x="9408368" y="3578154"/>
            <a:ext cx="1224136" cy="837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9408368" y="3222286"/>
            <a:ext cx="1394605" cy="307777"/>
          </a:xfrm>
          <a:prstGeom prst="rect">
            <a:avLst/>
          </a:prstGeom>
          <a:noFill/>
        </p:spPr>
        <p:txBody>
          <a:bodyPr wrap="square" rtlCol="0">
            <a:spAutoFit/>
          </a:bodyPr>
          <a:lstStyle/>
          <a:p>
            <a:r>
              <a:rPr lang="en-US" sz="1400" i="1" dirty="0" smtClean="0">
                <a:solidFill>
                  <a:srgbClr val="002060"/>
                </a:solidFill>
              </a:rPr>
              <a:t>Create links</a:t>
            </a:r>
            <a:endParaRPr lang="en-US" sz="1400" i="1" dirty="0">
              <a:solidFill>
                <a:srgbClr val="002060"/>
              </a:solidFill>
            </a:endParaRPr>
          </a:p>
        </p:txBody>
      </p:sp>
    </p:spTree>
    <p:extLst>
      <p:ext uri="{BB962C8B-B14F-4D97-AF65-F5344CB8AC3E}">
        <p14:creationId xmlns:p14="http://schemas.microsoft.com/office/powerpoint/2010/main" val="418309442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 grpId="0" animBg="1"/>
      <p:bldP spid="6" grpId="0"/>
      <p:bldP spid="29" grpId="0" animBg="1"/>
      <p:bldP spid="30" grpId="0" animBg="1"/>
      <p:bldP spid="31"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 name="Title 34"/>
          <p:cNvSpPr>
            <a:spLocks noGrp="1"/>
          </p:cNvSpPr>
          <p:nvPr>
            <p:ph type="title"/>
          </p:nvPr>
        </p:nvSpPr>
        <p:spPr/>
        <p:txBody>
          <a:bodyPr/>
          <a:lstStyle/>
          <a:p>
            <a:r>
              <a:rPr lang="en-US" dirty="0" smtClean="0"/>
              <a:t>Common Data Environments (CDEs)</a:t>
            </a:r>
            <a:endParaRPr lang="en-US" dirty="0"/>
          </a:p>
        </p:txBody>
      </p:sp>
      <p:sp>
        <p:nvSpPr>
          <p:cNvPr id="39" name="Text Placeholder 38"/>
          <p:cNvSpPr>
            <a:spLocks noGrp="1"/>
          </p:cNvSpPr>
          <p:nvPr>
            <p:ph type="body" sz="quarter" idx="15"/>
          </p:nvPr>
        </p:nvSpPr>
        <p:spPr/>
        <p:txBody>
          <a:bodyPr/>
          <a:lstStyle/>
          <a:p>
            <a:endParaRPr lang="en-US"/>
          </a:p>
        </p:txBody>
      </p:sp>
      <p:pic>
        <p:nvPicPr>
          <p:cNvPr id="9218"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869727" y="1324123"/>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7488" y="1479935"/>
            <a:ext cx="2448272" cy="369332"/>
          </a:xfrm>
          <a:prstGeom prst="rect">
            <a:avLst/>
          </a:prstGeom>
          <a:noFill/>
        </p:spPr>
        <p:txBody>
          <a:bodyPr wrap="square" rtlCol="0">
            <a:spAutoFit/>
          </a:bodyPr>
          <a:lstStyle/>
          <a:p>
            <a:r>
              <a:rPr lang="en-US" b="1" dirty="0" smtClean="0">
                <a:solidFill>
                  <a:srgbClr val="002060"/>
                </a:solidFill>
              </a:rPr>
              <a:t>DIN SPEC 91391-2</a:t>
            </a:r>
            <a:endParaRPr lang="en-US" b="1" dirty="0">
              <a:solidFill>
                <a:srgbClr val="002060"/>
              </a:solidFill>
            </a:endParaRPr>
          </a:p>
        </p:txBody>
      </p:sp>
      <p:pic>
        <p:nvPicPr>
          <p:cNvPr id="20"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4823941" y="1316849"/>
            <a:ext cx="57606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9053762" y="1273404"/>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5447928" y="1456219"/>
            <a:ext cx="2448272" cy="369332"/>
          </a:xfrm>
          <a:prstGeom prst="rect">
            <a:avLst/>
          </a:prstGeom>
          <a:noFill/>
        </p:spPr>
        <p:txBody>
          <a:bodyPr wrap="square" rtlCol="0">
            <a:spAutoFit/>
          </a:bodyPr>
          <a:lstStyle/>
          <a:p>
            <a:r>
              <a:rPr lang="en-US" b="1" dirty="0" err="1" smtClean="0">
                <a:solidFill>
                  <a:srgbClr val="002060"/>
                </a:solidFill>
              </a:rPr>
              <a:t>OpenCDE</a:t>
            </a:r>
            <a:r>
              <a:rPr lang="en-US" b="1" dirty="0" smtClean="0">
                <a:solidFill>
                  <a:srgbClr val="002060"/>
                </a:solidFill>
              </a:rPr>
              <a:t>-API</a:t>
            </a:r>
            <a:endParaRPr lang="en-US" b="1" dirty="0">
              <a:solidFill>
                <a:srgbClr val="002060"/>
              </a:solidFill>
            </a:endParaRPr>
          </a:p>
        </p:txBody>
      </p:sp>
      <p:sp>
        <p:nvSpPr>
          <p:cNvPr id="23" name="TextBox 22"/>
          <p:cNvSpPr txBox="1"/>
          <p:nvPr/>
        </p:nvSpPr>
        <p:spPr bwMode="auto">
          <a:xfrm>
            <a:off x="9729699" y="1285337"/>
            <a:ext cx="2448272" cy="646331"/>
          </a:xfrm>
          <a:prstGeom prst="rect">
            <a:avLst/>
          </a:prstGeom>
          <a:noFill/>
        </p:spPr>
        <p:txBody>
          <a:bodyPr wrap="square" rtlCol="0">
            <a:spAutoFit/>
          </a:bodyPr>
          <a:lstStyle/>
          <a:p>
            <a:r>
              <a:rPr lang="en-US" b="1" dirty="0" smtClean="0">
                <a:solidFill>
                  <a:srgbClr val="002060"/>
                </a:solidFill>
              </a:rPr>
              <a:t>Linked Data Platform (LDP)</a:t>
            </a:r>
            <a:endParaRPr lang="en-US" b="1" dirty="0">
              <a:solidFill>
                <a:srgbClr val="002060"/>
              </a:solidFill>
            </a:endParaRPr>
          </a:p>
        </p:txBody>
      </p:sp>
      <p:sp>
        <p:nvSpPr>
          <p:cNvPr id="5" name="Rectangle 4"/>
          <p:cNvSpPr/>
          <p:nvPr/>
        </p:nvSpPr>
        <p:spPr>
          <a:xfrm>
            <a:off x="333799" y="2685202"/>
            <a:ext cx="3888431" cy="3046988"/>
          </a:xfrm>
          <a:prstGeom prst="rect">
            <a:avLst/>
          </a:prstGeom>
        </p:spPr>
        <p:txBody>
          <a:bodyPr wrap="square">
            <a:spAutoFit/>
          </a:bodyPr>
          <a:lstStyle/>
          <a:p>
            <a:r>
              <a:rPr lang="en-GB" sz="1600" dirty="0" smtClean="0">
                <a:solidFill>
                  <a:srgbClr val="000000"/>
                </a:solidFill>
              </a:rPr>
              <a:t>Defines requirements:</a:t>
            </a:r>
          </a:p>
          <a:p>
            <a:pPr marL="285750" indent="-285750">
              <a:buFont typeface="Arial" panose="020B0604020202020204" pitchFamily="34" charset="0"/>
              <a:buChar char="•"/>
            </a:pPr>
            <a:r>
              <a:rPr lang="en-GB" sz="1600" dirty="0" smtClean="0">
                <a:solidFill>
                  <a:srgbClr val="000000"/>
                </a:solidFill>
              </a:rPr>
              <a:t>CDE (Part 1)</a:t>
            </a:r>
          </a:p>
          <a:p>
            <a:pPr marL="285750" indent="-285750">
              <a:buFont typeface="Arial" panose="020B0604020202020204" pitchFamily="34" charset="0"/>
              <a:buChar char="•"/>
            </a:pPr>
            <a:r>
              <a:rPr lang="en-GB" sz="1600" dirty="0" smtClean="0">
                <a:solidFill>
                  <a:srgbClr val="000000"/>
                </a:solidFill>
              </a:rPr>
              <a:t>exchange between different CDEs (Part 2)</a:t>
            </a:r>
          </a:p>
          <a:p>
            <a:endParaRPr lang="en-GB" sz="1600" dirty="0" smtClean="0">
              <a:solidFill>
                <a:srgbClr val="000000"/>
              </a:solidFill>
            </a:endParaRPr>
          </a:p>
          <a:p>
            <a:r>
              <a:rPr lang="en-GB" sz="1600" dirty="0" smtClean="0">
                <a:solidFill>
                  <a:srgbClr val="000000"/>
                </a:solidFill>
              </a:rPr>
              <a:t>Basic components &amp; tasks, minimum scope, additional functionalities and their applications</a:t>
            </a:r>
          </a:p>
          <a:p>
            <a:endParaRPr lang="en-GB" sz="1600" dirty="0">
              <a:solidFill>
                <a:srgbClr val="000000"/>
              </a:solidFill>
            </a:endParaRPr>
          </a:p>
          <a:p>
            <a:r>
              <a:rPr lang="en-GB" sz="1600" dirty="0" smtClean="0">
                <a:solidFill>
                  <a:srgbClr val="000000"/>
                </a:solidFill>
              </a:rPr>
              <a:t>Interfacing for data exchange : requirements? Protocol? Data structures? </a:t>
            </a:r>
            <a:endParaRPr lang="en-US" sz="1600" dirty="0"/>
          </a:p>
        </p:txBody>
      </p:sp>
      <p:sp>
        <p:nvSpPr>
          <p:cNvPr id="24" name="TextBox 23"/>
          <p:cNvSpPr txBox="1"/>
          <p:nvPr/>
        </p:nvSpPr>
        <p:spPr bwMode="auto">
          <a:xfrm>
            <a:off x="333799" y="2064865"/>
            <a:ext cx="2448272" cy="338554"/>
          </a:xfrm>
          <a:prstGeom prst="rect">
            <a:avLst/>
          </a:prstGeom>
          <a:noFill/>
        </p:spPr>
        <p:txBody>
          <a:bodyPr wrap="square" rtlCol="0">
            <a:spAutoFit/>
          </a:bodyPr>
          <a:lstStyle/>
          <a:p>
            <a:r>
              <a:rPr lang="en-US" sz="1600" dirty="0" smtClean="0"/>
              <a:t>German Initiative</a:t>
            </a:r>
            <a:endParaRPr lang="en-US" sz="1600" dirty="0"/>
          </a:p>
        </p:txBody>
      </p:sp>
      <p:cxnSp>
        <p:nvCxnSpPr>
          <p:cNvPr id="10" name="Straight Connector 9"/>
          <p:cNvCxnSpPr/>
          <p:nvPr/>
        </p:nvCxnSpPr>
        <p:spPr>
          <a:xfrm>
            <a:off x="4246193" y="1648158"/>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8328248" y="1597440"/>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03855" y="3429227"/>
            <a:ext cx="3614174" cy="2308324"/>
          </a:xfrm>
          <a:prstGeom prst="rect">
            <a:avLst/>
          </a:prstGeom>
        </p:spPr>
        <p:txBody>
          <a:bodyPr wrap="square">
            <a:spAutoFit/>
          </a:bodyPr>
          <a:lstStyle/>
          <a:p>
            <a:pPr lvl="0"/>
            <a:r>
              <a:rPr lang="en-GB" sz="1600" dirty="0"/>
              <a:t>Interactive </a:t>
            </a:r>
            <a:r>
              <a:rPr lang="en-GB" sz="1600" dirty="0" smtClean="0"/>
              <a:t>flow (user interacts with web page)</a:t>
            </a:r>
          </a:p>
          <a:p>
            <a:pPr lvl="0"/>
            <a:endParaRPr lang="en-GB" sz="1600" dirty="0"/>
          </a:p>
          <a:p>
            <a:pPr lvl="0"/>
            <a:r>
              <a:rPr lang="en-GB" sz="1600" dirty="0" smtClean="0"/>
              <a:t>Non-Interactive </a:t>
            </a:r>
            <a:r>
              <a:rPr lang="en-GB" sz="1600" dirty="0"/>
              <a:t>flow not defined </a:t>
            </a:r>
            <a:r>
              <a:rPr lang="en-GB" sz="1600" dirty="0" smtClean="0"/>
              <a:t>yet</a:t>
            </a:r>
          </a:p>
          <a:p>
            <a:pPr lvl="0"/>
            <a:endParaRPr lang="en-GB" sz="1600" dirty="0"/>
          </a:p>
          <a:p>
            <a:pPr lvl="0"/>
            <a:endParaRPr lang="en-GB" sz="1600" dirty="0"/>
          </a:p>
          <a:p>
            <a:pPr lvl="0"/>
            <a:r>
              <a:rPr lang="en-GB" sz="1600" dirty="0"/>
              <a:t>Oracle Aconex implementation</a:t>
            </a:r>
          </a:p>
          <a:p>
            <a:r>
              <a:rPr lang="en-GB" sz="1600" dirty="0" smtClean="0"/>
              <a:t/>
            </a:r>
            <a:br>
              <a:rPr lang="en-GB" sz="1600" dirty="0" smtClean="0"/>
            </a:br>
            <a:endParaRPr lang="en-US" sz="1600" dirty="0"/>
          </a:p>
        </p:txBody>
      </p:sp>
      <p:sp>
        <p:nvSpPr>
          <p:cNvPr id="33" name="Rectangle 32"/>
          <p:cNvSpPr/>
          <p:nvPr/>
        </p:nvSpPr>
        <p:spPr bwMode="auto">
          <a:xfrm>
            <a:off x="8569515" y="2612225"/>
            <a:ext cx="3560767" cy="3046988"/>
          </a:xfrm>
          <a:prstGeom prst="rect">
            <a:avLst/>
          </a:prstGeom>
        </p:spPr>
        <p:txBody>
          <a:bodyPr wrap="square">
            <a:spAutoFit/>
          </a:bodyPr>
          <a:lstStyle/>
          <a:p>
            <a:r>
              <a:rPr lang="en-GB" sz="1600" dirty="0"/>
              <a:t>D</a:t>
            </a:r>
            <a:r>
              <a:rPr lang="en-GB" sz="1600" dirty="0" smtClean="0"/>
              <a:t>efines </a:t>
            </a:r>
            <a:r>
              <a:rPr lang="en-GB" sz="1600" dirty="0"/>
              <a:t>a standard set of techniques used for creating clients and servers that work with RDF resources over </a:t>
            </a:r>
            <a:endParaRPr lang="en-GB" sz="1600" dirty="0" smtClean="0"/>
          </a:p>
          <a:p>
            <a:endParaRPr lang="en-GB" sz="1600" dirty="0"/>
          </a:p>
          <a:p>
            <a:r>
              <a:rPr lang="en-GB" sz="1600" dirty="0" smtClean="0"/>
              <a:t>HTTP:</a:t>
            </a:r>
          </a:p>
          <a:p>
            <a:pPr marL="285750" indent="-285750">
              <a:buFont typeface="Arial" panose="020B0604020202020204" pitchFamily="34" charset="0"/>
              <a:buChar char="•"/>
            </a:pPr>
            <a:r>
              <a:rPr lang="en-GB" sz="1600" dirty="0" smtClean="0"/>
              <a:t>Create</a:t>
            </a:r>
            <a:r>
              <a:rPr lang="en-GB" sz="1600" dirty="0"/>
              <a:t>, </a:t>
            </a:r>
            <a:endParaRPr lang="en-GB" sz="1600" dirty="0" smtClean="0"/>
          </a:p>
          <a:p>
            <a:pPr marL="285750" indent="-285750">
              <a:buFont typeface="Arial" panose="020B0604020202020204" pitchFamily="34" charset="0"/>
              <a:buChar char="•"/>
            </a:pPr>
            <a:r>
              <a:rPr lang="en-GB" sz="1600" dirty="0" smtClean="0"/>
              <a:t>Read</a:t>
            </a:r>
            <a:r>
              <a:rPr lang="en-GB" sz="1600" dirty="0"/>
              <a:t>, </a:t>
            </a:r>
            <a:endParaRPr lang="en-GB" sz="1600" dirty="0" smtClean="0"/>
          </a:p>
          <a:p>
            <a:pPr marL="285750" indent="-285750">
              <a:buFont typeface="Arial" panose="020B0604020202020204" pitchFamily="34" charset="0"/>
              <a:buChar char="•"/>
            </a:pPr>
            <a:r>
              <a:rPr lang="en-GB" sz="1600" dirty="0" smtClean="0"/>
              <a:t>Update,</a:t>
            </a:r>
          </a:p>
          <a:p>
            <a:pPr marL="285750" indent="-285750">
              <a:buFont typeface="Arial" panose="020B0604020202020204" pitchFamily="34" charset="0"/>
              <a:buChar char="•"/>
            </a:pPr>
            <a:r>
              <a:rPr lang="en-GB" sz="1600" dirty="0" smtClean="0"/>
              <a:t>Delete </a:t>
            </a:r>
            <a:r>
              <a:rPr lang="en-GB" sz="1600" dirty="0"/>
              <a:t>Linked </a:t>
            </a:r>
            <a:r>
              <a:rPr lang="en-GB" sz="1600" dirty="0" smtClean="0"/>
              <a:t>Data</a:t>
            </a:r>
          </a:p>
          <a:p>
            <a:endParaRPr lang="en-GB" sz="1600" dirty="0"/>
          </a:p>
          <a:p>
            <a:r>
              <a:rPr lang="en-GB" sz="1600" dirty="0" smtClean="0"/>
              <a:t>LDP: client/server/</a:t>
            </a:r>
            <a:r>
              <a:rPr lang="en-GB" sz="1600" dirty="0" err="1" smtClean="0"/>
              <a:t>client+server</a:t>
            </a:r>
            <a:r>
              <a:rPr lang="en-GB" sz="1600" dirty="0"/>
              <a:t/>
            </a:r>
            <a:br>
              <a:rPr lang="en-GB" sz="1600" dirty="0"/>
            </a:br>
            <a:endParaRPr lang="en-US" sz="1600" dirty="0"/>
          </a:p>
        </p:txBody>
      </p:sp>
      <p:sp>
        <p:nvSpPr>
          <p:cNvPr id="40" name="TextBox 39"/>
          <p:cNvSpPr txBox="1"/>
          <p:nvPr/>
        </p:nvSpPr>
        <p:spPr bwMode="auto">
          <a:xfrm>
            <a:off x="4568924" y="2060364"/>
            <a:ext cx="2448272" cy="338554"/>
          </a:xfrm>
          <a:prstGeom prst="rect">
            <a:avLst/>
          </a:prstGeom>
          <a:noFill/>
        </p:spPr>
        <p:txBody>
          <a:bodyPr wrap="square" rtlCol="0">
            <a:spAutoFit/>
          </a:bodyPr>
          <a:lstStyle/>
          <a:p>
            <a:r>
              <a:rPr lang="en-US" sz="1600" dirty="0" err="1" smtClean="0"/>
              <a:t>buildingSMART</a:t>
            </a:r>
            <a:r>
              <a:rPr lang="en-US" sz="1600" dirty="0" smtClean="0"/>
              <a:t> Initiative</a:t>
            </a:r>
            <a:endParaRPr lang="en-US" sz="1600" dirty="0"/>
          </a:p>
        </p:txBody>
      </p:sp>
      <p:sp>
        <p:nvSpPr>
          <p:cNvPr id="3" name="Rectangle 2"/>
          <p:cNvSpPr/>
          <p:nvPr/>
        </p:nvSpPr>
        <p:spPr>
          <a:xfrm>
            <a:off x="4504335" y="2651610"/>
            <a:ext cx="3633132" cy="861774"/>
          </a:xfrm>
          <a:prstGeom prst="rect">
            <a:avLst/>
          </a:prstGeom>
        </p:spPr>
        <p:txBody>
          <a:bodyPr wrap="square">
            <a:spAutoFit/>
          </a:bodyPr>
          <a:lstStyle/>
          <a:p>
            <a:r>
              <a:rPr lang="en-GB" sz="1600" dirty="0"/>
              <a:t>Simplifying the exchange between programs used in construction project </a:t>
            </a:r>
            <a:r>
              <a:rPr lang="en-GB" dirty="0"/>
              <a:t/>
            </a:r>
            <a:br>
              <a:rPr lang="en-GB" dirty="0"/>
            </a:br>
            <a:endParaRPr lang="en-US" dirty="0"/>
          </a:p>
        </p:txBody>
      </p:sp>
      <p:sp>
        <p:nvSpPr>
          <p:cNvPr id="41" name="TextBox 40"/>
          <p:cNvSpPr txBox="1"/>
          <p:nvPr/>
        </p:nvSpPr>
        <p:spPr bwMode="auto">
          <a:xfrm>
            <a:off x="8538468" y="1971987"/>
            <a:ext cx="2448272" cy="338554"/>
          </a:xfrm>
          <a:prstGeom prst="rect">
            <a:avLst/>
          </a:prstGeom>
          <a:noFill/>
        </p:spPr>
        <p:txBody>
          <a:bodyPr wrap="square" rtlCol="0">
            <a:spAutoFit/>
          </a:bodyPr>
          <a:lstStyle/>
          <a:p>
            <a:r>
              <a:rPr lang="en-US" sz="1600" dirty="0" smtClean="0"/>
              <a:t>W3C recommendation</a:t>
            </a:r>
            <a:endParaRPr lang="en-US" sz="1600" dirty="0"/>
          </a:p>
        </p:txBody>
      </p:sp>
    </p:spTree>
    <p:extLst>
      <p:ext uri="{BB962C8B-B14F-4D97-AF65-F5344CB8AC3E}">
        <p14:creationId xmlns:p14="http://schemas.microsoft.com/office/powerpoint/2010/main" val="263953081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30" grpId="0"/>
      <p:bldP spid="33" grpId="0"/>
      <p:bldP spid="40" grpId="0"/>
      <p:bldP spid="3"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Mapping CDE Container concepts to ICDD</a:t>
            </a:r>
            <a:endParaRPr lang="en-US" dirty="0"/>
          </a:p>
        </p:txBody>
      </p:sp>
      <p:sp>
        <p:nvSpPr>
          <p:cNvPr id="6" name="Text Placeholder 5"/>
          <p:cNvSpPr>
            <a:spLocks noGrp="1"/>
          </p:cNvSpPr>
          <p:nvPr>
            <p:ph type="body" sz="quarter" idx="15"/>
          </p:nvPr>
        </p:nvSpPr>
        <p:spPr/>
        <p:txBody>
          <a:bodyPr/>
          <a:lstStyle/>
          <a:p>
            <a:endParaRPr lang="en-US"/>
          </a:p>
        </p:txBody>
      </p:sp>
      <p:pic>
        <p:nvPicPr>
          <p:cNvPr id="7"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336706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3984821" y="1429217"/>
            <a:ext cx="2448272" cy="369332"/>
          </a:xfrm>
          <a:prstGeom prst="rect">
            <a:avLst/>
          </a:prstGeom>
          <a:noFill/>
        </p:spPr>
        <p:txBody>
          <a:bodyPr wrap="square" rtlCol="0">
            <a:spAutoFit/>
          </a:bodyPr>
          <a:lstStyle/>
          <a:p>
            <a:r>
              <a:rPr lang="en-US" b="1" dirty="0" smtClean="0">
                <a:solidFill>
                  <a:srgbClr val="002060"/>
                </a:solidFill>
              </a:rPr>
              <a:t>DIN SPEC 91391-2</a:t>
            </a:r>
            <a:endParaRPr lang="en-US" b="1" dirty="0">
              <a:solidFill>
                <a:srgbClr val="002060"/>
              </a:solidFill>
            </a:endParaRPr>
          </a:p>
        </p:txBody>
      </p:sp>
      <p:pic>
        <p:nvPicPr>
          <p:cNvPr id="9"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6510501" y="1277511"/>
            <a:ext cx="57606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973135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7134488" y="1416881"/>
            <a:ext cx="2448272" cy="369332"/>
          </a:xfrm>
          <a:prstGeom prst="rect">
            <a:avLst/>
          </a:prstGeom>
          <a:noFill/>
        </p:spPr>
        <p:txBody>
          <a:bodyPr wrap="square" rtlCol="0">
            <a:spAutoFit/>
          </a:bodyPr>
          <a:lstStyle/>
          <a:p>
            <a:r>
              <a:rPr lang="en-US" b="1" dirty="0" err="1" smtClean="0">
                <a:solidFill>
                  <a:srgbClr val="002060"/>
                </a:solidFill>
              </a:rPr>
              <a:t>OpenCDE</a:t>
            </a:r>
            <a:r>
              <a:rPr lang="en-US" b="1" dirty="0" smtClean="0">
                <a:solidFill>
                  <a:srgbClr val="002060"/>
                </a:solidFill>
              </a:rPr>
              <a:t>-API</a:t>
            </a:r>
            <a:endParaRPr lang="en-US" b="1" dirty="0">
              <a:solidFill>
                <a:srgbClr val="002060"/>
              </a:solidFill>
            </a:endParaRPr>
          </a:p>
        </p:txBody>
      </p:sp>
      <p:sp>
        <p:nvSpPr>
          <p:cNvPr id="12" name="TextBox 11"/>
          <p:cNvSpPr txBox="1"/>
          <p:nvPr/>
        </p:nvSpPr>
        <p:spPr bwMode="auto">
          <a:xfrm>
            <a:off x="10355338" y="1412774"/>
            <a:ext cx="2448272" cy="369332"/>
          </a:xfrm>
          <a:prstGeom prst="rect">
            <a:avLst/>
          </a:prstGeom>
          <a:noFill/>
        </p:spPr>
        <p:txBody>
          <a:bodyPr wrap="square" rtlCol="0">
            <a:spAutoFit/>
          </a:bodyPr>
          <a:lstStyle/>
          <a:p>
            <a:r>
              <a:rPr lang="en-US" b="1" dirty="0" smtClean="0">
                <a:solidFill>
                  <a:srgbClr val="002060"/>
                </a:solidFill>
              </a:rPr>
              <a:t>LDP</a:t>
            </a:r>
            <a:endParaRPr lang="en-US" b="1" dirty="0">
              <a:solidFill>
                <a:srgbClr val="002060"/>
              </a:solidFill>
            </a:endParaRPr>
          </a:p>
        </p:txBody>
      </p:sp>
      <p:sp>
        <p:nvSpPr>
          <p:cNvPr id="13" name="TextBox 12"/>
          <p:cNvSpPr txBox="1"/>
          <p:nvPr/>
        </p:nvSpPr>
        <p:spPr bwMode="auto">
          <a:xfrm>
            <a:off x="567967" y="1393690"/>
            <a:ext cx="2448272" cy="369332"/>
          </a:xfrm>
          <a:prstGeom prst="rect">
            <a:avLst/>
          </a:prstGeom>
          <a:noFill/>
        </p:spPr>
        <p:txBody>
          <a:bodyPr wrap="square" rtlCol="0">
            <a:spAutoFit/>
          </a:bodyPr>
          <a:lstStyle/>
          <a:p>
            <a:r>
              <a:rPr lang="en-US" b="1" dirty="0" smtClean="0">
                <a:solidFill>
                  <a:srgbClr val="002060"/>
                </a:solidFill>
              </a:rPr>
              <a:t>ICDD </a:t>
            </a:r>
            <a:endParaRPr lang="en-US" b="1" dirty="0">
              <a:solidFill>
                <a:srgbClr val="002060"/>
              </a:solidFill>
            </a:endParaRPr>
          </a:p>
        </p:txBody>
      </p:sp>
      <p:grpSp>
        <p:nvGrpSpPr>
          <p:cNvPr id="16" name="Group 15"/>
          <p:cNvGrpSpPr/>
          <p:nvPr/>
        </p:nvGrpSpPr>
        <p:grpSpPr>
          <a:xfrm>
            <a:off x="287081" y="1983160"/>
            <a:ext cx="2633346" cy="1358044"/>
            <a:chOff x="368361" y="1964276"/>
            <a:chExt cx="2633346" cy="1358044"/>
          </a:xfrm>
        </p:grpSpPr>
        <p:sp>
          <p:nvSpPr>
            <p:cNvPr id="4" name="Rectangle 3"/>
            <p:cNvSpPr/>
            <p:nvPr/>
          </p:nvSpPr>
          <p:spPr>
            <a:xfrm>
              <a:off x="369468" y="1964276"/>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ContainerDescription</a:t>
              </a:r>
              <a:endParaRPr lang="en-US" dirty="0">
                <a:solidFill>
                  <a:schemeClr val="accent6">
                    <a:lumMod val="75000"/>
                  </a:schemeClr>
                </a:solidFill>
              </a:endParaRPr>
            </a:p>
          </p:txBody>
        </p:sp>
        <p:sp>
          <p:nvSpPr>
            <p:cNvPr id="15" name="Rectangle 14"/>
            <p:cNvSpPr/>
            <p:nvPr/>
          </p:nvSpPr>
          <p:spPr>
            <a:xfrm>
              <a:off x="368361" y="2311538"/>
              <a:ext cx="2632239" cy="101078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versionID</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description</a:t>
              </a:r>
              <a:endParaRPr lang="en-US" dirty="0" smtClean="0">
                <a:solidFill>
                  <a:srgbClr val="002060"/>
                </a:solidFill>
              </a:endParaRPr>
            </a:p>
            <a:p>
              <a:r>
                <a:rPr lang="en-US" dirty="0" err="1" smtClean="0">
                  <a:solidFill>
                    <a:srgbClr val="002060"/>
                  </a:solidFill>
                </a:rPr>
                <a:t>ct:ContainsDocument</a:t>
              </a:r>
              <a:endParaRPr lang="en-US" dirty="0" smtClean="0">
                <a:solidFill>
                  <a:srgbClr val="002060"/>
                </a:solidFill>
              </a:endParaRPr>
            </a:p>
            <a:p>
              <a:r>
                <a:rPr lang="en-US" dirty="0" err="1" smtClean="0">
                  <a:solidFill>
                    <a:srgbClr val="002060"/>
                  </a:solidFill>
                </a:rPr>
                <a:t>ct:ContainsLinkset</a:t>
              </a:r>
              <a:endParaRPr lang="en-US" dirty="0">
                <a:solidFill>
                  <a:srgbClr val="002060"/>
                </a:solidFill>
              </a:endParaRPr>
            </a:p>
          </p:txBody>
        </p:sp>
      </p:grpSp>
      <p:grpSp>
        <p:nvGrpSpPr>
          <p:cNvPr id="17" name="Group 16"/>
          <p:cNvGrpSpPr/>
          <p:nvPr/>
        </p:nvGrpSpPr>
        <p:grpSpPr>
          <a:xfrm>
            <a:off x="302719" y="3554302"/>
            <a:ext cx="2632240" cy="729698"/>
            <a:chOff x="383999" y="2245360"/>
            <a:chExt cx="2632240" cy="729698"/>
          </a:xfrm>
        </p:grpSpPr>
        <p:sp>
          <p:nvSpPr>
            <p:cNvPr id="18" name="Rectangle 17"/>
            <p:cNvSpPr/>
            <p:nvPr/>
          </p:nvSpPr>
          <p:spPr>
            <a:xfrm>
              <a:off x="384000" y="2245360"/>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Linkset</a:t>
              </a:r>
              <a:endParaRPr lang="en-US" dirty="0">
                <a:solidFill>
                  <a:schemeClr val="accent6">
                    <a:lumMod val="75000"/>
                  </a:schemeClr>
                </a:solidFill>
              </a:endParaRPr>
            </a:p>
          </p:txBody>
        </p:sp>
        <p:sp>
          <p:nvSpPr>
            <p:cNvPr id="19" name="Rectangle 18"/>
            <p:cNvSpPr/>
            <p:nvPr/>
          </p:nvSpPr>
          <p:spPr>
            <a:xfrm>
              <a:off x="383999" y="2592622"/>
              <a:ext cx="2632239" cy="38243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filename</a:t>
              </a:r>
              <a:endParaRPr lang="en-US" dirty="0" smtClean="0">
                <a:solidFill>
                  <a:srgbClr val="002060"/>
                </a:solidFill>
              </a:endParaRPr>
            </a:p>
          </p:txBody>
        </p:sp>
      </p:grpSp>
      <p:grpSp>
        <p:nvGrpSpPr>
          <p:cNvPr id="20" name="Group 19"/>
          <p:cNvGrpSpPr/>
          <p:nvPr/>
        </p:nvGrpSpPr>
        <p:grpSpPr>
          <a:xfrm>
            <a:off x="302719" y="4572124"/>
            <a:ext cx="2632240" cy="1168276"/>
            <a:chOff x="383999" y="2245360"/>
            <a:chExt cx="2632240" cy="1168276"/>
          </a:xfrm>
        </p:grpSpPr>
        <p:sp>
          <p:nvSpPr>
            <p:cNvPr id="21" name="Rectangle 20"/>
            <p:cNvSpPr/>
            <p:nvPr/>
          </p:nvSpPr>
          <p:spPr>
            <a:xfrm>
              <a:off x="384000" y="2245360"/>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InternalDocument</a:t>
              </a:r>
              <a:endParaRPr lang="en-US" dirty="0">
                <a:solidFill>
                  <a:schemeClr val="accent6">
                    <a:lumMod val="75000"/>
                  </a:schemeClr>
                </a:solidFill>
              </a:endParaRPr>
            </a:p>
          </p:txBody>
        </p:sp>
        <p:sp>
          <p:nvSpPr>
            <p:cNvPr id="22" name="Rectangle 21"/>
            <p:cNvSpPr/>
            <p:nvPr/>
          </p:nvSpPr>
          <p:spPr>
            <a:xfrm>
              <a:off x="383999" y="2592622"/>
              <a:ext cx="2632239" cy="82101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name</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format</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creationDate</a:t>
              </a:r>
              <a:endParaRPr lang="en-US" dirty="0">
                <a:solidFill>
                  <a:srgbClr val="002060"/>
                </a:solidFill>
              </a:endParaRPr>
            </a:p>
          </p:txBody>
        </p:sp>
      </p:grpSp>
      <p:cxnSp>
        <p:nvCxnSpPr>
          <p:cNvPr id="5" name="Elbow Connector 4"/>
          <p:cNvCxnSpPr/>
          <p:nvPr/>
        </p:nvCxnSpPr>
        <p:spPr>
          <a:xfrm>
            <a:off x="2928273" y="2686662"/>
            <a:ext cx="937442" cy="462938"/>
          </a:xfrm>
          <a:prstGeom prst="bentConnector3">
            <a:avLst>
              <a:gd name="adj1" fmla="val 50000"/>
            </a:avLst>
          </a:prstGeom>
          <a:ln w="28575">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2568923" y="2859831"/>
            <a:ext cx="1796682" cy="976380"/>
          </a:xfrm>
          <a:prstGeom prst="bentConnector3">
            <a:avLst>
              <a:gd name="adj1" fmla="val 100328"/>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2966234" y="4919386"/>
            <a:ext cx="899481" cy="141329"/>
          </a:xfrm>
          <a:prstGeom prst="bentConnector3">
            <a:avLst>
              <a:gd name="adj1" fmla="val 50000"/>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2" idx="3"/>
          </p:cNvCxnSpPr>
          <p:nvPr/>
        </p:nvCxnSpPr>
        <p:spPr>
          <a:xfrm>
            <a:off x="2934958" y="5329893"/>
            <a:ext cx="930757" cy="186987"/>
          </a:xfrm>
          <a:prstGeom prst="bentConnector3">
            <a:avLst>
              <a:gd name="adj1" fmla="val 50000"/>
            </a:avLst>
          </a:prstGeom>
          <a:ln w="28575">
            <a:solidFill>
              <a:srgbClr val="99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6205788" y="4206240"/>
            <a:ext cx="791614" cy="539515"/>
          </a:xfrm>
          <a:prstGeom prst="bentConnector3">
            <a:avLst>
              <a:gd name="adj1" fmla="val 50000"/>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6200000" flipH="1">
            <a:off x="6118981" y="5006197"/>
            <a:ext cx="916524" cy="742906"/>
          </a:xfrm>
          <a:prstGeom prst="bentConnector3">
            <a:avLst>
              <a:gd name="adj1" fmla="val 50000"/>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rotWithShape="1">
          <a:blip r:embed="rId3"/>
          <a:srcRect l="45278" t="13584" r="19621" b="42641"/>
          <a:stretch/>
        </p:blipFill>
        <p:spPr>
          <a:xfrm>
            <a:off x="9633622" y="2542836"/>
            <a:ext cx="2560320" cy="2072641"/>
          </a:xfrm>
          <a:prstGeom prst="rect">
            <a:avLst/>
          </a:prstGeom>
        </p:spPr>
      </p:pic>
      <p:cxnSp>
        <p:nvCxnSpPr>
          <p:cNvPr id="70" name="Elbow Connector 69"/>
          <p:cNvCxnSpPr/>
          <p:nvPr/>
        </p:nvCxnSpPr>
        <p:spPr>
          <a:xfrm rot="5400000" flipH="1" flipV="1">
            <a:off x="8234139" y="3712094"/>
            <a:ext cx="1862243" cy="835000"/>
          </a:xfrm>
          <a:prstGeom prst="bentConnector3">
            <a:avLst>
              <a:gd name="adj1" fmla="val 1989"/>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endCxn id="21" idx="1"/>
          </p:cNvCxnSpPr>
          <p:nvPr/>
        </p:nvCxnSpPr>
        <p:spPr>
          <a:xfrm rot="5400000">
            <a:off x="-532908" y="3828846"/>
            <a:ext cx="1752537" cy="81280"/>
          </a:xfrm>
          <a:prstGeom prst="bentConnector4">
            <a:avLst>
              <a:gd name="adj1" fmla="val -1332"/>
              <a:gd name="adj2" fmla="val 3812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endCxn id="18" idx="1"/>
          </p:cNvCxnSpPr>
          <p:nvPr/>
        </p:nvCxnSpPr>
        <p:spPr>
          <a:xfrm rot="5400000">
            <a:off x="86226" y="3470799"/>
            <a:ext cx="473628" cy="40640"/>
          </a:xfrm>
          <a:prstGeom prst="bentConnector4">
            <a:avLst>
              <a:gd name="adj1" fmla="val -507"/>
              <a:gd name="adj2" fmla="val 5125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D7601C-2F82-4B3E-B415-8D2634C0E647}"/>
              </a:ext>
            </a:extLst>
          </p:cNvPr>
          <p:cNvPicPr>
            <a:picLocks noChangeAspect="1"/>
          </p:cNvPicPr>
          <p:nvPr/>
        </p:nvPicPr>
        <p:blipFill rotWithShape="1">
          <a:blip r:embed="rId4"/>
          <a:srcRect l="51823" t="6067" r="12934" b="12025"/>
          <a:stretch/>
        </p:blipFill>
        <p:spPr>
          <a:xfrm>
            <a:off x="6997402" y="1816942"/>
            <a:ext cx="2062480" cy="4328160"/>
          </a:xfrm>
          <a:prstGeom prst="rect">
            <a:avLst/>
          </a:prstGeom>
        </p:spPr>
      </p:pic>
      <p:pic>
        <p:nvPicPr>
          <p:cNvPr id="26" name="Picture 25"/>
          <p:cNvPicPr>
            <a:picLocks noChangeAspect="1"/>
          </p:cNvPicPr>
          <p:nvPr/>
        </p:nvPicPr>
        <p:blipFill rotWithShape="1">
          <a:blip r:embed="rId5"/>
          <a:srcRect l="55472" t="9615" r="5705" b="11470"/>
          <a:stretch/>
        </p:blipFill>
        <p:spPr>
          <a:xfrm>
            <a:off x="3876671" y="1876108"/>
            <a:ext cx="2320929" cy="3942080"/>
          </a:xfrm>
          <a:prstGeom prst="rect">
            <a:avLst/>
          </a:prstGeom>
        </p:spPr>
      </p:pic>
      <p:cxnSp>
        <p:nvCxnSpPr>
          <p:cNvPr id="58" name="Elbow Connector 57"/>
          <p:cNvCxnSpPr/>
          <p:nvPr/>
        </p:nvCxnSpPr>
        <p:spPr>
          <a:xfrm flipV="1">
            <a:off x="2919320" y="4836160"/>
            <a:ext cx="4078082" cy="845649"/>
          </a:xfrm>
          <a:prstGeom prst="bentConnector3">
            <a:avLst/>
          </a:prstGeom>
          <a:ln w="28575">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a:off x="2919320" y="2996704"/>
            <a:ext cx="6714302" cy="417056"/>
          </a:xfrm>
          <a:prstGeom prst="bentConnector3">
            <a:avLst>
              <a:gd name="adj1" fmla="val 50000"/>
            </a:avLst>
          </a:prstGeom>
          <a:ln w="28575">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a:off x="2919320" y="3244160"/>
            <a:ext cx="6714302" cy="149411"/>
          </a:xfrm>
          <a:prstGeom prst="bentConnector3">
            <a:avLst>
              <a:gd name="adj1" fmla="val 50000"/>
            </a:avLst>
          </a:prstGeom>
          <a:ln w="28575">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a:off x="8328248" y="1597440"/>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4246193" y="1648158"/>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Mapping ICDD Concepts to CDE</a:t>
            </a:r>
            <a:endParaRPr lang="en-US" dirty="0"/>
          </a:p>
        </p:txBody>
      </p:sp>
      <p:sp>
        <p:nvSpPr>
          <p:cNvPr id="6" name="Text Placeholder 5"/>
          <p:cNvSpPr>
            <a:spLocks noGrp="1"/>
          </p:cNvSpPr>
          <p:nvPr>
            <p:ph type="body" sz="quarter" idx="15"/>
          </p:nvPr>
        </p:nvSpPr>
        <p:spPr/>
        <p:txBody>
          <a:bodyPr/>
          <a:lstStyle/>
          <a:p>
            <a:endParaRPr lang="en-US" dirty="0"/>
          </a:p>
        </p:txBody>
      </p:sp>
      <p:pic>
        <p:nvPicPr>
          <p:cNvPr id="7"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869727" y="1324123"/>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1487488" y="1479935"/>
            <a:ext cx="2448272" cy="369332"/>
          </a:xfrm>
          <a:prstGeom prst="rect">
            <a:avLst/>
          </a:prstGeom>
          <a:noFill/>
        </p:spPr>
        <p:txBody>
          <a:bodyPr wrap="square" rtlCol="0">
            <a:spAutoFit/>
          </a:bodyPr>
          <a:lstStyle/>
          <a:p>
            <a:r>
              <a:rPr lang="en-US" b="1" dirty="0" smtClean="0">
                <a:solidFill>
                  <a:srgbClr val="002060"/>
                </a:solidFill>
              </a:rPr>
              <a:t>DIN SPEC 91391-2</a:t>
            </a:r>
            <a:endParaRPr lang="en-US" b="1" dirty="0">
              <a:solidFill>
                <a:srgbClr val="002060"/>
              </a:solidFill>
            </a:endParaRPr>
          </a:p>
        </p:txBody>
      </p:sp>
      <p:pic>
        <p:nvPicPr>
          <p:cNvPr id="9"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4823941" y="1316849"/>
            <a:ext cx="57606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973135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5447928" y="1456219"/>
            <a:ext cx="2448272" cy="369332"/>
          </a:xfrm>
          <a:prstGeom prst="rect">
            <a:avLst/>
          </a:prstGeom>
          <a:noFill/>
        </p:spPr>
        <p:txBody>
          <a:bodyPr wrap="square" rtlCol="0">
            <a:spAutoFit/>
          </a:bodyPr>
          <a:lstStyle/>
          <a:p>
            <a:r>
              <a:rPr lang="en-US" b="1" dirty="0" err="1" smtClean="0">
                <a:solidFill>
                  <a:srgbClr val="002060"/>
                </a:solidFill>
              </a:rPr>
              <a:t>OpenCDE</a:t>
            </a:r>
            <a:r>
              <a:rPr lang="en-US" b="1" dirty="0" smtClean="0">
                <a:solidFill>
                  <a:srgbClr val="002060"/>
                </a:solidFill>
              </a:rPr>
              <a:t>-API</a:t>
            </a:r>
            <a:endParaRPr lang="en-US" b="1" dirty="0">
              <a:solidFill>
                <a:srgbClr val="002060"/>
              </a:solidFill>
            </a:endParaRPr>
          </a:p>
        </p:txBody>
      </p:sp>
      <p:sp>
        <p:nvSpPr>
          <p:cNvPr id="12" name="TextBox 11"/>
          <p:cNvSpPr txBox="1"/>
          <p:nvPr/>
        </p:nvSpPr>
        <p:spPr bwMode="auto">
          <a:xfrm>
            <a:off x="10355338" y="1412774"/>
            <a:ext cx="2448272" cy="369332"/>
          </a:xfrm>
          <a:prstGeom prst="rect">
            <a:avLst/>
          </a:prstGeom>
          <a:noFill/>
        </p:spPr>
        <p:txBody>
          <a:bodyPr wrap="square" rtlCol="0">
            <a:spAutoFit/>
          </a:bodyPr>
          <a:lstStyle/>
          <a:p>
            <a:r>
              <a:rPr lang="en-US" b="1" dirty="0" smtClean="0">
                <a:solidFill>
                  <a:srgbClr val="002060"/>
                </a:solidFill>
              </a:rPr>
              <a:t>LDP</a:t>
            </a:r>
            <a:endParaRPr lang="en-US" b="1" dirty="0">
              <a:solidFill>
                <a:srgbClr val="002060"/>
              </a:solidFill>
            </a:endParaRPr>
          </a:p>
        </p:txBody>
      </p:sp>
      <p:grpSp>
        <p:nvGrpSpPr>
          <p:cNvPr id="25" name="Group 24"/>
          <p:cNvGrpSpPr/>
          <p:nvPr/>
        </p:nvGrpSpPr>
        <p:grpSpPr>
          <a:xfrm>
            <a:off x="978463" y="3790554"/>
            <a:ext cx="10601011" cy="1416447"/>
            <a:chOff x="984737" y="1991431"/>
            <a:chExt cx="10601011" cy="1416447"/>
          </a:xfrm>
        </p:grpSpPr>
        <p:sp>
          <p:nvSpPr>
            <p:cNvPr id="18" name="Rectangle 17"/>
            <p:cNvSpPr/>
            <p:nvPr/>
          </p:nvSpPr>
          <p:spPr>
            <a:xfrm>
              <a:off x="984737" y="1991431"/>
              <a:ext cx="10601011" cy="1416447"/>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p:cNvGrpSpPr/>
            <p:nvPr/>
          </p:nvGrpSpPr>
          <p:grpSpPr>
            <a:xfrm>
              <a:off x="3009763" y="2087715"/>
              <a:ext cx="6918008" cy="1048130"/>
              <a:chOff x="3009763" y="2087715"/>
              <a:chExt cx="6232471" cy="1048130"/>
            </a:xfrm>
          </p:grpSpPr>
          <p:sp>
            <p:nvSpPr>
              <p:cNvPr id="13" name="Rectangle 12"/>
              <p:cNvSpPr/>
              <p:nvPr/>
            </p:nvSpPr>
            <p:spPr>
              <a:xfrm>
                <a:off x="3009763" y="2423624"/>
                <a:ext cx="5012948" cy="369332"/>
              </a:xfrm>
              <a:prstGeom prst="rect">
                <a:avLst/>
              </a:prstGeom>
              <a:ln>
                <a:noFill/>
              </a:ln>
            </p:spPr>
            <p:txBody>
              <a:bodyPr wrap="none">
                <a:spAutoFit/>
              </a:bodyPr>
              <a:lstStyle/>
              <a:p>
                <a:pPr marL="285750" indent="-285750">
                  <a:buFont typeface="Arial" panose="020B0604020202020204" pitchFamily="34" charset="0"/>
                  <a:buChar char="•"/>
                </a:pPr>
                <a:r>
                  <a:rPr lang="en-GB" dirty="0">
                    <a:solidFill>
                      <a:schemeClr val="bg1"/>
                    </a:solidFill>
                  </a:rPr>
                  <a:t>Only meta-links between documents in containers</a:t>
                </a:r>
              </a:p>
            </p:txBody>
          </p:sp>
          <p:sp>
            <p:nvSpPr>
              <p:cNvPr id="14" name="Rectangle 13"/>
              <p:cNvSpPr/>
              <p:nvPr/>
            </p:nvSpPr>
            <p:spPr>
              <a:xfrm>
                <a:off x="3009763" y="2766513"/>
                <a:ext cx="6232471" cy="369332"/>
              </a:xfrm>
              <a:prstGeom prst="rect">
                <a:avLst/>
              </a:prstGeom>
              <a:ln>
                <a:noFill/>
              </a:ln>
            </p:spPr>
            <p:txBody>
              <a:bodyPr wrap="square">
                <a:spAutoFit/>
              </a:bodyPr>
              <a:lstStyle/>
              <a:p>
                <a:pPr marL="285750" lvl="0" indent="-285750">
                  <a:buFont typeface="Arial" panose="020B0604020202020204" pitchFamily="34" charset="0"/>
                  <a:buChar char="•"/>
                </a:pPr>
                <a:r>
                  <a:rPr lang="en-GB" dirty="0">
                    <a:solidFill>
                      <a:schemeClr val="bg1"/>
                    </a:solidFill>
                  </a:rPr>
                  <a:t>Details left for the designers of the technical implementation</a:t>
                </a:r>
              </a:p>
            </p:txBody>
          </p:sp>
          <p:sp>
            <p:nvSpPr>
              <p:cNvPr id="15" name="Rectangle 14"/>
              <p:cNvSpPr/>
              <p:nvPr/>
            </p:nvSpPr>
            <p:spPr>
              <a:xfrm>
                <a:off x="3009763" y="2087715"/>
                <a:ext cx="2563662" cy="369332"/>
              </a:xfrm>
              <a:prstGeom prst="rect">
                <a:avLst/>
              </a:prstGeom>
              <a:ln>
                <a:noFill/>
              </a:ln>
            </p:spPr>
            <p:txBody>
              <a:bodyPr wrap="none">
                <a:spAutoFit/>
              </a:bodyPr>
              <a:lstStyle/>
              <a:p>
                <a:pPr marL="285750" lvl="0" indent="-285750">
                  <a:buFont typeface="Arial" panose="020B0604020202020204" pitchFamily="34" charset="0"/>
                  <a:buChar char="•"/>
                </a:pPr>
                <a:r>
                  <a:rPr lang="en-GB" dirty="0">
                    <a:solidFill>
                      <a:schemeClr val="bg1"/>
                    </a:solidFill>
                  </a:rPr>
                  <a:t>ICDD can be published</a:t>
                </a:r>
              </a:p>
            </p:txBody>
          </p:sp>
        </p:grpSp>
      </p:grpSp>
      <p:sp>
        <p:nvSpPr>
          <p:cNvPr id="21" name="Rectangle 20"/>
          <p:cNvSpPr/>
          <p:nvPr/>
        </p:nvSpPr>
        <p:spPr>
          <a:xfrm>
            <a:off x="823461" y="2181532"/>
            <a:ext cx="3422732" cy="369332"/>
          </a:xfrm>
          <a:prstGeom prst="rect">
            <a:avLst/>
          </a:prstGeom>
        </p:spPr>
        <p:txBody>
          <a:bodyPr wrap="none">
            <a:spAutoFit/>
          </a:bodyPr>
          <a:lstStyle/>
          <a:p>
            <a:pPr marL="285750" lvl="0" indent="-285750">
              <a:buFont typeface="Arial" panose="020B0604020202020204" pitchFamily="34" charset="0"/>
              <a:buChar char="•"/>
            </a:pPr>
            <a:r>
              <a:rPr lang="en-GB" dirty="0"/>
              <a:t>Linked data is not mentioned</a:t>
            </a:r>
          </a:p>
        </p:txBody>
      </p:sp>
      <p:sp>
        <p:nvSpPr>
          <p:cNvPr id="22" name="Rectangle 21"/>
          <p:cNvSpPr/>
          <p:nvPr/>
        </p:nvSpPr>
        <p:spPr>
          <a:xfrm>
            <a:off x="823461" y="2647148"/>
            <a:ext cx="3243196" cy="369332"/>
          </a:xfrm>
          <a:prstGeom prst="rect">
            <a:avLst/>
          </a:prstGeom>
        </p:spPr>
        <p:txBody>
          <a:bodyPr wrap="none">
            <a:spAutoFit/>
          </a:bodyPr>
          <a:lstStyle/>
          <a:p>
            <a:pPr marL="285750" lvl="0" indent="-285750">
              <a:buFont typeface="Arial" panose="020B0604020202020204" pitchFamily="34" charset="0"/>
              <a:buChar char="•"/>
            </a:pPr>
            <a:r>
              <a:rPr lang="en-GB" dirty="0"/>
              <a:t>No known implementations</a:t>
            </a:r>
          </a:p>
        </p:txBody>
      </p:sp>
      <p:sp>
        <p:nvSpPr>
          <p:cNvPr id="23" name="Rectangle 22"/>
          <p:cNvSpPr/>
          <p:nvPr/>
        </p:nvSpPr>
        <p:spPr>
          <a:xfrm>
            <a:off x="4280113" y="2109384"/>
            <a:ext cx="3793370" cy="1200329"/>
          </a:xfrm>
          <a:prstGeom prst="rect">
            <a:avLst/>
          </a:prstGeom>
        </p:spPr>
        <p:txBody>
          <a:bodyPr wrap="square">
            <a:spAutoFit/>
          </a:bodyPr>
          <a:lstStyle/>
          <a:p>
            <a:pPr marL="285750" lvl="0" indent="-285750">
              <a:buFont typeface="Arial" panose="020B0604020202020204" pitchFamily="34" charset="0"/>
              <a:buChar char="•"/>
            </a:pPr>
            <a:r>
              <a:rPr lang="en-GB" dirty="0"/>
              <a:t>Only interaction flow is available</a:t>
            </a:r>
          </a:p>
          <a:p>
            <a:pPr marL="742950" lvl="1" indent="-285750">
              <a:buFont typeface="Arial" panose="020B0604020202020204" pitchFamily="34" charset="0"/>
              <a:buChar char="•"/>
            </a:pPr>
            <a:r>
              <a:rPr lang="en-GB" dirty="0"/>
              <a:t>User interaction is needed</a:t>
            </a:r>
          </a:p>
          <a:p>
            <a:pPr marL="285750" lvl="0" indent="-285750">
              <a:buFont typeface="Arial" panose="020B0604020202020204" pitchFamily="34" charset="0"/>
              <a:buChar char="•"/>
            </a:pPr>
            <a:r>
              <a:rPr lang="en-GB" dirty="0"/>
              <a:t>Implementation available: Oracle Aconex</a:t>
            </a:r>
          </a:p>
        </p:txBody>
      </p:sp>
      <p:sp>
        <p:nvSpPr>
          <p:cNvPr id="24" name="TextBox 23"/>
          <p:cNvSpPr txBox="1"/>
          <p:nvPr/>
        </p:nvSpPr>
        <p:spPr>
          <a:xfrm>
            <a:off x="8409439" y="2056439"/>
            <a:ext cx="3345681" cy="1754326"/>
          </a:xfrm>
          <a:prstGeom prst="rect">
            <a:avLst/>
          </a:prstGeom>
          <a:noFill/>
        </p:spPr>
        <p:txBody>
          <a:bodyPr wrap="square" rtlCol="0">
            <a:spAutoFit/>
          </a:bodyPr>
          <a:lstStyle/>
          <a:p>
            <a:pPr marL="285750" lvl="0" indent="-285750">
              <a:buFont typeface="Arial" panose="020B0604020202020204" pitchFamily="34" charset="0"/>
              <a:buChar char="•"/>
            </a:pPr>
            <a:r>
              <a:rPr lang="en-GB" dirty="0"/>
              <a:t>ICDD can be </a:t>
            </a:r>
            <a:r>
              <a:rPr lang="en-GB" dirty="0" smtClean="0"/>
              <a:t>published</a:t>
            </a:r>
          </a:p>
          <a:p>
            <a:pPr marL="285750" indent="-285750">
              <a:buFont typeface="Arial" panose="020B0604020202020204" pitchFamily="34" charset="0"/>
              <a:buChar char="•"/>
            </a:pPr>
            <a:r>
              <a:rPr lang="en-GB" dirty="0"/>
              <a:t>Flexible </a:t>
            </a:r>
            <a:r>
              <a:rPr lang="en-GB" dirty="0" smtClean="0"/>
              <a:t>metadata</a:t>
            </a:r>
          </a:p>
          <a:p>
            <a:pPr marL="285750" indent="-285750">
              <a:buFont typeface="Arial" panose="020B0604020202020204" pitchFamily="34" charset="0"/>
              <a:buChar char="•"/>
            </a:pPr>
            <a:r>
              <a:rPr lang="en-GB" dirty="0" smtClean="0"/>
              <a:t>Two types of Containers: Basic, Direct</a:t>
            </a:r>
          </a:p>
          <a:p>
            <a:pPr marL="285750" lvl="0" indent="-285750">
              <a:buFont typeface="Arial" panose="020B0604020202020204" pitchFamily="34" charset="0"/>
              <a:buChar char="•"/>
            </a:pPr>
            <a:r>
              <a:rPr lang="en-GB" dirty="0" smtClean="0"/>
              <a:t>Implementation available: Solid</a:t>
            </a:r>
            <a:endParaRPr lang="en-US" dirty="0"/>
          </a:p>
        </p:txBody>
      </p:sp>
    </p:spTree>
    <p:extLst>
      <p:ext uri="{BB962C8B-B14F-4D97-AF65-F5344CB8AC3E}">
        <p14:creationId xmlns:p14="http://schemas.microsoft.com/office/powerpoint/2010/main" val="35661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Accessing ICDD Containers in CDE</a:t>
            </a:r>
            <a:endParaRPr lang="en-US" dirty="0"/>
          </a:p>
        </p:txBody>
      </p:sp>
      <p:sp>
        <p:nvSpPr>
          <p:cNvPr id="10" name="Content Placeholder 9"/>
          <p:cNvSpPr>
            <a:spLocks noGrp="1"/>
          </p:cNvSpPr>
          <p:nvPr>
            <p:ph idx="1"/>
          </p:nvPr>
        </p:nvSpPr>
        <p:spPr/>
        <p:txBody>
          <a:bodyPr/>
          <a:lstStyle/>
          <a:p>
            <a:r>
              <a:rPr lang="en-US" dirty="0" err="1" smtClean="0"/>
              <a:t>OpenCDE</a:t>
            </a:r>
            <a:r>
              <a:rPr lang="en-US" dirty="0" smtClean="0"/>
              <a:t>-API</a:t>
            </a:r>
            <a:endParaRPr lang="en-US" dirty="0"/>
          </a:p>
        </p:txBody>
      </p:sp>
      <p:sp>
        <p:nvSpPr>
          <p:cNvPr id="13" name="Text Placeholder 12"/>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3"/>
          <a:stretch>
            <a:fillRect/>
          </a:stretch>
        </p:blipFill>
        <p:spPr>
          <a:xfrm>
            <a:off x="4260215" y="832564"/>
            <a:ext cx="6448425" cy="5217103"/>
          </a:xfrm>
          <a:prstGeom prst="rect">
            <a:avLst/>
          </a:prstGeom>
        </p:spPr>
      </p:pic>
    </p:spTree>
    <p:extLst>
      <p:ext uri="{BB962C8B-B14F-4D97-AF65-F5344CB8AC3E}">
        <p14:creationId xmlns:p14="http://schemas.microsoft.com/office/powerpoint/2010/main" val="90922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 name="Title 34"/>
          <p:cNvSpPr>
            <a:spLocks noGrp="1"/>
          </p:cNvSpPr>
          <p:nvPr>
            <p:ph type="title"/>
          </p:nvPr>
        </p:nvSpPr>
        <p:spPr/>
        <p:txBody>
          <a:bodyPr/>
          <a:lstStyle/>
          <a:p>
            <a:r>
              <a:rPr lang="en-US" dirty="0" smtClean="0"/>
              <a:t>Comparison</a:t>
            </a:r>
            <a:endParaRPr lang="en-US" dirty="0"/>
          </a:p>
        </p:txBody>
      </p:sp>
      <p:sp>
        <p:nvSpPr>
          <p:cNvPr id="39" name="Text Placeholder 38"/>
          <p:cNvSpPr>
            <a:spLocks noGrp="1"/>
          </p:cNvSpPr>
          <p:nvPr>
            <p:ph type="body" sz="quarter" idx="15"/>
          </p:nvPr>
        </p:nvSpPr>
        <p:spPr/>
        <p:txBody>
          <a:bodyPr/>
          <a:lstStyle/>
          <a:p>
            <a:endParaRPr lang="en-US"/>
          </a:p>
        </p:txBody>
      </p:sp>
      <p:pic>
        <p:nvPicPr>
          <p:cNvPr id="9218"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869727" y="1324123"/>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7488" y="1479935"/>
            <a:ext cx="2448272" cy="369332"/>
          </a:xfrm>
          <a:prstGeom prst="rect">
            <a:avLst/>
          </a:prstGeom>
          <a:noFill/>
        </p:spPr>
        <p:txBody>
          <a:bodyPr wrap="square" rtlCol="0">
            <a:spAutoFit/>
          </a:bodyPr>
          <a:lstStyle/>
          <a:p>
            <a:r>
              <a:rPr lang="en-US" b="1" dirty="0" smtClean="0">
                <a:solidFill>
                  <a:srgbClr val="002060"/>
                </a:solidFill>
              </a:rPr>
              <a:t>DIN SPEC 91391-2</a:t>
            </a:r>
            <a:endParaRPr lang="en-US" b="1" dirty="0">
              <a:solidFill>
                <a:srgbClr val="002060"/>
              </a:solidFill>
            </a:endParaRPr>
          </a:p>
        </p:txBody>
      </p:sp>
      <p:pic>
        <p:nvPicPr>
          <p:cNvPr id="20"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4823941" y="1316849"/>
            <a:ext cx="57606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utline framework icon isolated black simple lin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9" t="9928" r="23270" b="33373"/>
          <a:stretch/>
        </p:blipFill>
        <p:spPr bwMode="auto">
          <a:xfrm>
            <a:off x="973135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5447928" y="1456219"/>
            <a:ext cx="2448272" cy="369332"/>
          </a:xfrm>
          <a:prstGeom prst="rect">
            <a:avLst/>
          </a:prstGeom>
          <a:noFill/>
        </p:spPr>
        <p:txBody>
          <a:bodyPr wrap="square" rtlCol="0">
            <a:spAutoFit/>
          </a:bodyPr>
          <a:lstStyle/>
          <a:p>
            <a:r>
              <a:rPr lang="en-US" b="1" dirty="0" err="1" smtClean="0">
                <a:solidFill>
                  <a:srgbClr val="002060"/>
                </a:solidFill>
              </a:rPr>
              <a:t>OpenCDE</a:t>
            </a:r>
            <a:r>
              <a:rPr lang="en-US" b="1" dirty="0" smtClean="0">
                <a:solidFill>
                  <a:srgbClr val="002060"/>
                </a:solidFill>
              </a:rPr>
              <a:t>-API</a:t>
            </a:r>
            <a:endParaRPr lang="en-US" b="1" dirty="0">
              <a:solidFill>
                <a:srgbClr val="002060"/>
              </a:solidFill>
            </a:endParaRPr>
          </a:p>
        </p:txBody>
      </p:sp>
      <p:sp>
        <p:nvSpPr>
          <p:cNvPr id="23" name="TextBox 22"/>
          <p:cNvSpPr txBox="1"/>
          <p:nvPr/>
        </p:nvSpPr>
        <p:spPr bwMode="auto">
          <a:xfrm>
            <a:off x="10355338" y="1412774"/>
            <a:ext cx="2448272" cy="369332"/>
          </a:xfrm>
          <a:prstGeom prst="rect">
            <a:avLst/>
          </a:prstGeom>
          <a:noFill/>
        </p:spPr>
        <p:txBody>
          <a:bodyPr wrap="square" rtlCol="0">
            <a:spAutoFit/>
          </a:bodyPr>
          <a:lstStyle/>
          <a:p>
            <a:r>
              <a:rPr lang="en-US" b="1" dirty="0" smtClean="0">
                <a:solidFill>
                  <a:srgbClr val="002060"/>
                </a:solidFill>
              </a:rPr>
              <a:t>LDP</a:t>
            </a:r>
            <a:endParaRPr lang="en-US" b="1" dirty="0">
              <a:solidFill>
                <a:srgbClr val="002060"/>
              </a:solidFill>
            </a:endParaRPr>
          </a:p>
        </p:txBody>
      </p:sp>
      <p:sp>
        <p:nvSpPr>
          <p:cNvPr id="5" name="Rectangle 4"/>
          <p:cNvSpPr/>
          <p:nvPr/>
        </p:nvSpPr>
        <p:spPr>
          <a:xfrm>
            <a:off x="410307" y="3173198"/>
            <a:ext cx="3888431" cy="1323439"/>
          </a:xfrm>
          <a:prstGeom prst="rect">
            <a:avLst/>
          </a:prstGeom>
        </p:spPr>
        <p:txBody>
          <a:bodyPr wrap="square">
            <a:spAutoFit/>
          </a:bodyPr>
          <a:lstStyle/>
          <a:p>
            <a:r>
              <a:rPr lang="en-GB" sz="1600" dirty="0" smtClean="0">
                <a:solidFill>
                  <a:srgbClr val="000000"/>
                </a:solidFill>
              </a:rPr>
              <a:t>Onus on implementer: </a:t>
            </a:r>
          </a:p>
          <a:p>
            <a:pPr marL="285750" indent="-285750">
              <a:buFont typeface="Arial" panose="020B0604020202020204" pitchFamily="34" charset="0"/>
              <a:buChar char="•"/>
            </a:pPr>
            <a:r>
              <a:rPr lang="en-GB" sz="1600" dirty="0" smtClean="0">
                <a:solidFill>
                  <a:srgbClr val="000000"/>
                </a:solidFill>
              </a:rPr>
              <a:t>syntax </a:t>
            </a:r>
            <a:r>
              <a:rPr lang="en-GB" sz="1600" dirty="0">
                <a:solidFill>
                  <a:srgbClr val="000000"/>
                </a:solidFill>
              </a:rPr>
              <a:t>of the values returned by </a:t>
            </a:r>
            <a:r>
              <a:rPr lang="en-GB" sz="1600" dirty="0" smtClean="0">
                <a:solidFill>
                  <a:srgbClr val="000000"/>
                </a:solidFill>
              </a:rPr>
              <a:t>REST </a:t>
            </a:r>
            <a:r>
              <a:rPr lang="en-GB" sz="1600" dirty="0">
                <a:solidFill>
                  <a:srgbClr val="000000"/>
                </a:solidFill>
              </a:rPr>
              <a:t>call, </a:t>
            </a:r>
            <a:endParaRPr lang="en-GB" sz="1600" dirty="0" smtClean="0">
              <a:solidFill>
                <a:srgbClr val="000000"/>
              </a:solidFill>
            </a:endParaRPr>
          </a:p>
          <a:p>
            <a:pPr marL="285750" indent="-285750">
              <a:buFont typeface="Arial" panose="020B0604020202020204" pitchFamily="34" charset="0"/>
              <a:buChar char="•"/>
            </a:pPr>
            <a:r>
              <a:rPr lang="en-GB" sz="1600" dirty="0" smtClean="0">
                <a:solidFill>
                  <a:srgbClr val="000000"/>
                </a:solidFill>
              </a:rPr>
              <a:t>Supported OData </a:t>
            </a:r>
            <a:r>
              <a:rPr lang="en-GB" sz="1600" dirty="0">
                <a:solidFill>
                  <a:srgbClr val="000000"/>
                </a:solidFill>
              </a:rPr>
              <a:t>filters.</a:t>
            </a:r>
            <a:r>
              <a:rPr lang="en-GB" sz="1600" dirty="0"/>
              <a:t> </a:t>
            </a:r>
            <a:br>
              <a:rPr lang="en-GB" sz="1600" dirty="0"/>
            </a:br>
            <a:endParaRPr lang="en-US" sz="1600" dirty="0"/>
          </a:p>
        </p:txBody>
      </p:sp>
      <p:sp>
        <p:nvSpPr>
          <p:cNvPr id="24" name="TextBox 23"/>
          <p:cNvSpPr txBox="1"/>
          <p:nvPr/>
        </p:nvSpPr>
        <p:spPr bwMode="auto">
          <a:xfrm>
            <a:off x="387906" y="2676477"/>
            <a:ext cx="2448272" cy="338554"/>
          </a:xfrm>
          <a:prstGeom prst="rect">
            <a:avLst/>
          </a:prstGeom>
          <a:noFill/>
        </p:spPr>
        <p:txBody>
          <a:bodyPr wrap="square" rtlCol="0">
            <a:spAutoFit/>
          </a:bodyPr>
          <a:lstStyle/>
          <a:p>
            <a:r>
              <a:rPr lang="en-US" sz="1600" dirty="0" smtClean="0"/>
              <a:t>Meta-data based</a:t>
            </a:r>
            <a:endParaRPr lang="en-US" sz="1600" dirty="0"/>
          </a:p>
        </p:txBody>
      </p:sp>
      <p:sp>
        <p:nvSpPr>
          <p:cNvPr id="25" name="TextBox 24"/>
          <p:cNvSpPr txBox="1"/>
          <p:nvPr/>
        </p:nvSpPr>
        <p:spPr bwMode="auto">
          <a:xfrm>
            <a:off x="335360" y="4441126"/>
            <a:ext cx="4311973" cy="338554"/>
          </a:xfrm>
          <a:prstGeom prst="rect">
            <a:avLst/>
          </a:prstGeom>
          <a:noFill/>
        </p:spPr>
        <p:txBody>
          <a:bodyPr wrap="square" rtlCol="0">
            <a:spAutoFit/>
          </a:bodyPr>
          <a:lstStyle/>
          <a:p>
            <a:r>
              <a:rPr lang="en-US" sz="1600" dirty="0" smtClean="0"/>
              <a:t>No explicit mention of linked data</a:t>
            </a:r>
            <a:endParaRPr lang="en-US" sz="1600" dirty="0"/>
          </a:p>
        </p:txBody>
      </p:sp>
      <p:cxnSp>
        <p:nvCxnSpPr>
          <p:cNvPr id="10" name="Straight Connector 9"/>
          <p:cNvCxnSpPr/>
          <p:nvPr/>
        </p:nvCxnSpPr>
        <p:spPr>
          <a:xfrm>
            <a:off x="4246193" y="1648158"/>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8328248" y="1597440"/>
            <a:ext cx="0" cy="386907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655997" y="4583389"/>
            <a:ext cx="3150221" cy="830997"/>
          </a:xfrm>
          <a:prstGeom prst="rect">
            <a:avLst/>
          </a:prstGeom>
        </p:spPr>
        <p:txBody>
          <a:bodyPr wrap="square">
            <a:spAutoFit/>
          </a:bodyPr>
          <a:lstStyle/>
          <a:p>
            <a:r>
              <a:rPr lang="en-GB" sz="1600" dirty="0">
                <a:solidFill>
                  <a:srgbClr val="000000"/>
                </a:solidFill>
              </a:rPr>
              <a:t>defines a set of rules for</a:t>
            </a:r>
            <a:br>
              <a:rPr lang="en-GB" sz="1600" dirty="0">
                <a:solidFill>
                  <a:srgbClr val="000000"/>
                </a:solidFill>
              </a:rPr>
            </a:br>
            <a:r>
              <a:rPr lang="en-GB" sz="1600" dirty="0">
                <a:solidFill>
                  <a:srgbClr val="000000"/>
                </a:solidFill>
              </a:rPr>
              <a:t>HTTP operations, some based on </a:t>
            </a:r>
            <a:r>
              <a:rPr lang="en-GB" sz="1600" dirty="0" smtClean="0">
                <a:solidFill>
                  <a:srgbClr val="000000"/>
                </a:solidFill>
              </a:rPr>
              <a:t>RDF -&gt; Linked Data</a:t>
            </a:r>
            <a:endParaRPr lang="en-US" sz="1600" dirty="0"/>
          </a:p>
        </p:txBody>
      </p:sp>
      <p:sp>
        <p:nvSpPr>
          <p:cNvPr id="28" name="Rectangle 27"/>
          <p:cNvSpPr/>
          <p:nvPr/>
        </p:nvSpPr>
        <p:spPr>
          <a:xfrm>
            <a:off x="8608691" y="3894762"/>
            <a:ext cx="3226927" cy="584775"/>
          </a:xfrm>
          <a:prstGeom prst="rect">
            <a:avLst/>
          </a:prstGeom>
        </p:spPr>
        <p:txBody>
          <a:bodyPr wrap="square">
            <a:spAutoFit/>
          </a:bodyPr>
          <a:lstStyle/>
          <a:p>
            <a:r>
              <a:rPr lang="en-US" sz="1600" dirty="0" smtClean="0">
                <a:solidFill>
                  <a:srgbClr val="000000"/>
                </a:solidFill>
              </a:rPr>
              <a:t>Broad Container </a:t>
            </a:r>
            <a:r>
              <a:rPr lang="en-US" sz="1600" dirty="0">
                <a:solidFill>
                  <a:srgbClr val="000000"/>
                </a:solidFill>
              </a:rPr>
              <a:t>ontology and specification </a:t>
            </a:r>
            <a:r>
              <a:rPr lang="en-US" sz="1600" dirty="0" smtClean="0">
                <a:solidFill>
                  <a:srgbClr val="000000"/>
                </a:solidFill>
              </a:rPr>
              <a:t>-&gt;creator discretion</a:t>
            </a:r>
            <a:endParaRPr lang="en-US" sz="1600" dirty="0"/>
          </a:p>
        </p:txBody>
      </p:sp>
      <p:sp>
        <p:nvSpPr>
          <p:cNvPr id="29" name="Rectangle 28"/>
          <p:cNvSpPr/>
          <p:nvPr/>
        </p:nvSpPr>
        <p:spPr>
          <a:xfrm>
            <a:off x="4584519" y="3802600"/>
            <a:ext cx="3286425" cy="2308324"/>
          </a:xfrm>
          <a:prstGeom prst="rect">
            <a:avLst/>
          </a:prstGeom>
        </p:spPr>
        <p:txBody>
          <a:bodyPr wrap="square">
            <a:spAutoFit/>
          </a:bodyPr>
          <a:lstStyle/>
          <a:p>
            <a:r>
              <a:rPr lang="en-GB" sz="1600" dirty="0">
                <a:solidFill>
                  <a:srgbClr val="000000"/>
                </a:solidFill>
              </a:rPr>
              <a:t>interactive flow limits the possible automation</a:t>
            </a:r>
            <a:r>
              <a:rPr lang="en-GB" sz="1600" dirty="0"/>
              <a:t> </a:t>
            </a:r>
            <a:endParaRPr lang="en-GB" sz="1600" dirty="0" smtClean="0"/>
          </a:p>
          <a:p>
            <a:pPr marL="285750" indent="-285750">
              <a:buFont typeface="Arial" panose="020B0604020202020204" pitchFamily="34" charset="0"/>
              <a:buChar char="•"/>
            </a:pPr>
            <a:r>
              <a:rPr lang="en-GB" sz="1600" dirty="0" smtClean="0"/>
              <a:t>assumes </a:t>
            </a:r>
            <a:r>
              <a:rPr lang="en-GB" sz="1600" dirty="0"/>
              <a:t>a user feeding </a:t>
            </a:r>
            <a:r>
              <a:rPr lang="en-GB" sz="1600" dirty="0" smtClean="0"/>
              <a:t>metadata interactively cannot </a:t>
            </a:r>
            <a:r>
              <a:rPr lang="en-GB" sz="1600" dirty="0"/>
              <a:t>be copied or mapped from the ICDD </a:t>
            </a:r>
            <a:r>
              <a:rPr lang="en-GB" sz="1600" dirty="0" smtClean="0"/>
              <a:t>container like in </a:t>
            </a:r>
            <a:r>
              <a:rPr lang="en-GB" sz="1600" dirty="0"/>
              <a:t>the DIN SPEC </a:t>
            </a:r>
            <a:r>
              <a:rPr lang="en-GB" sz="1600" dirty="0" smtClean="0"/>
              <a:t>91391-2</a:t>
            </a:r>
            <a:r>
              <a:rPr lang="en-GB" sz="1600" dirty="0"/>
              <a:t/>
            </a:r>
            <a:br>
              <a:rPr lang="en-GB" sz="1600" dirty="0"/>
            </a:br>
            <a:r>
              <a:rPr lang="en-GB" sz="1600" dirty="0"/>
              <a:t/>
            </a:r>
            <a:br>
              <a:rPr lang="en-GB" sz="1600" dirty="0"/>
            </a:br>
            <a:endParaRPr lang="en-US" sz="1600" dirty="0"/>
          </a:p>
        </p:txBody>
      </p:sp>
      <p:sp>
        <p:nvSpPr>
          <p:cNvPr id="30" name="Rectangle 29"/>
          <p:cNvSpPr/>
          <p:nvPr/>
        </p:nvSpPr>
        <p:spPr>
          <a:xfrm>
            <a:off x="4584519" y="2872333"/>
            <a:ext cx="3614174" cy="830997"/>
          </a:xfrm>
          <a:prstGeom prst="rect">
            <a:avLst/>
          </a:prstGeom>
        </p:spPr>
        <p:txBody>
          <a:bodyPr wrap="square">
            <a:spAutoFit/>
          </a:bodyPr>
          <a:lstStyle/>
          <a:p>
            <a:r>
              <a:rPr lang="en-GB" sz="1600" dirty="0" smtClean="0">
                <a:solidFill>
                  <a:srgbClr val="000000"/>
                </a:solidFill>
              </a:rPr>
              <a:t>metadata is flexible </a:t>
            </a:r>
          </a:p>
          <a:p>
            <a:r>
              <a:rPr lang="en-GB" sz="1600" dirty="0" smtClean="0">
                <a:solidFill>
                  <a:srgbClr val="000000"/>
                </a:solidFill>
              </a:rPr>
              <a:t>Can express ICDD metadata</a:t>
            </a:r>
            <a:r>
              <a:rPr lang="en-GB" sz="1600" dirty="0" smtClean="0"/>
              <a:t> </a:t>
            </a:r>
            <a:br>
              <a:rPr lang="en-GB" sz="1600" dirty="0" smtClean="0"/>
            </a:br>
            <a:endParaRPr lang="en-US" sz="1600" dirty="0"/>
          </a:p>
        </p:txBody>
      </p:sp>
      <p:sp>
        <p:nvSpPr>
          <p:cNvPr id="33" name="Rectangle 32"/>
          <p:cNvSpPr/>
          <p:nvPr/>
        </p:nvSpPr>
        <p:spPr bwMode="auto">
          <a:xfrm>
            <a:off x="8615791" y="2924881"/>
            <a:ext cx="3150221" cy="830997"/>
          </a:xfrm>
          <a:prstGeom prst="rect">
            <a:avLst/>
          </a:prstGeom>
        </p:spPr>
        <p:txBody>
          <a:bodyPr wrap="square">
            <a:spAutoFit/>
          </a:bodyPr>
          <a:lstStyle/>
          <a:p>
            <a:r>
              <a:rPr lang="en-GB" sz="1600" dirty="0" smtClean="0">
                <a:solidFill>
                  <a:srgbClr val="000000"/>
                </a:solidFill>
              </a:rPr>
              <a:t>Meta-data focussed on HTTP operations + two types of container specs</a:t>
            </a:r>
            <a:endParaRPr lang="en-US" sz="1600" dirty="0"/>
          </a:p>
        </p:txBody>
      </p:sp>
    </p:spTree>
    <p:extLst>
      <p:ext uri="{BB962C8B-B14F-4D97-AF65-F5344CB8AC3E}">
        <p14:creationId xmlns:p14="http://schemas.microsoft.com/office/powerpoint/2010/main" val="404095124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7" grpId="0"/>
      <p:bldP spid="28" grpId="0"/>
      <p:bldP spid="29" grpId="0"/>
      <p:bldP spid="30"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Context - BIM4REN</a:t>
            </a:r>
          </a:p>
          <a:p>
            <a:r>
              <a:rPr lang="en-US" dirty="0"/>
              <a:t>Challenges</a:t>
            </a:r>
          </a:p>
          <a:p>
            <a:r>
              <a:rPr lang="en-US" dirty="0"/>
              <a:t>ICDD</a:t>
            </a:r>
          </a:p>
          <a:p>
            <a:r>
              <a:rPr lang="en-US" dirty="0"/>
              <a:t>CDE</a:t>
            </a:r>
          </a:p>
          <a:p>
            <a:pPr lvl="1"/>
            <a:r>
              <a:rPr lang="en-US" dirty="0"/>
              <a:t>DIN-SPEC</a:t>
            </a:r>
          </a:p>
          <a:p>
            <a:pPr lvl="1"/>
            <a:r>
              <a:rPr lang="en-US" dirty="0" err="1"/>
              <a:t>OpenAPI</a:t>
            </a:r>
            <a:endParaRPr lang="en-US" dirty="0"/>
          </a:p>
          <a:p>
            <a:pPr lvl="1"/>
            <a:r>
              <a:rPr lang="en-US" dirty="0"/>
              <a:t>LDP</a:t>
            </a:r>
          </a:p>
          <a:p>
            <a:endParaRPr lang="en-US" dirty="0"/>
          </a:p>
          <a:p>
            <a:r>
              <a:rPr lang="en-US" dirty="0"/>
              <a:t>Use case CDE and ICDD</a:t>
            </a:r>
          </a:p>
          <a:p>
            <a:endParaRPr lang="en-US" dirty="0"/>
          </a:p>
          <a:p>
            <a:r>
              <a:rPr lang="en-US" dirty="0"/>
              <a:t>Comparison</a:t>
            </a:r>
          </a:p>
          <a:p>
            <a:r>
              <a:rPr lang="en-US" dirty="0"/>
              <a:t>Implementation: Use case</a:t>
            </a:r>
          </a:p>
          <a:p>
            <a:endParaRPr lang="en-US" dirty="0"/>
          </a:p>
          <a:p>
            <a:r>
              <a:rPr lang="en-US" dirty="0"/>
              <a:t>Conclusions &amp; Future Work</a:t>
            </a:r>
          </a:p>
          <a:p>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
        <p:nvSpPr>
          <p:cNvPr id="4" name="Content Placeholder 3"/>
          <p:cNvSpPr>
            <a:spLocks noGrp="1"/>
          </p:cNvSpPr>
          <p:nvPr>
            <p:ph idx="1"/>
          </p:nvPr>
        </p:nvSpPr>
        <p:spPr/>
        <p:txBody>
          <a:bodyPr/>
          <a:lstStyle/>
          <a:p>
            <a:endParaRPr lang="en-US"/>
          </a:p>
        </p:txBody>
      </p:sp>
      <p:sp>
        <p:nvSpPr>
          <p:cNvPr id="5" name="Content Placeholder 4"/>
          <p:cNvSpPr>
            <a:spLocks noGrp="1"/>
          </p:cNvSpPr>
          <p:nvPr>
            <p:ph sz="quarter" idx="14"/>
          </p:nvPr>
        </p:nvSpPr>
        <p:spPr/>
        <p:txBody>
          <a:bodyPr/>
          <a:lstStyle/>
          <a:p>
            <a:endParaRPr lang="en-US" dirty="0"/>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26386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le 10"/>
          <p:cNvSpPr>
            <a:spLocks noGrp="1"/>
          </p:cNvSpPr>
          <p:nvPr>
            <p:ph type="title"/>
          </p:nvPr>
        </p:nvSpPr>
        <p:spPr/>
        <p:txBody>
          <a:bodyPr/>
          <a:lstStyle/>
          <a:p>
            <a:r>
              <a:rPr lang="en-US" dirty="0" smtClean="0"/>
              <a:t>Conclusion + Future Work</a:t>
            </a:r>
            <a:endParaRPr lang="en-US" dirty="0"/>
          </a:p>
        </p:txBody>
      </p:sp>
      <p:sp>
        <p:nvSpPr>
          <p:cNvPr id="4" name="Tijdelijke aanduiding voor inhoud 2"/>
          <p:cNvSpPr>
            <a:spLocks noGrp="1"/>
          </p:cNvSpPr>
          <p:nvPr>
            <p:ph idx="1"/>
          </p:nvPr>
        </p:nvSpPr>
        <p:spPr bwMode="auto"/>
        <p:txBody>
          <a:bodyPr>
            <a:normAutofit fontScale="40000" lnSpcReduction="20000"/>
          </a:bodyPr>
          <a:lstStyle/>
          <a:p>
            <a:pPr>
              <a:defRPr/>
            </a:pPr>
            <a:r>
              <a:rPr lang="en-GB" dirty="0"/>
              <a:t/>
            </a:r>
            <a:br>
              <a:rPr lang="en-GB" dirty="0"/>
            </a:br>
            <a:r>
              <a:rPr lang="en-GB" sz="2400" dirty="0"/>
              <a:t/>
            </a:r>
            <a:br>
              <a:rPr lang="en-GB" sz="2400" dirty="0"/>
            </a:br>
            <a:endParaRPr lang="nl-BE" sz="2000" b="1" dirty="0">
              <a:latin typeface="Corbel"/>
            </a:endParaRPr>
          </a:p>
          <a:p>
            <a:pPr>
              <a:defRPr/>
            </a:pPr>
            <a:endParaRPr lang="nl-BE" dirty="0"/>
          </a:p>
        </p:txBody>
      </p:sp>
      <p:sp>
        <p:nvSpPr>
          <p:cNvPr id="23" name="Text Placeholder 22"/>
          <p:cNvSpPr>
            <a:spLocks noGrp="1"/>
          </p:cNvSpPr>
          <p:nvPr>
            <p:ph type="body" sz="quarter" idx="15"/>
          </p:nvPr>
        </p:nvSpPr>
        <p:spPr/>
        <p:txBody>
          <a:bodyPr/>
          <a:lstStyle/>
          <a:p>
            <a:endParaRPr lang="en-US"/>
          </a:p>
        </p:txBody>
      </p:sp>
      <p:grpSp>
        <p:nvGrpSpPr>
          <p:cNvPr id="27" name="Group 26"/>
          <p:cNvGrpSpPr/>
          <p:nvPr/>
        </p:nvGrpSpPr>
        <p:grpSpPr>
          <a:xfrm>
            <a:off x="362878" y="2395280"/>
            <a:ext cx="10393151" cy="369332"/>
            <a:chOff x="384000" y="3565084"/>
            <a:chExt cx="9287722" cy="369332"/>
          </a:xfrm>
        </p:grpSpPr>
        <p:sp>
          <p:nvSpPr>
            <p:cNvPr id="28" name="Rectangle 27"/>
            <p:cNvSpPr/>
            <p:nvPr/>
          </p:nvSpPr>
          <p:spPr>
            <a:xfrm>
              <a:off x="384000" y="3565084"/>
              <a:ext cx="9287722" cy="369332"/>
            </a:xfrm>
            <a:prstGeom prst="rect">
              <a:avLst/>
            </a:prstGeom>
          </p:spPr>
          <p:txBody>
            <a:bodyPr wrap="square">
              <a:spAutoFit/>
            </a:bodyPr>
            <a:lstStyle/>
            <a:p>
              <a:pPr marL="285750" indent="-285750">
                <a:buFont typeface="Arial" panose="020B0604020202020204" pitchFamily="34" charset="0"/>
                <a:buChar char="•"/>
                <a:defRPr/>
              </a:pPr>
              <a:r>
                <a:rPr lang="en-GB" dirty="0" err="1"/>
                <a:t>OpenCDE</a:t>
              </a:r>
              <a:r>
                <a:rPr lang="en-GB" dirty="0"/>
                <a:t>-API &amp; LDP 		roadmap for standardizing CDE + implementation features</a:t>
              </a:r>
            </a:p>
          </p:txBody>
        </p:sp>
        <p:sp>
          <p:nvSpPr>
            <p:cNvPr id="29" name="Right Arrow 28"/>
            <p:cNvSpPr/>
            <p:nvPr/>
          </p:nvSpPr>
          <p:spPr bwMode="auto">
            <a:xfrm>
              <a:off x="3069796" y="3621500"/>
              <a:ext cx="403766" cy="3091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grpSp>
      <p:sp>
        <p:nvSpPr>
          <p:cNvPr id="10" name="Rectangle 9"/>
          <p:cNvSpPr/>
          <p:nvPr/>
        </p:nvSpPr>
        <p:spPr>
          <a:xfrm>
            <a:off x="637020" y="2951377"/>
            <a:ext cx="2832827" cy="369332"/>
          </a:xfrm>
          <a:prstGeom prst="rect">
            <a:avLst/>
          </a:prstGeom>
        </p:spPr>
        <p:txBody>
          <a:bodyPr wrap="none">
            <a:spAutoFit/>
          </a:bodyPr>
          <a:lstStyle/>
          <a:p>
            <a:pPr marL="285750" indent="-285750">
              <a:buFont typeface="Courier New" panose="02070309020205020404" pitchFamily="49" charset="0"/>
              <a:buChar char="o"/>
              <a:defRPr/>
            </a:pPr>
            <a:r>
              <a:rPr lang="en-GB" dirty="0"/>
              <a:t>Need </a:t>
            </a:r>
            <a:r>
              <a:rPr lang="en-GB" dirty="0" smtClean="0"/>
              <a:t>implementations!</a:t>
            </a:r>
            <a:endParaRPr lang="en-GB" dirty="0"/>
          </a:p>
        </p:txBody>
      </p:sp>
      <p:grpSp>
        <p:nvGrpSpPr>
          <p:cNvPr id="30" name="Group 29"/>
          <p:cNvGrpSpPr/>
          <p:nvPr/>
        </p:nvGrpSpPr>
        <p:grpSpPr>
          <a:xfrm>
            <a:off x="362877" y="1518156"/>
            <a:ext cx="10393151" cy="369332"/>
            <a:chOff x="384000" y="3565084"/>
            <a:chExt cx="9287722" cy="369332"/>
          </a:xfrm>
        </p:grpSpPr>
        <p:sp>
          <p:nvSpPr>
            <p:cNvPr id="31" name="Rectangle 30"/>
            <p:cNvSpPr/>
            <p:nvPr/>
          </p:nvSpPr>
          <p:spPr>
            <a:xfrm>
              <a:off x="384000" y="3565084"/>
              <a:ext cx="9287722" cy="369332"/>
            </a:xfrm>
            <a:prstGeom prst="rect">
              <a:avLst/>
            </a:prstGeom>
          </p:spPr>
          <p:txBody>
            <a:bodyPr wrap="square">
              <a:spAutoFit/>
            </a:bodyPr>
            <a:lstStyle/>
            <a:p>
              <a:pPr marL="285750" indent="-285750">
                <a:buFont typeface="Arial" panose="020B0604020202020204" pitchFamily="34" charset="0"/>
                <a:buChar char="•"/>
                <a:defRPr/>
              </a:pPr>
              <a:r>
                <a:rPr lang="en-GB" dirty="0"/>
                <a:t>ICDD 		 Container + link specs – extensions for above CDEs</a:t>
              </a:r>
            </a:p>
          </p:txBody>
        </p:sp>
        <p:sp>
          <p:nvSpPr>
            <p:cNvPr id="32" name="Right Arrow 31"/>
            <p:cNvSpPr/>
            <p:nvPr/>
          </p:nvSpPr>
          <p:spPr bwMode="auto">
            <a:xfrm>
              <a:off x="1417350" y="3607335"/>
              <a:ext cx="385608" cy="31140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grpSp>
      <p:sp>
        <p:nvSpPr>
          <p:cNvPr id="35" name="Rectangle 34"/>
          <p:cNvSpPr/>
          <p:nvPr/>
        </p:nvSpPr>
        <p:spPr bwMode="auto">
          <a:xfrm>
            <a:off x="637020" y="3539613"/>
            <a:ext cx="2999539" cy="369332"/>
          </a:xfrm>
          <a:prstGeom prst="rect">
            <a:avLst/>
          </a:prstGeom>
        </p:spPr>
        <p:txBody>
          <a:bodyPr wrap="none">
            <a:spAutoFit/>
          </a:bodyPr>
          <a:lstStyle/>
          <a:p>
            <a:pPr marL="285750" indent="-285750">
              <a:buFont typeface="Courier New" panose="02070309020205020404" pitchFamily="49" charset="0"/>
              <a:buChar char="o"/>
              <a:defRPr/>
            </a:pPr>
            <a:r>
              <a:rPr lang="en-GB" dirty="0" smtClean="0"/>
              <a:t>CDE + ICDD + GraphQL</a:t>
            </a:r>
            <a:endParaRPr lang="en-GB" dirty="0"/>
          </a:p>
        </p:txBody>
      </p:sp>
      <p:sp>
        <p:nvSpPr>
          <p:cNvPr id="37" name="Oval 36"/>
          <p:cNvSpPr/>
          <p:nvPr/>
        </p:nvSpPr>
        <p:spPr>
          <a:xfrm>
            <a:off x="1625600" y="3427792"/>
            <a:ext cx="1958490" cy="56614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p:cNvSpPr/>
          <p:nvPr/>
        </p:nvSpPr>
        <p:spPr bwMode="auto">
          <a:xfrm>
            <a:off x="741681" y="3485626"/>
            <a:ext cx="1696720" cy="508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009039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le 7"/>
          <p:cNvSpPr>
            <a:spLocks noGrp="1"/>
          </p:cNvSpPr>
          <p:nvPr>
            <p:ph type="title"/>
          </p:nvPr>
        </p:nvSpPr>
        <p:spPr/>
        <p:txBody>
          <a:bodyPr/>
          <a:lstStyle/>
          <a:p>
            <a:endParaRPr lang="en-US" dirty="0"/>
          </a:p>
        </p:txBody>
      </p:sp>
      <p:sp>
        <p:nvSpPr>
          <p:cNvPr id="18" name="Text Placeholder 17"/>
          <p:cNvSpPr>
            <a:spLocks noGrp="1"/>
          </p:cNvSpPr>
          <p:nvPr>
            <p:ph type="body" sz="quarter" idx="15"/>
          </p:nvPr>
        </p:nvSpPr>
        <p:spPr/>
        <p:txBody>
          <a:bodyPr/>
          <a:lstStyle/>
          <a:p>
            <a:endParaRPr lang="en-US"/>
          </a:p>
        </p:txBody>
      </p:sp>
      <p:sp>
        <p:nvSpPr>
          <p:cNvPr id="12" name="Titel 1"/>
          <p:cNvSpPr/>
          <p:nvPr/>
        </p:nvSpPr>
        <p:spPr bwMode="auto">
          <a:xfrm>
            <a:off x="384000" y="2618912"/>
            <a:ext cx="4779309" cy="1325563"/>
          </a:xfrm>
          <a:prstGeom prst="rect">
            <a:avLst/>
          </a:prstGeom>
        </p:spPr>
        <p:txBody>
          <a:bodyPr vert="horz" lIns="91440" tIns="45720" rIns="91440" bIns="45720" rtlCol="0" anchor="ctr"/>
          <a:lstStyle>
            <a:lvl1pPr algn="l" defTabSz="914400">
              <a:lnSpc>
                <a:spcPct val="90000"/>
              </a:lnSpc>
              <a:spcBef>
                <a:spcPts val="0"/>
              </a:spcBef>
              <a:buNone/>
              <a:defRPr sz="4400">
                <a:solidFill>
                  <a:schemeClr val="tx1"/>
                </a:solidFill>
                <a:latin typeface="+mj-lt"/>
                <a:ea typeface="+mj-ea"/>
                <a:cs typeface="+mj-cs"/>
              </a:defRPr>
            </a:lvl1pPr>
          </a:lstStyle>
          <a:p>
            <a:pPr>
              <a:defRPr/>
            </a:pPr>
            <a:r>
              <a:rPr lang="nl-BE" sz="3600" b="1" dirty="0">
                <a:solidFill>
                  <a:srgbClr val="0070C0"/>
                </a:solidFill>
                <a:latin typeface="Corbel"/>
              </a:rPr>
              <a:t>Thanks for your </a:t>
            </a:r>
            <a:endParaRPr lang="nl-BE" sz="3600" b="1" dirty="0" smtClean="0">
              <a:solidFill>
                <a:srgbClr val="0070C0"/>
              </a:solidFill>
              <a:latin typeface="Corbel"/>
            </a:endParaRPr>
          </a:p>
          <a:p>
            <a:pPr>
              <a:defRPr/>
            </a:pPr>
            <a:r>
              <a:rPr lang="nl-BE" sz="3600" b="1" dirty="0" smtClean="0">
                <a:solidFill>
                  <a:srgbClr val="0070C0"/>
                </a:solidFill>
                <a:latin typeface="Corbel"/>
              </a:rPr>
              <a:t>attention</a:t>
            </a:r>
            <a:r>
              <a:rPr lang="nl-BE" sz="3600" b="1" dirty="0">
                <a:solidFill>
                  <a:srgbClr val="0070C0"/>
                </a:solidFill>
                <a:latin typeface="Corbel"/>
              </a:rPr>
              <a:t>!</a:t>
            </a:r>
            <a:endParaRPr sz="2400" dirty="0">
              <a:solidFill>
                <a:srgbClr val="0070C0"/>
              </a:solidFill>
            </a:endParaRPr>
          </a:p>
        </p:txBody>
      </p:sp>
    </p:spTree>
    <p:extLst>
      <p:ext uri="{BB962C8B-B14F-4D97-AF65-F5344CB8AC3E}">
        <p14:creationId xmlns:p14="http://schemas.microsoft.com/office/powerpoint/2010/main" val="213910071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hthoek 8"/>
          <p:cNvSpPr/>
          <p:nvPr/>
        </p:nvSpPr>
        <p:spPr bwMode="auto">
          <a:xfrm>
            <a:off x="407368" y="1082714"/>
            <a:ext cx="11665296" cy="5266185"/>
          </a:xfrm>
          <a:prstGeom prst="rect">
            <a:avLst/>
          </a:prstGeom>
        </p:spPr>
        <p:txBody>
          <a:bodyPr wrap="square">
            <a:spAutoFit/>
          </a:bodyPr>
          <a:lstStyle/>
          <a:p>
            <a:pPr>
              <a:lnSpc>
                <a:spcPct val="107000"/>
              </a:lnSpc>
              <a:spcAft>
                <a:spcPts val="800"/>
              </a:spcAft>
              <a:defRPr/>
            </a:pPr>
            <a:r>
              <a:rPr lang="en-US" sz="1400" dirty="0" smtClean="0"/>
              <a:t>LDP </a:t>
            </a:r>
            <a:r>
              <a:rPr lang="en-US" sz="1400" dirty="0"/>
              <a:t>implementations - w3c wiki, https://www.w3.org/wiki/LDP_Implementations</a:t>
            </a:r>
            <a:br>
              <a:rPr lang="en-US" sz="1400" dirty="0"/>
            </a:br>
            <a:r>
              <a:rPr lang="en-US" sz="1400" dirty="0" smtClean="0"/>
              <a:t>Bader</a:t>
            </a:r>
            <a:r>
              <a:rPr lang="en-US" sz="1400" dirty="0"/>
              <a:t>, S.R., Wolf, A., </a:t>
            </a:r>
            <a:r>
              <a:rPr lang="en-US" sz="1400" dirty="0" err="1"/>
              <a:t>Keppmann</a:t>
            </a:r>
            <a:r>
              <a:rPr lang="en-US" sz="1400" dirty="0"/>
              <a:t>, F.L.: Evaluation environment for linked </a:t>
            </a:r>
            <a:r>
              <a:rPr lang="en-US" sz="1400" dirty="0" smtClean="0"/>
              <a:t>data web </a:t>
            </a:r>
            <a:r>
              <a:rPr lang="en-US" sz="1400" dirty="0"/>
              <a:t>services. In: SEMANTICS Workshops (2017)</a:t>
            </a:r>
            <a:br>
              <a:rPr lang="en-US" sz="1400" dirty="0"/>
            </a:br>
            <a:r>
              <a:rPr lang="en-US" sz="1400" dirty="0" smtClean="0"/>
              <a:t>Beckett</a:t>
            </a:r>
            <a:r>
              <a:rPr lang="en-US" sz="1400" dirty="0"/>
              <a:t>, D., McBride, B.: </a:t>
            </a:r>
            <a:r>
              <a:rPr lang="en-US" sz="1400" dirty="0" err="1"/>
              <a:t>Rdf</a:t>
            </a:r>
            <a:r>
              <a:rPr lang="en-US" sz="1400" dirty="0"/>
              <a:t>/xml syntax specification (revised). W3C recommendation </a:t>
            </a:r>
            <a:r>
              <a:rPr lang="en-US" sz="1400" b="1" dirty="0"/>
              <a:t>10</a:t>
            </a:r>
            <a:r>
              <a:rPr lang="en-US" sz="1400" dirty="0"/>
              <a:t>(2.3) (</a:t>
            </a:r>
            <a:r>
              <a:rPr lang="en-US" sz="1400" dirty="0" smtClean="0"/>
              <a:t>2004)</a:t>
            </a:r>
            <a:br>
              <a:rPr lang="en-US" sz="1400" dirty="0" smtClean="0"/>
            </a:br>
            <a:r>
              <a:rPr lang="en-US" sz="1400" dirty="0" smtClean="0"/>
              <a:t>Berners-Lee</a:t>
            </a:r>
            <a:r>
              <a:rPr lang="en-US" sz="1400" dirty="0"/>
              <a:t>, T.: Linked Data - Design Issues (Jun 2008</a:t>
            </a:r>
            <a:r>
              <a:rPr lang="en-US" sz="1400" dirty="0" smtClean="0"/>
              <a:t>), https</a:t>
            </a:r>
            <a:r>
              <a:rPr lang="en-US" sz="1400" dirty="0"/>
              <a:t>://www.w3.org/DesignIssues/LinkedData.html</a:t>
            </a:r>
            <a:br>
              <a:rPr lang="en-US" sz="1400" dirty="0"/>
            </a:br>
            <a:r>
              <a:rPr lang="en-US" sz="1400" dirty="0" smtClean="0"/>
              <a:t>Berners-Lee</a:t>
            </a:r>
            <a:r>
              <a:rPr lang="en-US" sz="1400" dirty="0"/>
              <a:t>, T., </a:t>
            </a:r>
            <a:r>
              <a:rPr lang="en-US" sz="1400" dirty="0" err="1"/>
              <a:t>Prud’hommeaux</a:t>
            </a:r>
            <a:r>
              <a:rPr lang="en-US" sz="1400" dirty="0"/>
              <a:t>, E., </a:t>
            </a:r>
            <a:r>
              <a:rPr lang="en-US" sz="1400" dirty="0" err="1"/>
              <a:t>Carvalho</a:t>
            </a:r>
            <a:r>
              <a:rPr lang="en-US" sz="1400" dirty="0"/>
              <a:t>, M., </a:t>
            </a:r>
            <a:r>
              <a:rPr lang="en-US" sz="1400" dirty="0" err="1"/>
              <a:t>Verborgh</a:t>
            </a:r>
            <a:r>
              <a:rPr lang="en-US" sz="1400" dirty="0"/>
              <a:t>, R.: Solid (2017</a:t>
            </a:r>
            <a:r>
              <a:rPr lang="en-US" sz="1400" dirty="0" smtClean="0"/>
              <a:t>), https</a:t>
            </a:r>
            <a:r>
              <a:rPr lang="en-US" sz="1400" dirty="0"/>
              <a:t>://solid.mit.edu/</a:t>
            </a:r>
            <a:br>
              <a:rPr lang="en-US" sz="1400" dirty="0"/>
            </a:br>
            <a:r>
              <a:rPr lang="en-US" sz="1400" dirty="0" err="1" smtClean="0"/>
              <a:t>Bizer</a:t>
            </a:r>
            <a:r>
              <a:rPr lang="en-US" sz="1400" dirty="0"/>
              <a:t>, C., Heath, T., Berners-Lee, T.: Linked data - the story so far. </a:t>
            </a:r>
            <a:r>
              <a:rPr lang="en-US" sz="1400" dirty="0" smtClean="0"/>
              <a:t>International Journal </a:t>
            </a:r>
            <a:r>
              <a:rPr lang="en-US" sz="1400" dirty="0"/>
              <a:t>on Semantic Web and Information Systems </a:t>
            </a:r>
            <a:r>
              <a:rPr lang="en-US" sz="1400" b="1" dirty="0"/>
              <a:t>5</a:t>
            </a:r>
            <a:r>
              <a:rPr lang="en-US" sz="1400" dirty="0"/>
              <a:t>, 1–22 (2009)</a:t>
            </a:r>
            <a:br>
              <a:rPr lang="en-US" sz="1400" dirty="0"/>
            </a:br>
            <a:r>
              <a:rPr lang="en-US" sz="1400" dirty="0" err="1" smtClean="0"/>
              <a:t>Bizer</a:t>
            </a:r>
            <a:r>
              <a:rPr lang="en-US" sz="1400" dirty="0"/>
              <a:t>, C., Heath, T., Berners-Lee, T.: Linked data-the story so far. Semantic services, interoperability and web applications: emerging concepts </a:t>
            </a:r>
            <a:r>
              <a:rPr lang="en-US" sz="1400" dirty="0" smtClean="0"/>
              <a:t>pp. 205–227 </a:t>
            </a:r>
            <a:r>
              <a:rPr lang="en-US" sz="1400" dirty="0"/>
              <a:t>(2009)</a:t>
            </a:r>
            <a:br>
              <a:rPr lang="en-US" sz="1400" dirty="0"/>
            </a:br>
            <a:r>
              <a:rPr lang="en-US" sz="1400" dirty="0" err="1" smtClean="0"/>
              <a:t>Bizer</a:t>
            </a:r>
            <a:r>
              <a:rPr lang="en-US" sz="1400" dirty="0"/>
              <a:t>, C., Heath, T., Berners-Lee, T.: Linked data. Evolving the Web into a </a:t>
            </a:r>
            <a:r>
              <a:rPr lang="en-US" sz="1400" dirty="0" smtClean="0"/>
              <a:t>Global Data </a:t>
            </a:r>
            <a:r>
              <a:rPr lang="en-US" sz="1400" dirty="0"/>
              <a:t>Space (2011)</a:t>
            </a:r>
            <a:br>
              <a:rPr lang="en-US" sz="1400" dirty="0"/>
            </a:br>
            <a:r>
              <a:rPr lang="en-US" sz="1400" dirty="0" smtClean="0"/>
              <a:t>Boxall</a:t>
            </a:r>
            <a:r>
              <a:rPr lang="en-US" sz="1400" dirty="0"/>
              <a:t>, E.: Common data environment (</a:t>
            </a:r>
            <a:r>
              <a:rPr lang="en-US" sz="1400" dirty="0" err="1"/>
              <a:t>cde</a:t>
            </a:r>
            <a:r>
              <a:rPr lang="en-US" sz="1400" dirty="0"/>
              <a:t>): What you need to know for </a:t>
            </a:r>
            <a:r>
              <a:rPr lang="en-US" sz="1400" dirty="0" smtClean="0"/>
              <a:t>starters. https</a:t>
            </a:r>
            <a:r>
              <a:rPr lang="en-US" sz="1400" dirty="0"/>
              <a:t>://blogs.oracle.com/construction-engineering/common-data-environmentcde-tutorial (2018), [Online; accessed </a:t>
            </a:r>
            <a:r>
              <a:rPr lang="en-US" sz="1400" dirty="0" smtClean="0"/>
              <a:t>11-Fev-2029]</a:t>
            </a:r>
          </a:p>
          <a:p>
            <a:pPr>
              <a:lnSpc>
                <a:spcPct val="107000"/>
              </a:lnSpc>
              <a:spcAft>
                <a:spcPts val="800"/>
              </a:spcAft>
              <a:defRPr/>
            </a:pPr>
            <a:r>
              <a:rPr lang="en-US" sz="1400" dirty="0" smtClean="0"/>
              <a:t>Chappell</a:t>
            </a:r>
            <a:r>
              <a:rPr lang="en-US" sz="1400" dirty="0"/>
              <a:t>, D.: Introducing </a:t>
            </a:r>
            <a:r>
              <a:rPr lang="en-US" sz="1400" dirty="0" err="1"/>
              <a:t>odata</a:t>
            </a:r>
            <a:r>
              <a:rPr lang="en-US" sz="1400" dirty="0"/>
              <a:t>. Data Access for the Web, The Cloud, Mobile</a:t>
            </a:r>
            <a:br>
              <a:rPr lang="en-US" sz="1400" dirty="0"/>
            </a:br>
            <a:r>
              <a:rPr lang="en-US" sz="1400" dirty="0" smtClean="0"/>
              <a:t>Fielding</a:t>
            </a:r>
            <a:r>
              <a:rPr lang="en-US" sz="1400" dirty="0"/>
              <a:t>, R., </a:t>
            </a:r>
            <a:r>
              <a:rPr lang="en-US" sz="1400" dirty="0" err="1"/>
              <a:t>Gettys</a:t>
            </a:r>
            <a:r>
              <a:rPr lang="en-US" sz="1400" dirty="0"/>
              <a:t>, J., Mogul, J., </a:t>
            </a:r>
            <a:r>
              <a:rPr lang="en-US" sz="1400" dirty="0" err="1"/>
              <a:t>Frystyk</a:t>
            </a:r>
            <a:r>
              <a:rPr lang="en-US" sz="1400" dirty="0"/>
              <a:t>, H., </a:t>
            </a:r>
            <a:r>
              <a:rPr lang="en-US" sz="1400" dirty="0" err="1"/>
              <a:t>Masinter</a:t>
            </a:r>
            <a:r>
              <a:rPr lang="en-US" sz="1400" dirty="0"/>
              <a:t>, L., Leach, P., </a:t>
            </a:r>
            <a:r>
              <a:rPr lang="en-US" sz="1400" dirty="0" err="1"/>
              <a:t>BernersLee</a:t>
            </a:r>
            <a:r>
              <a:rPr lang="en-US" sz="1400" dirty="0"/>
              <a:t>, T.: Hypertext transfer protocol–http/1.1 (1999)</a:t>
            </a:r>
            <a:br>
              <a:rPr lang="en-US" sz="1400" dirty="0"/>
            </a:br>
            <a:r>
              <a:rPr lang="en-US" sz="1400" dirty="0" smtClean="0"/>
              <a:t>Fielding</a:t>
            </a:r>
            <a:r>
              <a:rPr lang="en-US" sz="1400" dirty="0"/>
              <a:t>, R.T., </a:t>
            </a:r>
            <a:r>
              <a:rPr lang="en-US" sz="1400" dirty="0" err="1"/>
              <a:t>Gettys</a:t>
            </a:r>
            <a:r>
              <a:rPr lang="en-US" sz="1400" dirty="0"/>
              <a:t>, J., Mogul, J.C., Nielsen, H.F., </a:t>
            </a:r>
            <a:r>
              <a:rPr lang="en-US" sz="1400" dirty="0" err="1"/>
              <a:t>Masinter</a:t>
            </a:r>
            <a:r>
              <a:rPr lang="en-US" sz="1400" dirty="0"/>
              <a:t>, L., Leach, P.J</a:t>
            </a:r>
            <a:r>
              <a:rPr lang="en-US" sz="1400" dirty="0" smtClean="0"/>
              <a:t>., Berners-Lee</a:t>
            </a:r>
            <a:r>
              <a:rPr lang="en-US" sz="1400" dirty="0"/>
              <a:t>, T.: Hypertext transfer protocol – http/1.1. RFC 2616, RFC </a:t>
            </a:r>
            <a:r>
              <a:rPr lang="en-US" sz="1400" dirty="0" smtClean="0"/>
              <a:t>Editor (June </a:t>
            </a:r>
            <a:r>
              <a:rPr lang="en-US" sz="1400" dirty="0"/>
              <a:t>1999), http://www.rfc-editor.org/rfc/rfc2616.txt, [Online; accessed 06-June-</a:t>
            </a:r>
            <a:br>
              <a:rPr lang="en-US" sz="1400" dirty="0"/>
            </a:br>
            <a:r>
              <a:rPr lang="en-US" sz="1400" dirty="0"/>
              <a:t>2019]</a:t>
            </a:r>
            <a:br>
              <a:rPr lang="en-US" sz="1400" dirty="0"/>
            </a:br>
            <a:r>
              <a:rPr lang="en-US" sz="1400" dirty="0" smtClean="0"/>
              <a:t>Fuchs</a:t>
            </a:r>
            <a:r>
              <a:rPr lang="en-US" sz="1400" dirty="0"/>
              <a:t>, S., </a:t>
            </a:r>
            <a:r>
              <a:rPr lang="en-US" sz="1400" dirty="0" err="1"/>
              <a:t>Katranuschkov</a:t>
            </a:r>
            <a:r>
              <a:rPr lang="en-US" sz="1400" dirty="0"/>
              <a:t>, P., Scherer, R.: A framework for multi-model collaboration and </a:t>
            </a:r>
            <a:r>
              <a:rPr lang="en-US" sz="1400" dirty="0" err="1"/>
              <a:t>visualisation</a:t>
            </a:r>
            <a:r>
              <a:rPr lang="en-US" sz="1400" dirty="0"/>
              <a:t>. Proc. ECPPM 2010 pp. 115–120 (2010)</a:t>
            </a:r>
            <a:br>
              <a:rPr lang="en-US" sz="1400" dirty="0"/>
            </a:br>
            <a:r>
              <a:rPr lang="en-US" sz="1400" dirty="0" err="1" smtClean="0"/>
              <a:t>Hausenblas</a:t>
            </a:r>
            <a:r>
              <a:rPr lang="en-US" sz="1400" dirty="0"/>
              <a:t>, M.: Linked data applications. First Community Draft, DERI (2009)</a:t>
            </a:r>
            <a:br>
              <a:rPr lang="en-US" sz="1400" dirty="0"/>
            </a:br>
            <a:r>
              <a:rPr lang="en-US" sz="1400" dirty="0" smtClean="0"/>
              <a:t>Information </a:t>
            </a:r>
            <a:r>
              <a:rPr lang="en-US" sz="1400" dirty="0"/>
              <a:t>container for linked document delivery — Exchange </a:t>
            </a:r>
            <a:r>
              <a:rPr lang="en-US" sz="1400" dirty="0" err="1"/>
              <a:t>specificaton</a:t>
            </a:r>
            <a:r>
              <a:rPr lang="en-US" sz="1400" dirty="0"/>
              <a:t> </a:t>
            </a:r>
            <a:r>
              <a:rPr lang="en-US" sz="1400" dirty="0" smtClean="0"/>
              <a:t>– Part 1</a:t>
            </a:r>
            <a:r>
              <a:rPr lang="en-US" sz="1400" dirty="0"/>
              <a:t>: Container (Mar 2018)</a:t>
            </a:r>
            <a:br>
              <a:rPr lang="en-US" sz="1400" dirty="0"/>
            </a:br>
            <a:r>
              <a:rPr lang="en-US" sz="1400" dirty="0" smtClean="0"/>
              <a:t>Information </a:t>
            </a:r>
            <a:r>
              <a:rPr lang="en-US" sz="1400" dirty="0"/>
              <a:t>container for linked document delivery — Exchange </a:t>
            </a:r>
            <a:r>
              <a:rPr lang="en-US" sz="1400" dirty="0" err="1"/>
              <a:t>specificaton</a:t>
            </a:r>
            <a:r>
              <a:rPr lang="en-US" sz="1400" dirty="0"/>
              <a:t> </a:t>
            </a:r>
            <a:r>
              <a:rPr lang="en-US" sz="1400" dirty="0" smtClean="0"/>
              <a:t>– Part 2</a:t>
            </a:r>
            <a:r>
              <a:rPr lang="en-US" sz="1400" dirty="0"/>
              <a:t>: Dynamic semantics (Mar 2018)</a:t>
            </a:r>
            <a:br>
              <a:rPr lang="en-US" sz="1400" dirty="0"/>
            </a:br>
            <a:r>
              <a:rPr lang="en-US" sz="1400" dirty="0"/>
              <a:t/>
            </a:r>
            <a:br>
              <a:rPr lang="en-US" sz="1400" dirty="0"/>
            </a:br>
            <a:endParaRPr lang="nl-BE" sz="1400" b="1" dirty="0">
              <a:latin typeface="Corbel"/>
              <a:ea typeface="Calibri"/>
              <a:cs typeface="Times New Roman"/>
            </a:endParaRPr>
          </a:p>
        </p:txBody>
      </p:sp>
      <p:sp>
        <p:nvSpPr>
          <p:cNvPr id="14" name="Text Placeholder 13"/>
          <p:cNvSpPr>
            <a:spLocks noGrp="1"/>
          </p:cNvSpPr>
          <p:nvPr>
            <p:ph type="body" sz="quarter" idx="13"/>
          </p:nvPr>
        </p:nvSpPr>
        <p:spPr/>
        <p:txBody>
          <a:bodyPr/>
          <a:lstStyle/>
          <a:p>
            <a:endParaRPr lang="en-US"/>
          </a:p>
        </p:txBody>
      </p:sp>
      <p:sp>
        <p:nvSpPr>
          <p:cNvPr id="12" name="Title 11"/>
          <p:cNvSpPr>
            <a:spLocks noGrp="1"/>
          </p:cNvSpPr>
          <p:nvPr>
            <p:ph type="title"/>
          </p:nvPr>
        </p:nvSpPr>
        <p:spPr/>
        <p:txBody>
          <a:bodyPr/>
          <a:lstStyle/>
          <a:p>
            <a:r>
              <a:rPr lang="en-US" dirty="0" smtClean="0"/>
              <a:t>References</a:t>
            </a:r>
            <a:endParaRPr lang="en-US" dirty="0"/>
          </a:p>
        </p:txBody>
      </p:sp>
      <p:sp>
        <p:nvSpPr>
          <p:cNvPr id="13" name="Content Placeholder 12"/>
          <p:cNvSpPr>
            <a:spLocks noGrp="1"/>
          </p:cNvSpPr>
          <p:nvPr>
            <p:ph idx="1"/>
          </p:nvPr>
        </p:nvSpPr>
        <p:spPr/>
        <p:txBody>
          <a:bodyPr/>
          <a:lstStyle/>
          <a:p>
            <a:endParaRPr lang="en-US"/>
          </a:p>
        </p:txBody>
      </p:sp>
      <p:sp>
        <p:nvSpPr>
          <p:cNvPr id="15" name="Content Placeholder 14"/>
          <p:cNvSpPr>
            <a:spLocks noGrp="1"/>
          </p:cNvSpPr>
          <p:nvPr>
            <p:ph sz="quarter" idx="14"/>
          </p:nvPr>
        </p:nvSpPr>
        <p:spPr/>
        <p:txBody>
          <a:bodyPr/>
          <a:lstStyle/>
          <a:p>
            <a:endParaRPr lang="en-US"/>
          </a:p>
        </p:txBody>
      </p:sp>
      <p:sp>
        <p:nvSpPr>
          <p:cNvPr id="16" name="Text Placeholder 1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4341548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le 11"/>
          <p:cNvSpPr>
            <a:spLocks noGrp="1"/>
          </p:cNvSpPr>
          <p:nvPr>
            <p:ph type="title"/>
          </p:nvPr>
        </p:nvSpPr>
        <p:spPr/>
        <p:txBody>
          <a:bodyPr/>
          <a:lstStyle/>
          <a:p>
            <a:r>
              <a:rPr lang="en-US" dirty="0" smtClean="0"/>
              <a:t>References</a:t>
            </a:r>
            <a:endParaRPr lang="en-US" dirty="0"/>
          </a:p>
        </p:txBody>
      </p:sp>
      <p:sp>
        <p:nvSpPr>
          <p:cNvPr id="16" name="Text Placeholder 15"/>
          <p:cNvSpPr>
            <a:spLocks noGrp="1"/>
          </p:cNvSpPr>
          <p:nvPr>
            <p:ph type="body" sz="quarter" idx="15"/>
          </p:nvPr>
        </p:nvSpPr>
        <p:spPr/>
        <p:txBody>
          <a:bodyPr/>
          <a:lstStyle/>
          <a:p>
            <a:endParaRPr lang="en-US"/>
          </a:p>
        </p:txBody>
      </p:sp>
      <p:sp>
        <p:nvSpPr>
          <p:cNvPr id="9" name="Rechthoek 8"/>
          <p:cNvSpPr/>
          <p:nvPr/>
        </p:nvSpPr>
        <p:spPr bwMode="auto">
          <a:xfrm>
            <a:off x="334666" y="1052736"/>
            <a:ext cx="11593982" cy="5138266"/>
          </a:xfrm>
          <a:prstGeom prst="rect">
            <a:avLst/>
          </a:prstGeom>
        </p:spPr>
        <p:txBody>
          <a:bodyPr wrap="square">
            <a:spAutoFit/>
          </a:bodyPr>
          <a:lstStyle/>
          <a:p>
            <a:pPr>
              <a:lnSpc>
                <a:spcPct val="107000"/>
              </a:lnSpc>
              <a:spcAft>
                <a:spcPts val="800"/>
              </a:spcAft>
              <a:defRPr/>
            </a:pPr>
            <a:r>
              <a:rPr lang="en-US" sz="1400" dirty="0"/>
              <a:t/>
            </a:r>
            <a:br>
              <a:rPr lang="en-US" sz="1400" dirty="0"/>
            </a:br>
            <a:r>
              <a:rPr lang="en-US" sz="1400" dirty="0"/>
              <a:t>Katz, P.: </a:t>
            </a:r>
            <a:r>
              <a:rPr lang="en-US" sz="1400" dirty="0" err="1"/>
              <a:t>Appnote</a:t>
            </a:r>
            <a:r>
              <a:rPr lang="en-US" sz="1400" dirty="0"/>
              <a:t>. TXT—. ZIP file format specification, version </a:t>
            </a:r>
            <a:r>
              <a:rPr lang="en-US" sz="1400" b="1" dirty="0"/>
              <a:t>2 </a:t>
            </a:r>
            <a:r>
              <a:rPr lang="en-US" sz="1400" dirty="0"/>
              <a:t>(1993)</a:t>
            </a:r>
            <a:br>
              <a:rPr lang="en-US" sz="1400" dirty="0"/>
            </a:br>
            <a:r>
              <a:rPr lang="en-US" sz="1400" dirty="0"/>
              <a:t>Malhotra, A., </a:t>
            </a:r>
            <a:r>
              <a:rPr lang="en-US" sz="1400" dirty="0" err="1"/>
              <a:t>Arwe</a:t>
            </a:r>
            <a:r>
              <a:rPr lang="en-US" sz="1400" dirty="0"/>
              <a:t>, J., Speicher, S.: Linked data platform specification. W3C Recommendation (2015)</a:t>
            </a:r>
            <a:br>
              <a:rPr lang="en-US" sz="1400" dirty="0"/>
            </a:br>
            <a:r>
              <a:rPr lang="en-US" sz="1400" dirty="0" err="1"/>
              <a:t>Manola</a:t>
            </a:r>
            <a:r>
              <a:rPr lang="en-US" sz="1400" dirty="0"/>
              <a:t>, F., Miller, E., McBride, B., et al.: </a:t>
            </a:r>
            <a:r>
              <a:rPr lang="en-US" sz="1400" dirty="0" err="1"/>
              <a:t>Rdf</a:t>
            </a:r>
            <a:r>
              <a:rPr lang="en-US" sz="1400" dirty="0"/>
              <a:t> primer. W3C recommendation </a:t>
            </a:r>
            <a:r>
              <a:rPr lang="en-US" sz="1400" b="1" dirty="0"/>
              <a:t>10</a:t>
            </a:r>
            <a:r>
              <a:rPr lang="en-US" sz="1400" dirty="0"/>
              <a:t>(1-107), 6 (2004) </a:t>
            </a:r>
          </a:p>
          <a:p>
            <a:pPr>
              <a:lnSpc>
                <a:spcPct val="107000"/>
              </a:lnSpc>
              <a:spcAft>
                <a:spcPts val="800"/>
              </a:spcAft>
              <a:defRPr/>
            </a:pPr>
            <a:r>
              <a:rPr lang="en-US" sz="1400" dirty="0" smtClean="0"/>
              <a:t>Richards</a:t>
            </a:r>
            <a:r>
              <a:rPr lang="en-US" sz="1400" dirty="0"/>
              <a:t>, Richards, M.: Building information management: A standard </a:t>
            </a:r>
            <a:r>
              <a:rPr lang="en-US" sz="1400" dirty="0" smtClean="0"/>
              <a:t>framework and </a:t>
            </a:r>
            <a:r>
              <a:rPr lang="en-US" sz="1400" dirty="0"/>
              <a:t>guide to </a:t>
            </a:r>
            <a:r>
              <a:rPr lang="en-US" sz="1400" dirty="0" err="1"/>
              <a:t>bs</a:t>
            </a:r>
            <a:r>
              <a:rPr lang="en-US" sz="1400" dirty="0"/>
              <a:t> 1192, </a:t>
            </a:r>
            <a:r>
              <a:rPr lang="en-US" sz="1400" dirty="0" err="1"/>
              <a:t>bsi</a:t>
            </a:r>
            <a:r>
              <a:rPr lang="en-US" sz="1400" dirty="0"/>
              <a:t> </a:t>
            </a:r>
            <a:r>
              <a:rPr lang="en-US" sz="1400" dirty="0" smtClean="0"/>
              <a:t>standards (2010</a:t>
            </a:r>
            <a:r>
              <a:rPr lang="en-US" sz="1400" dirty="0"/>
              <a:t>)</a:t>
            </a:r>
            <a:br>
              <a:rPr lang="en-US" sz="1400" dirty="0"/>
            </a:br>
            <a:r>
              <a:rPr lang="en-US" sz="1400" dirty="0"/>
              <a:t>Schapke, S.E.: </a:t>
            </a:r>
            <a:r>
              <a:rPr lang="en-US" sz="1400" dirty="0" err="1"/>
              <a:t>jyrkioraskari</a:t>
            </a:r>
            <a:r>
              <a:rPr lang="en-US" sz="1400" dirty="0"/>
              <a:t>/MMC: </a:t>
            </a:r>
            <a:r>
              <a:rPr lang="en-US" sz="1400" dirty="0" err="1"/>
              <a:t>buildingSMART</a:t>
            </a:r>
            <a:r>
              <a:rPr lang="en-US" sz="1400" dirty="0"/>
              <a:t> MMC </a:t>
            </a:r>
            <a:r>
              <a:rPr lang="en-US" sz="1400" dirty="0" err="1"/>
              <a:t>MultimodellContainer</a:t>
            </a:r>
            <a:r>
              <a:rPr lang="en-US" sz="1400" dirty="0"/>
              <a:t> (Mar 2020</a:t>
            </a:r>
            <a:r>
              <a:rPr lang="en-US" sz="1400" dirty="0" smtClean="0"/>
              <a:t>). </a:t>
            </a:r>
            <a:r>
              <a:rPr lang="en-US" sz="1400" dirty="0" smtClean="0">
                <a:hlinkClick r:id="rId2"/>
              </a:rPr>
              <a:t>https</a:t>
            </a:r>
            <a:r>
              <a:rPr lang="en-US" sz="1400" dirty="0">
                <a:hlinkClick r:id="rId2"/>
              </a:rPr>
              <a:t>://</a:t>
            </a:r>
            <a:r>
              <a:rPr lang="en-US" sz="1400" dirty="0" smtClean="0">
                <a:hlinkClick r:id="rId2"/>
              </a:rPr>
              <a:t>doi.org/10.5281/zenodo.3727286</a:t>
            </a:r>
            <a:r>
              <a:rPr lang="en-US" sz="1400" dirty="0" smtClean="0"/>
              <a:t>, https</a:t>
            </a:r>
            <a:r>
              <a:rPr lang="en-US" sz="1400" dirty="0"/>
              <a:t>://doi.org/10.5281/zenodo.3727286</a:t>
            </a:r>
            <a:br>
              <a:rPr lang="en-US" sz="1400" dirty="0"/>
            </a:br>
            <a:r>
              <a:rPr lang="en-US" sz="1400" dirty="0"/>
              <a:t>Scherer, R.J., </a:t>
            </a:r>
            <a:r>
              <a:rPr lang="en-US" sz="1400" dirty="0" err="1"/>
              <a:t>Katranuschkov</a:t>
            </a:r>
            <a:r>
              <a:rPr lang="en-US" sz="1400" dirty="0"/>
              <a:t>, P.: Context capturing of multi information </a:t>
            </a:r>
            <a:r>
              <a:rPr lang="en-US" sz="1400" dirty="0" smtClean="0"/>
              <a:t>resources for </a:t>
            </a:r>
            <a:r>
              <a:rPr lang="en-US" sz="1400" dirty="0"/>
              <a:t>the data exchange in collaborative project environments (</a:t>
            </a:r>
            <a:r>
              <a:rPr lang="en-US" sz="1400" dirty="0" smtClean="0"/>
              <a:t>2019)</a:t>
            </a:r>
          </a:p>
          <a:p>
            <a:pPr>
              <a:lnSpc>
                <a:spcPct val="107000"/>
              </a:lnSpc>
              <a:spcAft>
                <a:spcPts val="800"/>
              </a:spcAft>
              <a:defRPr/>
            </a:pPr>
            <a:r>
              <a:rPr lang="en-US" sz="1400" dirty="0" smtClean="0"/>
              <a:t>Scherer</a:t>
            </a:r>
            <a:r>
              <a:rPr lang="en-US" sz="1400" dirty="0"/>
              <a:t>, R.J., Schapke, S.E.: A distributed multi-model-based management information system for simulation and decision-making on construction projects. Advanced Engineering Informatics </a:t>
            </a:r>
            <a:r>
              <a:rPr lang="en-US" sz="1400" b="1" dirty="0"/>
              <a:t>25</a:t>
            </a:r>
            <a:r>
              <a:rPr lang="en-US" sz="1400" dirty="0"/>
              <a:t>(4), 582–599 (2011)</a:t>
            </a:r>
            <a:br>
              <a:rPr lang="en-US" sz="1400" dirty="0"/>
            </a:br>
            <a:r>
              <a:rPr lang="en-US" sz="1400" dirty="0" smtClean="0"/>
              <a:t>Seaborne</a:t>
            </a:r>
            <a:r>
              <a:rPr lang="en-US" sz="1400" dirty="0"/>
              <a:t>, A., </a:t>
            </a:r>
            <a:r>
              <a:rPr lang="en-US" sz="1400" dirty="0" err="1"/>
              <a:t>Manjunath</a:t>
            </a:r>
            <a:r>
              <a:rPr lang="en-US" sz="1400" dirty="0"/>
              <a:t>, G., </a:t>
            </a:r>
            <a:r>
              <a:rPr lang="en-US" sz="1400" dirty="0" err="1"/>
              <a:t>Bizer</a:t>
            </a:r>
            <a:r>
              <a:rPr lang="en-US" sz="1400" dirty="0"/>
              <a:t>, C., </a:t>
            </a:r>
            <a:r>
              <a:rPr lang="en-US" sz="1400" dirty="0" err="1"/>
              <a:t>Breslin</a:t>
            </a:r>
            <a:r>
              <a:rPr lang="en-US" sz="1400" dirty="0"/>
              <a:t>, J., Das, S., Davis, I., </a:t>
            </a:r>
            <a:r>
              <a:rPr lang="en-US" sz="1400" dirty="0" smtClean="0"/>
              <a:t>Harris, S</a:t>
            </a:r>
            <a:r>
              <a:rPr lang="en-US" sz="1400" dirty="0"/>
              <a:t>., </a:t>
            </a:r>
            <a:r>
              <a:rPr lang="en-US" sz="1400" dirty="0" err="1"/>
              <a:t>Idehen</a:t>
            </a:r>
            <a:r>
              <a:rPr lang="en-US" sz="1400" dirty="0"/>
              <a:t>, K., Corby, O., </a:t>
            </a:r>
            <a:r>
              <a:rPr lang="en-US" sz="1400" dirty="0" err="1"/>
              <a:t>Kjernsmo</a:t>
            </a:r>
            <a:r>
              <a:rPr lang="en-US" sz="1400" dirty="0"/>
              <a:t>, K., et al.: </a:t>
            </a:r>
            <a:r>
              <a:rPr lang="en-US" sz="1400" dirty="0" err="1"/>
              <a:t>Sparql</a:t>
            </a:r>
            <a:r>
              <a:rPr lang="en-US" sz="1400" dirty="0"/>
              <a:t>/update: A language </a:t>
            </a:r>
            <a:r>
              <a:rPr lang="en-US" sz="1400" dirty="0" smtClean="0"/>
              <a:t>for updating </a:t>
            </a:r>
            <a:r>
              <a:rPr lang="en-US" sz="1400" dirty="0" err="1"/>
              <a:t>rdf</a:t>
            </a:r>
            <a:r>
              <a:rPr lang="en-US" sz="1400" dirty="0"/>
              <a:t> graphs. W3c member submission </a:t>
            </a:r>
            <a:r>
              <a:rPr lang="en-US" sz="1400" b="1" dirty="0"/>
              <a:t>15 </a:t>
            </a:r>
            <a:r>
              <a:rPr lang="en-US" sz="1400" dirty="0"/>
              <a:t>(2008)</a:t>
            </a:r>
            <a:br>
              <a:rPr lang="en-US" sz="1400" dirty="0"/>
            </a:br>
            <a:r>
              <a:rPr lang="en-US" sz="1400" dirty="0" smtClean="0"/>
              <a:t>Senthilvel</a:t>
            </a:r>
            <a:r>
              <a:rPr lang="en-US" sz="1400" dirty="0"/>
              <a:t>, M.: </a:t>
            </a:r>
            <a:r>
              <a:rPr lang="en-US" sz="1400" dirty="0" err="1"/>
              <a:t>jyrkioraskari</a:t>
            </a:r>
            <a:r>
              <a:rPr lang="en-US" sz="1400" dirty="0"/>
              <a:t>/</a:t>
            </a:r>
            <a:r>
              <a:rPr lang="en-US" sz="1400" dirty="0" err="1"/>
              <a:t>icdd-hypergraphql</a:t>
            </a:r>
            <a:r>
              <a:rPr lang="en-US" sz="1400" dirty="0"/>
              <a:t>: </a:t>
            </a:r>
            <a:r>
              <a:rPr lang="en-US" sz="1400" dirty="0" err="1"/>
              <a:t>Zenodo</a:t>
            </a:r>
            <a:r>
              <a:rPr lang="en-US" sz="1400" dirty="0"/>
              <a:t> (May 2020). https://</a:t>
            </a:r>
            <a:r>
              <a:rPr lang="en-US" sz="1400" dirty="0" smtClean="0"/>
              <a:t>doi.org/10.5281/zenodo.3846727,  https</a:t>
            </a:r>
            <a:r>
              <a:rPr lang="en-US" sz="1400" dirty="0"/>
              <a:t>://doi.org/10.5281/zenodo.3846727</a:t>
            </a:r>
            <a:br>
              <a:rPr lang="en-US" sz="1400" dirty="0"/>
            </a:br>
            <a:r>
              <a:rPr lang="en-US" sz="1400" dirty="0" smtClean="0"/>
              <a:t>Speicher</a:t>
            </a:r>
            <a:r>
              <a:rPr lang="en-US" sz="1400" dirty="0"/>
              <a:t>, S., </a:t>
            </a:r>
            <a:r>
              <a:rPr lang="en-US" sz="1400" dirty="0" err="1"/>
              <a:t>Arwe</a:t>
            </a:r>
            <a:r>
              <a:rPr lang="en-US" sz="1400" dirty="0"/>
              <a:t>, J., Malhotra, A.: Linked data platform 1.0. W3C Recommendation, February </a:t>
            </a:r>
            <a:r>
              <a:rPr lang="en-US" sz="1400" b="1" dirty="0"/>
              <a:t>26 </a:t>
            </a:r>
            <a:r>
              <a:rPr lang="en-US" sz="1400" dirty="0"/>
              <a:t>(2015)</a:t>
            </a:r>
            <a:br>
              <a:rPr lang="en-US" sz="1400" dirty="0"/>
            </a:br>
            <a:r>
              <a:rPr lang="en-US" sz="1400" dirty="0" smtClean="0"/>
              <a:t>Werbrouck</a:t>
            </a:r>
            <a:r>
              <a:rPr lang="en-US" sz="1400" dirty="0"/>
              <a:t>, J., Senthilvel, M., Beetz, J., </a:t>
            </a:r>
            <a:r>
              <a:rPr lang="en-US" sz="1400" dirty="0" err="1"/>
              <a:t>Pauwels</a:t>
            </a:r>
            <a:r>
              <a:rPr lang="en-US" sz="1400" dirty="0"/>
              <a:t>, P.: Querying </a:t>
            </a:r>
            <a:r>
              <a:rPr lang="en-US" sz="1400" dirty="0" smtClean="0"/>
              <a:t>heterogeneous linked </a:t>
            </a:r>
            <a:r>
              <a:rPr lang="en-US" sz="1400" dirty="0"/>
              <a:t>building datasets with context-expanded </a:t>
            </a:r>
            <a:r>
              <a:rPr lang="en-US" sz="1400" dirty="0" err="1"/>
              <a:t>graphql</a:t>
            </a:r>
            <a:r>
              <a:rPr lang="en-US" sz="1400" dirty="0"/>
              <a:t> queries. </a:t>
            </a:r>
            <a:r>
              <a:rPr lang="en-US" sz="1400" dirty="0" smtClean="0"/>
              <a:t>In: 7th Linked Data </a:t>
            </a:r>
            <a:r>
              <a:rPr lang="en-US" sz="1400" dirty="0"/>
              <a:t>in Architecture and Construction Workshop. pp. 21–34 (2019)</a:t>
            </a:r>
            <a:br>
              <a:rPr lang="en-US" sz="1400" dirty="0"/>
            </a:br>
            <a:r>
              <a:rPr lang="en-US" sz="1400" dirty="0" err="1" smtClean="0"/>
              <a:t>Wittern</a:t>
            </a:r>
            <a:r>
              <a:rPr lang="en-US" sz="1400" dirty="0"/>
              <a:t>, E., Cha, A., Laredo, J.A.: Generating </a:t>
            </a:r>
            <a:r>
              <a:rPr lang="en-US" sz="1400" dirty="0" err="1"/>
              <a:t>graphql</a:t>
            </a:r>
            <a:r>
              <a:rPr lang="en-US" sz="1400" dirty="0"/>
              <a:t>-wrappers for rest (-</a:t>
            </a:r>
            <a:r>
              <a:rPr lang="en-US" sz="1400" dirty="0" smtClean="0"/>
              <a:t>like) </a:t>
            </a:r>
            <a:r>
              <a:rPr lang="en-US" sz="1400" dirty="0" err="1" smtClean="0"/>
              <a:t>apis</a:t>
            </a:r>
            <a:r>
              <a:rPr lang="en-US" sz="1400" dirty="0"/>
              <a:t>. In: International Conference on Web Engineering. pp. 65–83. Springer (2018) </a:t>
            </a:r>
            <a:br>
              <a:rPr lang="en-US" sz="1400" dirty="0"/>
            </a:br>
            <a:endParaRPr lang="nl-BE" sz="1400" b="1" dirty="0">
              <a:latin typeface="Corbel"/>
              <a:ea typeface="Calibri"/>
              <a:cs typeface="Times New Roman"/>
            </a:endParaRPr>
          </a:p>
        </p:txBody>
      </p:sp>
    </p:spTree>
    <p:extLst>
      <p:ext uri="{BB962C8B-B14F-4D97-AF65-F5344CB8AC3E}">
        <p14:creationId xmlns:p14="http://schemas.microsoft.com/office/powerpoint/2010/main" val="221572008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Mapping CDE Container concepts to ICDD</a:t>
            </a:r>
            <a:endParaRPr lang="en-US" dirty="0"/>
          </a:p>
        </p:txBody>
      </p:sp>
      <p:sp>
        <p:nvSpPr>
          <p:cNvPr id="6" name="Text Placeholder 5"/>
          <p:cNvSpPr>
            <a:spLocks noGrp="1"/>
          </p:cNvSpPr>
          <p:nvPr>
            <p:ph type="body" sz="quarter" idx="15"/>
          </p:nvPr>
        </p:nvSpPr>
        <p:spPr/>
        <p:txBody>
          <a:bodyPr/>
          <a:lstStyle/>
          <a:p>
            <a:endParaRPr lang="en-US"/>
          </a:p>
        </p:txBody>
      </p:sp>
      <p:pic>
        <p:nvPicPr>
          <p:cNvPr id="7"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336706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3984821" y="1429217"/>
            <a:ext cx="2448272" cy="369332"/>
          </a:xfrm>
          <a:prstGeom prst="rect">
            <a:avLst/>
          </a:prstGeom>
          <a:noFill/>
        </p:spPr>
        <p:txBody>
          <a:bodyPr wrap="square" rtlCol="0">
            <a:spAutoFit/>
          </a:bodyPr>
          <a:lstStyle/>
          <a:p>
            <a:r>
              <a:rPr lang="en-US" b="1" dirty="0" smtClean="0">
                <a:solidFill>
                  <a:srgbClr val="002060"/>
                </a:solidFill>
              </a:rPr>
              <a:t>DIN SPEC 91391-2</a:t>
            </a:r>
            <a:endParaRPr lang="en-US" b="1" dirty="0">
              <a:solidFill>
                <a:srgbClr val="002060"/>
              </a:solidFill>
            </a:endParaRPr>
          </a:p>
        </p:txBody>
      </p:sp>
      <p:pic>
        <p:nvPicPr>
          <p:cNvPr id="9"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6510501" y="1277511"/>
            <a:ext cx="57606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utline framework icon isolated black simple lin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t="9928" r="23270" b="33373"/>
          <a:stretch/>
        </p:blipFill>
        <p:spPr bwMode="auto">
          <a:xfrm>
            <a:off x="9731350" y="1273405"/>
            <a:ext cx="576063" cy="6480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7134488" y="1416881"/>
            <a:ext cx="2448272" cy="369332"/>
          </a:xfrm>
          <a:prstGeom prst="rect">
            <a:avLst/>
          </a:prstGeom>
          <a:noFill/>
        </p:spPr>
        <p:txBody>
          <a:bodyPr wrap="square" rtlCol="0">
            <a:spAutoFit/>
          </a:bodyPr>
          <a:lstStyle/>
          <a:p>
            <a:r>
              <a:rPr lang="en-US" b="1" dirty="0" err="1" smtClean="0">
                <a:solidFill>
                  <a:srgbClr val="002060"/>
                </a:solidFill>
              </a:rPr>
              <a:t>OpenCDE</a:t>
            </a:r>
            <a:r>
              <a:rPr lang="en-US" b="1" dirty="0" smtClean="0">
                <a:solidFill>
                  <a:srgbClr val="002060"/>
                </a:solidFill>
              </a:rPr>
              <a:t>-API</a:t>
            </a:r>
            <a:endParaRPr lang="en-US" b="1" dirty="0">
              <a:solidFill>
                <a:srgbClr val="002060"/>
              </a:solidFill>
            </a:endParaRPr>
          </a:p>
        </p:txBody>
      </p:sp>
      <p:sp>
        <p:nvSpPr>
          <p:cNvPr id="12" name="TextBox 11"/>
          <p:cNvSpPr txBox="1"/>
          <p:nvPr/>
        </p:nvSpPr>
        <p:spPr bwMode="auto">
          <a:xfrm>
            <a:off x="10355338" y="1412774"/>
            <a:ext cx="2448272" cy="369332"/>
          </a:xfrm>
          <a:prstGeom prst="rect">
            <a:avLst/>
          </a:prstGeom>
          <a:noFill/>
        </p:spPr>
        <p:txBody>
          <a:bodyPr wrap="square" rtlCol="0">
            <a:spAutoFit/>
          </a:bodyPr>
          <a:lstStyle/>
          <a:p>
            <a:r>
              <a:rPr lang="en-US" b="1" dirty="0" smtClean="0">
                <a:solidFill>
                  <a:srgbClr val="002060"/>
                </a:solidFill>
              </a:rPr>
              <a:t>LDP</a:t>
            </a:r>
            <a:endParaRPr lang="en-US" b="1" dirty="0">
              <a:solidFill>
                <a:srgbClr val="002060"/>
              </a:solidFill>
            </a:endParaRPr>
          </a:p>
        </p:txBody>
      </p:sp>
      <p:sp>
        <p:nvSpPr>
          <p:cNvPr id="13" name="TextBox 12"/>
          <p:cNvSpPr txBox="1"/>
          <p:nvPr/>
        </p:nvSpPr>
        <p:spPr bwMode="auto">
          <a:xfrm>
            <a:off x="567967" y="1393690"/>
            <a:ext cx="2448272" cy="369332"/>
          </a:xfrm>
          <a:prstGeom prst="rect">
            <a:avLst/>
          </a:prstGeom>
          <a:noFill/>
        </p:spPr>
        <p:txBody>
          <a:bodyPr wrap="square" rtlCol="0">
            <a:spAutoFit/>
          </a:bodyPr>
          <a:lstStyle/>
          <a:p>
            <a:r>
              <a:rPr lang="en-US" b="1" dirty="0" smtClean="0">
                <a:solidFill>
                  <a:srgbClr val="002060"/>
                </a:solidFill>
              </a:rPr>
              <a:t>ICDD </a:t>
            </a:r>
            <a:endParaRPr lang="en-US" b="1" dirty="0">
              <a:solidFill>
                <a:srgbClr val="002060"/>
              </a:solidFill>
            </a:endParaRPr>
          </a:p>
        </p:txBody>
      </p:sp>
      <p:pic>
        <p:nvPicPr>
          <p:cNvPr id="14" name="Picture 13">
            <a:extLst>
              <a:ext uri="{FF2B5EF4-FFF2-40B4-BE49-F238E27FC236}">
                <a16:creationId xmlns:a16="http://schemas.microsoft.com/office/drawing/2014/main" id="{07D7601C-2F82-4B3E-B415-8D2634C0E647}"/>
              </a:ext>
            </a:extLst>
          </p:cNvPr>
          <p:cNvPicPr>
            <a:picLocks noChangeAspect="1"/>
          </p:cNvPicPr>
          <p:nvPr/>
        </p:nvPicPr>
        <p:blipFill rotWithShape="1">
          <a:blip r:embed="rId3"/>
          <a:srcRect l="51823" t="6067" r="12934" b="12025"/>
          <a:stretch/>
        </p:blipFill>
        <p:spPr>
          <a:xfrm>
            <a:off x="6855162" y="1816942"/>
            <a:ext cx="2062480" cy="4328160"/>
          </a:xfrm>
          <a:prstGeom prst="rect">
            <a:avLst/>
          </a:prstGeom>
        </p:spPr>
      </p:pic>
      <p:grpSp>
        <p:nvGrpSpPr>
          <p:cNvPr id="16" name="Group 15"/>
          <p:cNvGrpSpPr/>
          <p:nvPr/>
        </p:nvGrpSpPr>
        <p:grpSpPr>
          <a:xfrm>
            <a:off x="287081" y="1983160"/>
            <a:ext cx="2633346" cy="1358044"/>
            <a:chOff x="368361" y="1964276"/>
            <a:chExt cx="2633346" cy="1358044"/>
          </a:xfrm>
        </p:grpSpPr>
        <p:sp>
          <p:nvSpPr>
            <p:cNvPr id="4" name="Rectangle 3"/>
            <p:cNvSpPr/>
            <p:nvPr/>
          </p:nvSpPr>
          <p:spPr>
            <a:xfrm>
              <a:off x="369468" y="1964276"/>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ContainerDescription</a:t>
              </a:r>
              <a:endParaRPr lang="en-US" dirty="0">
                <a:solidFill>
                  <a:schemeClr val="accent6">
                    <a:lumMod val="75000"/>
                  </a:schemeClr>
                </a:solidFill>
              </a:endParaRPr>
            </a:p>
          </p:txBody>
        </p:sp>
        <p:sp>
          <p:nvSpPr>
            <p:cNvPr id="15" name="Rectangle 14"/>
            <p:cNvSpPr/>
            <p:nvPr/>
          </p:nvSpPr>
          <p:spPr>
            <a:xfrm>
              <a:off x="368361" y="2311538"/>
              <a:ext cx="2632239" cy="101078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versionID</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description</a:t>
              </a:r>
              <a:endParaRPr lang="en-US" dirty="0" smtClean="0">
                <a:solidFill>
                  <a:srgbClr val="002060"/>
                </a:solidFill>
              </a:endParaRPr>
            </a:p>
            <a:p>
              <a:r>
                <a:rPr lang="en-US" dirty="0" err="1" smtClean="0">
                  <a:solidFill>
                    <a:srgbClr val="002060"/>
                  </a:solidFill>
                </a:rPr>
                <a:t>ct:ContainsDocument</a:t>
              </a:r>
              <a:endParaRPr lang="en-US" dirty="0" smtClean="0">
                <a:solidFill>
                  <a:srgbClr val="002060"/>
                </a:solidFill>
              </a:endParaRPr>
            </a:p>
            <a:p>
              <a:r>
                <a:rPr lang="en-US" dirty="0" err="1" smtClean="0">
                  <a:solidFill>
                    <a:srgbClr val="002060"/>
                  </a:solidFill>
                </a:rPr>
                <a:t>ct:ContainsLinkset</a:t>
              </a:r>
              <a:endParaRPr lang="en-US" dirty="0">
                <a:solidFill>
                  <a:srgbClr val="002060"/>
                </a:solidFill>
              </a:endParaRPr>
            </a:p>
          </p:txBody>
        </p:sp>
      </p:grpSp>
      <p:grpSp>
        <p:nvGrpSpPr>
          <p:cNvPr id="17" name="Group 16"/>
          <p:cNvGrpSpPr/>
          <p:nvPr/>
        </p:nvGrpSpPr>
        <p:grpSpPr>
          <a:xfrm>
            <a:off x="302719" y="3554302"/>
            <a:ext cx="2632240" cy="729698"/>
            <a:chOff x="383999" y="2245360"/>
            <a:chExt cx="2632240" cy="729698"/>
          </a:xfrm>
        </p:grpSpPr>
        <p:sp>
          <p:nvSpPr>
            <p:cNvPr id="18" name="Rectangle 17"/>
            <p:cNvSpPr/>
            <p:nvPr/>
          </p:nvSpPr>
          <p:spPr>
            <a:xfrm>
              <a:off x="384000" y="2245360"/>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Linkset</a:t>
              </a:r>
              <a:endParaRPr lang="en-US" dirty="0">
                <a:solidFill>
                  <a:schemeClr val="accent6">
                    <a:lumMod val="75000"/>
                  </a:schemeClr>
                </a:solidFill>
              </a:endParaRPr>
            </a:p>
          </p:txBody>
        </p:sp>
        <p:sp>
          <p:nvSpPr>
            <p:cNvPr id="19" name="Rectangle 18"/>
            <p:cNvSpPr/>
            <p:nvPr/>
          </p:nvSpPr>
          <p:spPr>
            <a:xfrm>
              <a:off x="383999" y="2592622"/>
              <a:ext cx="2632239" cy="38243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filename</a:t>
              </a:r>
              <a:endParaRPr lang="en-US" dirty="0" smtClean="0">
                <a:solidFill>
                  <a:srgbClr val="002060"/>
                </a:solidFill>
              </a:endParaRPr>
            </a:p>
          </p:txBody>
        </p:sp>
      </p:grpSp>
      <p:grpSp>
        <p:nvGrpSpPr>
          <p:cNvPr id="20" name="Group 19"/>
          <p:cNvGrpSpPr/>
          <p:nvPr/>
        </p:nvGrpSpPr>
        <p:grpSpPr>
          <a:xfrm>
            <a:off x="302719" y="4572124"/>
            <a:ext cx="2632240" cy="1168276"/>
            <a:chOff x="383999" y="2245360"/>
            <a:chExt cx="2632240" cy="1168276"/>
          </a:xfrm>
        </p:grpSpPr>
        <p:sp>
          <p:nvSpPr>
            <p:cNvPr id="21" name="Rectangle 20"/>
            <p:cNvSpPr/>
            <p:nvPr/>
          </p:nvSpPr>
          <p:spPr>
            <a:xfrm>
              <a:off x="384000" y="2245360"/>
              <a:ext cx="2632239" cy="34726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chemeClr val="accent6">
                      <a:lumMod val="75000"/>
                    </a:schemeClr>
                  </a:solidFill>
                </a:rPr>
                <a:t>InternalDocument</a:t>
              </a:r>
              <a:endParaRPr lang="en-US" dirty="0">
                <a:solidFill>
                  <a:schemeClr val="accent6">
                    <a:lumMod val="75000"/>
                  </a:schemeClr>
                </a:solidFill>
              </a:endParaRPr>
            </a:p>
          </p:txBody>
        </p:sp>
        <p:sp>
          <p:nvSpPr>
            <p:cNvPr id="22" name="Rectangle 21"/>
            <p:cNvSpPr/>
            <p:nvPr/>
          </p:nvSpPr>
          <p:spPr>
            <a:xfrm>
              <a:off x="383999" y="2592622"/>
              <a:ext cx="2632239" cy="82101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smtClean="0">
                  <a:solidFill>
                    <a:srgbClr val="0070C0"/>
                  </a:solidFill>
                </a:rPr>
                <a:t>ct:</a:t>
              </a:r>
              <a:r>
                <a:rPr lang="en-US" dirty="0" err="1" smtClean="0">
                  <a:solidFill>
                    <a:srgbClr val="002060"/>
                  </a:solidFill>
                </a:rPr>
                <a:t>name</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format</a:t>
              </a:r>
              <a:endParaRPr lang="en-US" dirty="0" smtClean="0">
                <a:solidFill>
                  <a:srgbClr val="002060"/>
                </a:solidFill>
              </a:endParaRPr>
            </a:p>
            <a:p>
              <a:r>
                <a:rPr lang="en-US" dirty="0" err="1" smtClean="0">
                  <a:solidFill>
                    <a:srgbClr val="0070C0"/>
                  </a:solidFill>
                </a:rPr>
                <a:t>ct:</a:t>
              </a:r>
              <a:r>
                <a:rPr lang="en-US" dirty="0" err="1" smtClean="0">
                  <a:solidFill>
                    <a:srgbClr val="002060"/>
                  </a:solidFill>
                </a:rPr>
                <a:t>creationDate</a:t>
              </a:r>
              <a:endParaRPr lang="en-US" dirty="0">
                <a:solidFill>
                  <a:srgbClr val="002060"/>
                </a:solidFill>
              </a:endParaRPr>
            </a:p>
          </p:txBody>
        </p:sp>
      </p:grpSp>
      <p:pic>
        <p:nvPicPr>
          <p:cNvPr id="26" name="Picture 25"/>
          <p:cNvPicPr>
            <a:picLocks noChangeAspect="1"/>
          </p:cNvPicPr>
          <p:nvPr/>
        </p:nvPicPr>
        <p:blipFill rotWithShape="1">
          <a:blip r:embed="rId4"/>
          <a:srcRect l="55472" t="9615" r="3910" b="11470"/>
          <a:stretch/>
        </p:blipFill>
        <p:spPr>
          <a:xfrm>
            <a:off x="3896991" y="1876108"/>
            <a:ext cx="2428240" cy="3942080"/>
          </a:xfrm>
          <a:prstGeom prst="rect">
            <a:avLst/>
          </a:prstGeom>
        </p:spPr>
      </p:pic>
      <p:cxnSp>
        <p:nvCxnSpPr>
          <p:cNvPr id="5" name="Elbow Connector 4"/>
          <p:cNvCxnSpPr/>
          <p:nvPr/>
        </p:nvCxnSpPr>
        <p:spPr>
          <a:xfrm>
            <a:off x="1760827" y="2690247"/>
            <a:ext cx="2104888" cy="459353"/>
          </a:xfrm>
          <a:prstGeom prst="bentConnector3">
            <a:avLst>
              <a:gd name="adj1" fmla="val 78961"/>
            </a:avLst>
          </a:prstGeom>
          <a:ln w="28575">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1690193" y="2424982"/>
            <a:ext cx="2175522" cy="1781258"/>
          </a:xfrm>
          <a:prstGeom prst="bentConnector3">
            <a:avLst>
              <a:gd name="adj1" fmla="val 72417"/>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1290320" y="4919386"/>
            <a:ext cx="2575395" cy="191094"/>
          </a:xfrm>
          <a:prstGeom prst="bentConnector3">
            <a:avLst>
              <a:gd name="adj1" fmla="val 66964"/>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1391920" y="5329893"/>
            <a:ext cx="2473795" cy="186987"/>
          </a:xfrm>
          <a:prstGeom prst="bentConnector3">
            <a:avLst>
              <a:gd name="adj1" fmla="val 65196"/>
            </a:avLst>
          </a:prstGeom>
          <a:ln w="28575">
            <a:solidFill>
              <a:srgbClr val="99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5317953" y="4206240"/>
            <a:ext cx="1537209" cy="476571"/>
          </a:xfrm>
          <a:prstGeom prst="bentConnector3">
            <a:avLst>
              <a:gd name="adj1" fmla="val 50000"/>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5235930" y="3418465"/>
            <a:ext cx="1839224" cy="1399238"/>
          </a:xfrm>
          <a:prstGeom prst="bentConnector3">
            <a:avLst>
              <a:gd name="adj1" fmla="val 99164"/>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4704080" y="4919386"/>
            <a:ext cx="2151082" cy="989141"/>
          </a:xfrm>
          <a:prstGeom prst="bentConnector3">
            <a:avLst>
              <a:gd name="adj1" fmla="val 88730"/>
            </a:avLst>
          </a:prstGeom>
          <a:ln w="285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1972247" y="4836915"/>
            <a:ext cx="4873962" cy="833120"/>
          </a:xfrm>
          <a:prstGeom prst="bentConnector3">
            <a:avLst/>
          </a:prstGeom>
          <a:ln w="28575">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rotWithShape="1">
          <a:blip r:embed="rId5"/>
          <a:srcRect l="45278" t="13584" r="19621" b="42641"/>
          <a:stretch/>
        </p:blipFill>
        <p:spPr>
          <a:xfrm>
            <a:off x="9633622" y="2542836"/>
            <a:ext cx="2560320" cy="2072641"/>
          </a:xfrm>
          <a:prstGeom prst="rect">
            <a:avLst/>
          </a:prstGeom>
        </p:spPr>
      </p:pic>
      <p:cxnSp>
        <p:nvCxnSpPr>
          <p:cNvPr id="70" name="Elbow Connector 69"/>
          <p:cNvCxnSpPr/>
          <p:nvPr/>
        </p:nvCxnSpPr>
        <p:spPr>
          <a:xfrm flipV="1">
            <a:off x="7437120" y="3198471"/>
            <a:ext cx="2145640" cy="1839225"/>
          </a:xfrm>
          <a:prstGeom prst="bentConnector3">
            <a:avLst>
              <a:gd name="adj1" fmla="val 7841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a:off x="2777954" y="2919923"/>
            <a:ext cx="6855668" cy="493837"/>
          </a:xfrm>
          <a:prstGeom prst="bentConnector3">
            <a:avLst>
              <a:gd name="adj1" fmla="val 96683"/>
            </a:avLst>
          </a:prstGeom>
          <a:ln w="28575">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a:off x="2316480" y="3248145"/>
            <a:ext cx="7317142" cy="145426"/>
          </a:xfrm>
          <a:prstGeom prst="bentConnector3">
            <a:avLst>
              <a:gd name="adj1" fmla="val 90128"/>
            </a:avLst>
          </a:prstGeom>
          <a:ln w="28575">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endCxn id="21" idx="1"/>
          </p:cNvCxnSpPr>
          <p:nvPr/>
        </p:nvCxnSpPr>
        <p:spPr>
          <a:xfrm rot="5400000">
            <a:off x="-532908" y="3828846"/>
            <a:ext cx="1752537" cy="81280"/>
          </a:xfrm>
          <a:prstGeom prst="bentConnector4">
            <a:avLst>
              <a:gd name="adj1" fmla="val -1332"/>
              <a:gd name="adj2" fmla="val 3812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endCxn id="18" idx="1"/>
          </p:cNvCxnSpPr>
          <p:nvPr/>
        </p:nvCxnSpPr>
        <p:spPr>
          <a:xfrm rot="5400000">
            <a:off x="86226" y="3470799"/>
            <a:ext cx="473628" cy="40640"/>
          </a:xfrm>
          <a:prstGeom prst="bentConnector4">
            <a:avLst>
              <a:gd name="adj1" fmla="val -507"/>
              <a:gd name="adj2" fmla="val 5125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61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Online framework for renovation-oriented BIM (H2020)</a:t>
            </a:r>
          </a:p>
          <a:p>
            <a:r>
              <a:rPr lang="en-US" dirty="0"/>
              <a:t>Interconnecting heterogeneous information sources and tools represented as services</a:t>
            </a:r>
          </a:p>
          <a:p>
            <a:r>
              <a:rPr lang="en-US" dirty="0"/>
              <a:t>Toolchains		real-world renovation scenarios</a:t>
            </a:r>
          </a:p>
          <a:p>
            <a:r>
              <a:rPr lang="en-US" dirty="0"/>
              <a:t>23 partners </a:t>
            </a:r>
            <a:r>
              <a:rPr lang="en-US" dirty="0" smtClean="0"/>
              <a:t>across </a:t>
            </a:r>
            <a:r>
              <a:rPr lang="en-US" dirty="0"/>
              <a:t>Europe</a:t>
            </a:r>
          </a:p>
          <a:p>
            <a:r>
              <a:rPr lang="en-US" dirty="0"/>
              <a:t>Practitioners, Developers, Researchers</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BIM4Ren</a:t>
            </a:r>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pic>
        <p:nvPicPr>
          <p:cNvPr id="7" name="Afbeelding 11"/>
          <p:cNvPicPr>
            <a:picLocks noChangeAspect="1"/>
          </p:cNvPicPr>
          <p:nvPr/>
        </p:nvPicPr>
        <p:blipFill>
          <a:blip r:embed="rId3"/>
          <a:stretch/>
        </p:blipFill>
        <p:spPr bwMode="auto">
          <a:xfrm>
            <a:off x="5391150" y="1675313"/>
            <a:ext cx="6476850" cy="3934919"/>
          </a:xfrm>
          <a:prstGeom prst="rect">
            <a:avLst/>
          </a:prstGeom>
        </p:spPr>
      </p:pic>
    </p:spTree>
    <p:extLst>
      <p:ext uri="{BB962C8B-B14F-4D97-AF65-F5344CB8AC3E}">
        <p14:creationId xmlns:p14="http://schemas.microsoft.com/office/powerpoint/2010/main" val="8869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a:t>
            </a:r>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pic>
        <p:nvPicPr>
          <p:cNvPr id="7" name="Afbeelding 11"/>
          <p:cNvPicPr>
            <a:picLocks noChangeAspect="1"/>
          </p:cNvPicPr>
          <p:nvPr/>
        </p:nvPicPr>
        <p:blipFill>
          <a:blip r:embed="rId3"/>
          <a:stretch/>
        </p:blipFill>
        <p:spPr bwMode="auto">
          <a:xfrm>
            <a:off x="5391150" y="1675313"/>
            <a:ext cx="6476850" cy="3934919"/>
          </a:xfrm>
          <a:prstGeom prst="rect">
            <a:avLst/>
          </a:prstGeom>
        </p:spPr>
      </p:pic>
      <p:sp>
        <p:nvSpPr>
          <p:cNvPr id="8" name="Text Placeholder 7"/>
          <p:cNvSpPr>
            <a:spLocks noGrp="1"/>
          </p:cNvSpPr>
          <p:nvPr>
            <p:ph type="body" sz="quarter" idx="13"/>
          </p:nvPr>
        </p:nvSpPr>
        <p:spPr/>
        <p:txBody>
          <a:bodyPr/>
          <a:lstStyle/>
          <a:p>
            <a:r>
              <a:rPr lang="en-US" dirty="0" smtClean="0"/>
              <a:t>Linking information</a:t>
            </a:r>
          </a:p>
          <a:p>
            <a:endParaRPr lang="en-US" dirty="0"/>
          </a:p>
          <a:p>
            <a:endParaRPr lang="en-US" dirty="0" smtClean="0"/>
          </a:p>
          <a:p>
            <a:r>
              <a:rPr lang="en-US" dirty="0" smtClean="0"/>
              <a:t>One Stop Access Platform (Common Data Environment)</a:t>
            </a:r>
          </a:p>
        </p:txBody>
      </p:sp>
    </p:spTree>
    <p:extLst>
      <p:ext uri="{BB962C8B-B14F-4D97-AF65-F5344CB8AC3E}">
        <p14:creationId xmlns:p14="http://schemas.microsoft.com/office/powerpoint/2010/main" val="1381706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Linking </a:t>
            </a:r>
            <a:r>
              <a:rPr lang="en-US" dirty="0" err="1" smtClean="0"/>
              <a:t>Heterogenous</a:t>
            </a:r>
            <a:r>
              <a:rPr lang="en-US" dirty="0" smtClean="0"/>
              <a:t> Information</a:t>
            </a:r>
            <a:endParaRPr lang="en-US" dirty="0"/>
          </a:p>
        </p:txBody>
      </p:sp>
      <p:sp>
        <p:nvSpPr>
          <p:cNvPr id="4" name="Content Placeholder 3"/>
          <p:cNvSpPr>
            <a:spLocks noGrp="1"/>
          </p:cNvSpPr>
          <p:nvPr>
            <p:ph idx="1"/>
          </p:nvPr>
        </p:nvSpPr>
        <p:spPr/>
        <p:txBody>
          <a:bodyPr/>
          <a:lstStyle/>
          <a:p>
            <a:endParaRPr lang="en-US"/>
          </a:p>
        </p:txBody>
      </p:sp>
      <p:sp>
        <p:nvSpPr>
          <p:cNvPr id="5" name="Content Placeholder 4"/>
          <p:cNvSpPr>
            <a:spLocks noGrp="1"/>
          </p:cNvSpPr>
          <p:nvPr>
            <p:ph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
        <p:nvSpPr>
          <p:cNvPr id="7" name="Oval 6"/>
          <p:cNvSpPr/>
          <p:nvPr/>
        </p:nvSpPr>
        <p:spPr bwMode="auto">
          <a:xfrm>
            <a:off x="2783632" y="2260836"/>
            <a:ext cx="6192688" cy="2699029"/>
          </a:xfrm>
          <a:prstGeom prst="ellipse">
            <a:avLst/>
          </a:prstGeom>
          <a:solidFill>
            <a:srgbClr val="00CD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11"/>
          <p:cNvSpPr/>
          <p:nvPr/>
        </p:nvSpPr>
        <p:spPr bwMode="auto">
          <a:xfrm>
            <a:off x="4799856" y="3339279"/>
            <a:ext cx="2779712" cy="707886"/>
          </a:xfrm>
          <a:prstGeom prst="rect">
            <a:avLst/>
          </a:prstGeom>
          <a:noFill/>
        </p:spPr>
        <p:txBody>
          <a:bodyPr wrap="square" rtlCol="0">
            <a:spAutoFit/>
          </a:bodyPr>
          <a:lstStyle/>
          <a:p>
            <a:pPr>
              <a:defRPr/>
            </a:pPr>
            <a:r>
              <a:rPr lang="nl-BE" sz="2000" b="1" dirty="0">
                <a:latin typeface="Corbel"/>
              </a:rPr>
              <a:t>How to semantically relate this information?</a:t>
            </a:r>
            <a:endParaRPr dirty="0"/>
          </a:p>
        </p:txBody>
      </p:sp>
      <p:pic>
        <p:nvPicPr>
          <p:cNvPr id="9" name="Picture 8"/>
          <p:cNvPicPr>
            <a:picLocks noChangeAspect="1"/>
          </p:cNvPicPr>
          <p:nvPr/>
        </p:nvPicPr>
        <p:blipFill>
          <a:blip r:embed="rId3"/>
          <a:stretch>
            <a:fillRect/>
          </a:stretch>
        </p:blipFill>
        <p:spPr bwMode="auto">
          <a:xfrm>
            <a:off x="5519837" y="1615419"/>
            <a:ext cx="548564" cy="516295"/>
          </a:xfrm>
          <a:prstGeom prst="rect">
            <a:avLst/>
          </a:prstGeom>
        </p:spPr>
      </p:pic>
      <p:pic>
        <p:nvPicPr>
          <p:cNvPr id="10" name="Picture 6" descr="Advantages of using Point Cloud to BIM Services in Construc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4232" y="2102748"/>
            <a:ext cx="1246837" cy="81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bwMode="auto">
          <a:xfrm>
            <a:off x="8485697" y="4039627"/>
            <a:ext cx="671963" cy="855226"/>
          </a:xfrm>
          <a:prstGeom prst="rect">
            <a:avLst/>
          </a:prstGeom>
        </p:spPr>
      </p:pic>
      <p:pic>
        <p:nvPicPr>
          <p:cNvPr id="12" name="Picture 11"/>
          <p:cNvPicPr>
            <a:picLocks noChangeAspect="1"/>
          </p:cNvPicPr>
          <p:nvPr/>
        </p:nvPicPr>
        <p:blipFill>
          <a:blip r:embed="rId6"/>
          <a:stretch>
            <a:fillRect/>
          </a:stretch>
        </p:blipFill>
        <p:spPr bwMode="auto">
          <a:xfrm>
            <a:off x="5744365" y="4817086"/>
            <a:ext cx="648072" cy="811604"/>
          </a:xfrm>
          <a:prstGeom prst="rect">
            <a:avLst/>
          </a:prstGeom>
        </p:spPr>
      </p:pic>
      <p:pic>
        <p:nvPicPr>
          <p:cNvPr id="13" name="Picture 12"/>
          <p:cNvPicPr>
            <a:picLocks noChangeAspect="1"/>
          </p:cNvPicPr>
          <p:nvPr/>
        </p:nvPicPr>
        <p:blipFill rotWithShape="1">
          <a:blip r:embed="rId7"/>
          <a:srcRect l="12678" t="14600" r="2956" b="4408"/>
          <a:stretch/>
        </p:blipFill>
        <p:spPr bwMode="auto">
          <a:xfrm>
            <a:off x="2802850" y="2167528"/>
            <a:ext cx="648072" cy="777686"/>
          </a:xfrm>
          <a:prstGeom prst="rect">
            <a:avLst/>
          </a:prstGeom>
        </p:spPr>
      </p:pic>
      <p:pic>
        <p:nvPicPr>
          <p:cNvPr id="14" name="Picture 13"/>
          <p:cNvPicPr>
            <a:picLocks noChangeAspect="1"/>
          </p:cNvPicPr>
          <p:nvPr/>
        </p:nvPicPr>
        <p:blipFill rotWithShape="1">
          <a:blip r:embed="rId8"/>
          <a:srcRect l="12215" t="7761" r="21242" b="3652"/>
          <a:stretch/>
        </p:blipFill>
        <p:spPr bwMode="auto">
          <a:xfrm>
            <a:off x="2783632" y="4219729"/>
            <a:ext cx="648072" cy="777686"/>
          </a:xfrm>
          <a:prstGeom prst="rect">
            <a:avLst/>
          </a:prstGeom>
        </p:spPr>
      </p:pic>
      <p:sp>
        <p:nvSpPr>
          <p:cNvPr id="15" name="Rounded Rectangle 14"/>
          <p:cNvSpPr/>
          <p:nvPr/>
        </p:nvSpPr>
        <p:spPr bwMode="auto">
          <a:xfrm>
            <a:off x="2351584" y="4752532"/>
            <a:ext cx="648072" cy="169709"/>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Images</a:t>
            </a:r>
            <a:endParaRPr lang="en-US" sz="1050" dirty="0">
              <a:solidFill>
                <a:schemeClr val="bg1"/>
              </a:solidFill>
            </a:endParaRPr>
          </a:p>
        </p:txBody>
      </p:sp>
      <p:sp>
        <p:nvSpPr>
          <p:cNvPr id="16" name="Rounded Rectangle 15"/>
          <p:cNvSpPr/>
          <p:nvPr/>
        </p:nvSpPr>
        <p:spPr bwMode="auto">
          <a:xfrm>
            <a:off x="6104432" y="5330696"/>
            <a:ext cx="1108938" cy="20745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Spreadsheets</a:t>
            </a:r>
            <a:endParaRPr lang="en-US" sz="1050" dirty="0">
              <a:solidFill>
                <a:schemeClr val="bg1"/>
              </a:solidFill>
            </a:endParaRPr>
          </a:p>
        </p:txBody>
      </p:sp>
      <p:sp>
        <p:nvSpPr>
          <p:cNvPr id="17" name="Rounded Rectangle 16"/>
          <p:cNvSpPr/>
          <p:nvPr/>
        </p:nvSpPr>
        <p:spPr bwMode="auto">
          <a:xfrm>
            <a:off x="8807650" y="4653848"/>
            <a:ext cx="1032766" cy="215312"/>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IFC files</a:t>
            </a:r>
            <a:endParaRPr lang="en-US" sz="1050" dirty="0">
              <a:solidFill>
                <a:schemeClr val="bg1"/>
              </a:solidFill>
            </a:endParaRPr>
          </a:p>
        </p:txBody>
      </p:sp>
      <p:sp>
        <p:nvSpPr>
          <p:cNvPr id="18" name="Rounded Rectangle 17"/>
          <p:cNvSpPr/>
          <p:nvPr/>
        </p:nvSpPr>
        <p:spPr bwMode="auto">
          <a:xfrm>
            <a:off x="9157660" y="2557404"/>
            <a:ext cx="970788" cy="22352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Point Clouds</a:t>
            </a:r>
            <a:endParaRPr lang="en-US" sz="1050" dirty="0">
              <a:solidFill>
                <a:schemeClr val="bg1"/>
              </a:solidFill>
            </a:endParaRPr>
          </a:p>
        </p:txBody>
      </p:sp>
      <p:sp>
        <p:nvSpPr>
          <p:cNvPr id="19" name="Rounded Rectangle 18"/>
          <p:cNvSpPr/>
          <p:nvPr/>
        </p:nvSpPr>
        <p:spPr bwMode="auto">
          <a:xfrm>
            <a:off x="5856330" y="2102162"/>
            <a:ext cx="1103766" cy="191357"/>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Plan drawings</a:t>
            </a:r>
            <a:endParaRPr lang="en-US" sz="1050" dirty="0">
              <a:solidFill>
                <a:schemeClr val="bg1"/>
              </a:solidFill>
            </a:endParaRPr>
          </a:p>
        </p:txBody>
      </p:sp>
      <p:sp>
        <p:nvSpPr>
          <p:cNvPr id="20" name="Rounded Rectangle 19"/>
          <p:cNvSpPr/>
          <p:nvPr/>
        </p:nvSpPr>
        <p:spPr bwMode="auto">
          <a:xfrm>
            <a:off x="2010762" y="2721556"/>
            <a:ext cx="1044116" cy="221911"/>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Documents</a:t>
            </a:r>
            <a:endParaRPr lang="en-US" sz="1050" dirty="0">
              <a:solidFill>
                <a:schemeClr val="bg1"/>
              </a:solidFill>
            </a:endParaRPr>
          </a:p>
        </p:txBody>
      </p:sp>
      <p:sp>
        <p:nvSpPr>
          <p:cNvPr id="21" name="Oval 20"/>
          <p:cNvSpPr/>
          <p:nvPr/>
        </p:nvSpPr>
        <p:spPr bwMode="auto">
          <a:xfrm>
            <a:off x="3200180" y="2589183"/>
            <a:ext cx="5410420" cy="1984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68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Linking Heterogeneous Information</a:t>
            </a:r>
            <a:endParaRPr lang="en-US" dirty="0"/>
          </a:p>
        </p:txBody>
      </p:sp>
      <p:sp>
        <p:nvSpPr>
          <p:cNvPr id="4" name="Content Placeholder 3"/>
          <p:cNvSpPr>
            <a:spLocks noGrp="1"/>
          </p:cNvSpPr>
          <p:nvPr>
            <p:ph idx="1"/>
          </p:nvPr>
        </p:nvSpPr>
        <p:spPr/>
        <p:txBody>
          <a:bodyPr/>
          <a:lstStyle/>
          <a:p>
            <a:endParaRPr lang="en-US"/>
          </a:p>
        </p:txBody>
      </p:sp>
      <p:sp>
        <p:nvSpPr>
          <p:cNvPr id="5" name="Content Placeholder 4"/>
          <p:cNvSpPr>
            <a:spLocks noGrp="1"/>
          </p:cNvSpPr>
          <p:nvPr>
            <p:ph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
        <p:nvSpPr>
          <p:cNvPr id="7" name="Oval 6"/>
          <p:cNvSpPr/>
          <p:nvPr/>
        </p:nvSpPr>
        <p:spPr bwMode="auto">
          <a:xfrm>
            <a:off x="2783632" y="2260836"/>
            <a:ext cx="6192688" cy="2699029"/>
          </a:xfrm>
          <a:prstGeom prst="ellipse">
            <a:avLst/>
          </a:prstGeom>
          <a:solidFill>
            <a:srgbClr val="00CD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11"/>
          <p:cNvSpPr/>
          <p:nvPr/>
        </p:nvSpPr>
        <p:spPr bwMode="auto">
          <a:xfrm>
            <a:off x="4799856" y="3339279"/>
            <a:ext cx="2779712" cy="707886"/>
          </a:xfrm>
          <a:prstGeom prst="rect">
            <a:avLst/>
          </a:prstGeom>
          <a:noFill/>
        </p:spPr>
        <p:txBody>
          <a:bodyPr wrap="square" rtlCol="0">
            <a:spAutoFit/>
          </a:bodyPr>
          <a:lstStyle/>
          <a:p>
            <a:pPr>
              <a:defRPr/>
            </a:pPr>
            <a:r>
              <a:rPr lang="nl-BE" sz="2000" b="1" dirty="0">
                <a:latin typeface="Corbel"/>
              </a:rPr>
              <a:t>How to semantically relate this information?</a:t>
            </a:r>
            <a:endParaRPr dirty="0"/>
          </a:p>
        </p:txBody>
      </p:sp>
      <p:pic>
        <p:nvPicPr>
          <p:cNvPr id="9" name="Picture 8"/>
          <p:cNvPicPr>
            <a:picLocks noChangeAspect="1"/>
          </p:cNvPicPr>
          <p:nvPr/>
        </p:nvPicPr>
        <p:blipFill>
          <a:blip r:embed="rId3"/>
          <a:stretch>
            <a:fillRect/>
          </a:stretch>
        </p:blipFill>
        <p:spPr bwMode="auto">
          <a:xfrm>
            <a:off x="5519837" y="1615419"/>
            <a:ext cx="548564" cy="516295"/>
          </a:xfrm>
          <a:prstGeom prst="rect">
            <a:avLst/>
          </a:prstGeom>
        </p:spPr>
      </p:pic>
      <p:pic>
        <p:nvPicPr>
          <p:cNvPr id="10" name="Picture 6" descr="Advantages of using Point Cloud to BIM Services in Construc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4232" y="2102748"/>
            <a:ext cx="1246837" cy="81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bwMode="auto">
          <a:xfrm>
            <a:off x="8485697" y="4039627"/>
            <a:ext cx="671963" cy="855226"/>
          </a:xfrm>
          <a:prstGeom prst="rect">
            <a:avLst/>
          </a:prstGeom>
        </p:spPr>
      </p:pic>
      <p:pic>
        <p:nvPicPr>
          <p:cNvPr id="12" name="Picture 11"/>
          <p:cNvPicPr>
            <a:picLocks noChangeAspect="1"/>
          </p:cNvPicPr>
          <p:nvPr/>
        </p:nvPicPr>
        <p:blipFill>
          <a:blip r:embed="rId6"/>
          <a:stretch>
            <a:fillRect/>
          </a:stretch>
        </p:blipFill>
        <p:spPr bwMode="auto">
          <a:xfrm>
            <a:off x="5744365" y="4817086"/>
            <a:ext cx="648072" cy="811604"/>
          </a:xfrm>
          <a:prstGeom prst="rect">
            <a:avLst/>
          </a:prstGeom>
        </p:spPr>
      </p:pic>
      <p:pic>
        <p:nvPicPr>
          <p:cNvPr id="13" name="Picture 12"/>
          <p:cNvPicPr>
            <a:picLocks noChangeAspect="1"/>
          </p:cNvPicPr>
          <p:nvPr/>
        </p:nvPicPr>
        <p:blipFill rotWithShape="1">
          <a:blip r:embed="rId7"/>
          <a:srcRect l="12678" t="14600" r="2956" b="4408"/>
          <a:stretch/>
        </p:blipFill>
        <p:spPr bwMode="auto">
          <a:xfrm>
            <a:off x="2802850" y="2167528"/>
            <a:ext cx="648072" cy="777686"/>
          </a:xfrm>
          <a:prstGeom prst="rect">
            <a:avLst/>
          </a:prstGeom>
        </p:spPr>
      </p:pic>
      <p:pic>
        <p:nvPicPr>
          <p:cNvPr id="14" name="Picture 13"/>
          <p:cNvPicPr>
            <a:picLocks noChangeAspect="1"/>
          </p:cNvPicPr>
          <p:nvPr/>
        </p:nvPicPr>
        <p:blipFill rotWithShape="1">
          <a:blip r:embed="rId8"/>
          <a:srcRect l="12215" t="7761" r="21242" b="3652"/>
          <a:stretch/>
        </p:blipFill>
        <p:spPr bwMode="auto">
          <a:xfrm>
            <a:off x="2783632" y="4219729"/>
            <a:ext cx="648072" cy="777686"/>
          </a:xfrm>
          <a:prstGeom prst="rect">
            <a:avLst/>
          </a:prstGeom>
        </p:spPr>
      </p:pic>
      <p:sp>
        <p:nvSpPr>
          <p:cNvPr id="15" name="Rounded Rectangle 14"/>
          <p:cNvSpPr/>
          <p:nvPr/>
        </p:nvSpPr>
        <p:spPr bwMode="auto">
          <a:xfrm>
            <a:off x="2351584" y="4752532"/>
            <a:ext cx="648072" cy="169709"/>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Images</a:t>
            </a:r>
            <a:endParaRPr lang="en-US" sz="1050" dirty="0">
              <a:solidFill>
                <a:schemeClr val="bg1"/>
              </a:solidFill>
            </a:endParaRPr>
          </a:p>
        </p:txBody>
      </p:sp>
      <p:sp>
        <p:nvSpPr>
          <p:cNvPr id="16" name="Rounded Rectangle 15"/>
          <p:cNvSpPr/>
          <p:nvPr/>
        </p:nvSpPr>
        <p:spPr bwMode="auto">
          <a:xfrm>
            <a:off x="6104432" y="5330696"/>
            <a:ext cx="1108938" cy="20745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Spreadsheets</a:t>
            </a:r>
            <a:endParaRPr lang="en-US" sz="1050" dirty="0">
              <a:solidFill>
                <a:schemeClr val="bg1"/>
              </a:solidFill>
            </a:endParaRPr>
          </a:p>
        </p:txBody>
      </p:sp>
      <p:sp>
        <p:nvSpPr>
          <p:cNvPr id="17" name="Rounded Rectangle 16"/>
          <p:cNvSpPr/>
          <p:nvPr/>
        </p:nvSpPr>
        <p:spPr bwMode="auto">
          <a:xfrm>
            <a:off x="8807650" y="4653848"/>
            <a:ext cx="1032766" cy="215312"/>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IFC files</a:t>
            </a:r>
            <a:endParaRPr lang="en-US" sz="1050" dirty="0">
              <a:solidFill>
                <a:schemeClr val="bg1"/>
              </a:solidFill>
            </a:endParaRPr>
          </a:p>
        </p:txBody>
      </p:sp>
      <p:sp>
        <p:nvSpPr>
          <p:cNvPr id="18" name="Rounded Rectangle 17"/>
          <p:cNvSpPr/>
          <p:nvPr/>
        </p:nvSpPr>
        <p:spPr bwMode="auto">
          <a:xfrm>
            <a:off x="9157660" y="2557404"/>
            <a:ext cx="970788" cy="22352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Point Clouds</a:t>
            </a:r>
            <a:endParaRPr lang="en-US" sz="1050" dirty="0">
              <a:solidFill>
                <a:schemeClr val="bg1"/>
              </a:solidFill>
            </a:endParaRPr>
          </a:p>
        </p:txBody>
      </p:sp>
      <p:sp>
        <p:nvSpPr>
          <p:cNvPr id="19" name="Rounded Rectangle 18"/>
          <p:cNvSpPr/>
          <p:nvPr/>
        </p:nvSpPr>
        <p:spPr bwMode="auto">
          <a:xfrm>
            <a:off x="5856330" y="2102162"/>
            <a:ext cx="1103766" cy="191357"/>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Plan drawings</a:t>
            </a:r>
            <a:endParaRPr lang="en-US" sz="1050" dirty="0">
              <a:solidFill>
                <a:schemeClr val="bg1"/>
              </a:solidFill>
            </a:endParaRPr>
          </a:p>
        </p:txBody>
      </p:sp>
      <p:sp>
        <p:nvSpPr>
          <p:cNvPr id="20" name="Rounded Rectangle 19"/>
          <p:cNvSpPr/>
          <p:nvPr/>
        </p:nvSpPr>
        <p:spPr bwMode="auto">
          <a:xfrm>
            <a:off x="2010762" y="2721556"/>
            <a:ext cx="1044116" cy="221911"/>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Documents</a:t>
            </a:r>
            <a:endParaRPr lang="en-US" sz="1050" dirty="0">
              <a:solidFill>
                <a:schemeClr val="bg1"/>
              </a:solidFill>
            </a:endParaRPr>
          </a:p>
        </p:txBody>
      </p:sp>
      <p:sp>
        <p:nvSpPr>
          <p:cNvPr id="21" name="Oval 20"/>
          <p:cNvSpPr/>
          <p:nvPr/>
        </p:nvSpPr>
        <p:spPr bwMode="auto">
          <a:xfrm>
            <a:off x="3200180" y="2589183"/>
            <a:ext cx="5410420" cy="1984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bwMode="auto">
          <a:xfrm>
            <a:off x="3575720" y="3068960"/>
            <a:ext cx="4752528" cy="978205"/>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flipH="1">
            <a:off x="3575720" y="2589183"/>
            <a:ext cx="2304256" cy="47977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1" idx="3"/>
          </p:cNvCxnSpPr>
          <p:nvPr/>
        </p:nvCxnSpPr>
        <p:spPr bwMode="auto">
          <a:xfrm flipH="1">
            <a:off x="3992518" y="2549867"/>
            <a:ext cx="1912872" cy="173279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V="1">
            <a:off x="3961007" y="2988344"/>
            <a:ext cx="4050609" cy="1298453"/>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4"/>
          </p:cNvCxnSpPr>
          <p:nvPr/>
        </p:nvCxnSpPr>
        <p:spPr bwMode="auto">
          <a:xfrm flipV="1">
            <a:off x="5905390" y="2988344"/>
            <a:ext cx="2121785" cy="158486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flipH="1">
            <a:off x="3992518" y="4047165"/>
            <a:ext cx="4359920" cy="235492"/>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1" idx="0"/>
          </p:cNvCxnSpPr>
          <p:nvPr/>
        </p:nvCxnSpPr>
        <p:spPr bwMode="auto">
          <a:xfrm flipH="1" flipV="1">
            <a:off x="5905390" y="2589183"/>
            <a:ext cx="2422858" cy="1457982"/>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3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Linking Heterogeneous Information – Information Container for linked Document Delivery (ICDD)</a:t>
            </a:r>
            <a:endParaRPr lang="en-US" dirty="0"/>
          </a:p>
        </p:txBody>
      </p:sp>
      <p:sp>
        <p:nvSpPr>
          <p:cNvPr id="4" name="Content Placeholder 3"/>
          <p:cNvSpPr>
            <a:spLocks noGrp="1"/>
          </p:cNvSpPr>
          <p:nvPr>
            <p:ph idx="1"/>
          </p:nvPr>
        </p:nvSpPr>
        <p:spPr/>
        <p:txBody>
          <a:bodyPr/>
          <a:lstStyle/>
          <a:p>
            <a:endParaRPr lang="en-US"/>
          </a:p>
        </p:txBody>
      </p:sp>
      <p:sp>
        <p:nvSpPr>
          <p:cNvPr id="5" name="Content Placeholder 4"/>
          <p:cNvSpPr>
            <a:spLocks noGrp="1"/>
          </p:cNvSpPr>
          <p:nvPr>
            <p:ph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
        <p:nvSpPr>
          <p:cNvPr id="7" name="Oval 6"/>
          <p:cNvSpPr/>
          <p:nvPr/>
        </p:nvSpPr>
        <p:spPr bwMode="auto">
          <a:xfrm>
            <a:off x="2783632" y="2260836"/>
            <a:ext cx="6192688" cy="2699029"/>
          </a:xfrm>
          <a:prstGeom prst="ellipse">
            <a:avLst/>
          </a:prstGeom>
          <a:solidFill>
            <a:srgbClr val="00CD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11"/>
          <p:cNvSpPr/>
          <p:nvPr/>
        </p:nvSpPr>
        <p:spPr bwMode="auto">
          <a:xfrm>
            <a:off x="4799856" y="3339279"/>
            <a:ext cx="2779712" cy="707886"/>
          </a:xfrm>
          <a:prstGeom prst="rect">
            <a:avLst/>
          </a:prstGeom>
          <a:noFill/>
        </p:spPr>
        <p:txBody>
          <a:bodyPr wrap="square" rtlCol="0">
            <a:spAutoFit/>
          </a:bodyPr>
          <a:lstStyle/>
          <a:p>
            <a:pPr>
              <a:defRPr/>
            </a:pPr>
            <a:r>
              <a:rPr lang="nl-BE" sz="2000" b="1" dirty="0">
                <a:latin typeface="Corbel"/>
              </a:rPr>
              <a:t>How to semantically relate this information?</a:t>
            </a:r>
            <a:endParaRPr dirty="0"/>
          </a:p>
        </p:txBody>
      </p:sp>
      <p:pic>
        <p:nvPicPr>
          <p:cNvPr id="9" name="Picture 8"/>
          <p:cNvPicPr>
            <a:picLocks noChangeAspect="1"/>
          </p:cNvPicPr>
          <p:nvPr/>
        </p:nvPicPr>
        <p:blipFill>
          <a:blip r:embed="rId3"/>
          <a:stretch>
            <a:fillRect/>
          </a:stretch>
        </p:blipFill>
        <p:spPr bwMode="auto">
          <a:xfrm>
            <a:off x="5519837" y="1615419"/>
            <a:ext cx="548564" cy="516295"/>
          </a:xfrm>
          <a:prstGeom prst="rect">
            <a:avLst/>
          </a:prstGeom>
        </p:spPr>
      </p:pic>
      <p:pic>
        <p:nvPicPr>
          <p:cNvPr id="10" name="Picture 6" descr="Advantages of using Point Cloud to BIM Services in Construc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4232" y="2102748"/>
            <a:ext cx="1246837" cy="81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bwMode="auto">
          <a:xfrm>
            <a:off x="8485697" y="4039627"/>
            <a:ext cx="671963" cy="855226"/>
          </a:xfrm>
          <a:prstGeom prst="rect">
            <a:avLst/>
          </a:prstGeom>
        </p:spPr>
      </p:pic>
      <p:pic>
        <p:nvPicPr>
          <p:cNvPr id="12" name="Picture 11"/>
          <p:cNvPicPr>
            <a:picLocks noChangeAspect="1"/>
          </p:cNvPicPr>
          <p:nvPr/>
        </p:nvPicPr>
        <p:blipFill>
          <a:blip r:embed="rId6"/>
          <a:stretch>
            <a:fillRect/>
          </a:stretch>
        </p:blipFill>
        <p:spPr bwMode="auto">
          <a:xfrm>
            <a:off x="5744365" y="4817086"/>
            <a:ext cx="648072" cy="811604"/>
          </a:xfrm>
          <a:prstGeom prst="rect">
            <a:avLst/>
          </a:prstGeom>
        </p:spPr>
      </p:pic>
      <p:pic>
        <p:nvPicPr>
          <p:cNvPr id="13" name="Picture 12"/>
          <p:cNvPicPr>
            <a:picLocks noChangeAspect="1"/>
          </p:cNvPicPr>
          <p:nvPr/>
        </p:nvPicPr>
        <p:blipFill rotWithShape="1">
          <a:blip r:embed="rId7"/>
          <a:srcRect l="12678" t="14600" r="2956" b="4408"/>
          <a:stretch/>
        </p:blipFill>
        <p:spPr bwMode="auto">
          <a:xfrm>
            <a:off x="2802850" y="2167528"/>
            <a:ext cx="648072" cy="777686"/>
          </a:xfrm>
          <a:prstGeom prst="rect">
            <a:avLst/>
          </a:prstGeom>
        </p:spPr>
      </p:pic>
      <p:pic>
        <p:nvPicPr>
          <p:cNvPr id="14" name="Picture 13"/>
          <p:cNvPicPr>
            <a:picLocks noChangeAspect="1"/>
          </p:cNvPicPr>
          <p:nvPr/>
        </p:nvPicPr>
        <p:blipFill rotWithShape="1">
          <a:blip r:embed="rId8"/>
          <a:srcRect l="12215" t="7761" r="21242" b="3652"/>
          <a:stretch/>
        </p:blipFill>
        <p:spPr bwMode="auto">
          <a:xfrm>
            <a:off x="2783632" y="4219729"/>
            <a:ext cx="648072" cy="777686"/>
          </a:xfrm>
          <a:prstGeom prst="rect">
            <a:avLst/>
          </a:prstGeom>
        </p:spPr>
      </p:pic>
      <p:sp>
        <p:nvSpPr>
          <p:cNvPr id="15" name="Rounded Rectangle 14"/>
          <p:cNvSpPr/>
          <p:nvPr/>
        </p:nvSpPr>
        <p:spPr bwMode="auto">
          <a:xfrm>
            <a:off x="2351584" y="4752532"/>
            <a:ext cx="648072" cy="169709"/>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Images</a:t>
            </a:r>
            <a:endParaRPr lang="en-US" sz="1050" dirty="0">
              <a:solidFill>
                <a:schemeClr val="bg1"/>
              </a:solidFill>
            </a:endParaRPr>
          </a:p>
        </p:txBody>
      </p:sp>
      <p:sp>
        <p:nvSpPr>
          <p:cNvPr id="16" name="Rounded Rectangle 15"/>
          <p:cNvSpPr/>
          <p:nvPr/>
        </p:nvSpPr>
        <p:spPr bwMode="auto">
          <a:xfrm>
            <a:off x="6104432" y="5330696"/>
            <a:ext cx="1108938" cy="20745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Spreadsheets</a:t>
            </a:r>
            <a:endParaRPr lang="en-US" sz="1050" dirty="0">
              <a:solidFill>
                <a:schemeClr val="bg1"/>
              </a:solidFill>
            </a:endParaRPr>
          </a:p>
        </p:txBody>
      </p:sp>
      <p:sp>
        <p:nvSpPr>
          <p:cNvPr id="17" name="Rounded Rectangle 16"/>
          <p:cNvSpPr/>
          <p:nvPr/>
        </p:nvSpPr>
        <p:spPr bwMode="auto">
          <a:xfrm>
            <a:off x="8807650" y="4653848"/>
            <a:ext cx="1032766" cy="215312"/>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IFC files</a:t>
            </a:r>
            <a:endParaRPr lang="en-US" sz="1050" dirty="0">
              <a:solidFill>
                <a:schemeClr val="bg1"/>
              </a:solidFill>
            </a:endParaRPr>
          </a:p>
        </p:txBody>
      </p:sp>
      <p:sp>
        <p:nvSpPr>
          <p:cNvPr id="18" name="Rounded Rectangle 17"/>
          <p:cNvSpPr/>
          <p:nvPr/>
        </p:nvSpPr>
        <p:spPr bwMode="auto">
          <a:xfrm>
            <a:off x="9157660" y="2557404"/>
            <a:ext cx="970788" cy="22352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Point Clouds</a:t>
            </a:r>
            <a:endParaRPr lang="en-US" sz="1050" dirty="0">
              <a:solidFill>
                <a:schemeClr val="bg1"/>
              </a:solidFill>
            </a:endParaRPr>
          </a:p>
        </p:txBody>
      </p:sp>
      <p:sp>
        <p:nvSpPr>
          <p:cNvPr id="19" name="Rounded Rectangle 18"/>
          <p:cNvSpPr/>
          <p:nvPr/>
        </p:nvSpPr>
        <p:spPr bwMode="auto">
          <a:xfrm>
            <a:off x="5856330" y="2102162"/>
            <a:ext cx="1103766" cy="191357"/>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Plan drawings</a:t>
            </a:r>
            <a:endParaRPr lang="en-US" sz="1050" dirty="0">
              <a:solidFill>
                <a:schemeClr val="bg1"/>
              </a:solidFill>
            </a:endParaRPr>
          </a:p>
        </p:txBody>
      </p:sp>
      <p:sp>
        <p:nvSpPr>
          <p:cNvPr id="20" name="Rounded Rectangle 19"/>
          <p:cNvSpPr/>
          <p:nvPr/>
        </p:nvSpPr>
        <p:spPr bwMode="auto">
          <a:xfrm>
            <a:off x="2010762" y="2721556"/>
            <a:ext cx="1044116" cy="221911"/>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Documents</a:t>
            </a:r>
            <a:endParaRPr lang="en-US" sz="1050" dirty="0">
              <a:solidFill>
                <a:schemeClr val="bg1"/>
              </a:solidFill>
            </a:endParaRPr>
          </a:p>
        </p:txBody>
      </p:sp>
      <p:sp>
        <p:nvSpPr>
          <p:cNvPr id="21" name="Oval 20"/>
          <p:cNvSpPr/>
          <p:nvPr/>
        </p:nvSpPr>
        <p:spPr bwMode="auto">
          <a:xfrm>
            <a:off x="3200180" y="2589183"/>
            <a:ext cx="5410420" cy="1984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bwMode="auto">
          <a:xfrm>
            <a:off x="3575720" y="3068960"/>
            <a:ext cx="4752528" cy="978205"/>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flipH="1">
            <a:off x="3575720" y="2589183"/>
            <a:ext cx="2304256" cy="47977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1" idx="3"/>
          </p:cNvCxnSpPr>
          <p:nvPr/>
        </p:nvCxnSpPr>
        <p:spPr bwMode="auto">
          <a:xfrm flipH="1">
            <a:off x="3992518" y="2549867"/>
            <a:ext cx="1912872" cy="173279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V="1">
            <a:off x="3961007" y="2988344"/>
            <a:ext cx="4050609" cy="1298453"/>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4"/>
          </p:cNvCxnSpPr>
          <p:nvPr/>
        </p:nvCxnSpPr>
        <p:spPr bwMode="auto">
          <a:xfrm flipV="1">
            <a:off x="5905390" y="2988344"/>
            <a:ext cx="2121785" cy="158486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flipH="1">
            <a:off x="3992518" y="4047165"/>
            <a:ext cx="4359920" cy="235492"/>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1" idx="0"/>
          </p:cNvCxnSpPr>
          <p:nvPr/>
        </p:nvCxnSpPr>
        <p:spPr bwMode="auto">
          <a:xfrm flipH="1" flipV="1">
            <a:off x="5905390" y="2589183"/>
            <a:ext cx="2422858" cy="1457982"/>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4420213" y="3035872"/>
            <a:ext cx="2952328" cy="936104"/>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ICDD</a:t>
            </a:r>
            <a:endParaRPr lang="en-US" dirty="0"/>
          </a:p>
        </p:txBody>
      </p:sp>
    </p:spTree>
    <p:extLst>
      <p:ext uri="{BB962C8B-B14F-4D97-AF65-F5344CB8AC3E}">
        <p14:creationId xmlns:p14="http://schemas.microsoft.com/office/powerpoint/2010/main" val="147729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 name="Text Placeholder 20"/>
          <p:cNvSpPr>
            <a:spLocks noGrp="1"/>
          </p:cNvSpPr>
          <p:nvPr>
            <p:ph type="body" sz="quarter" idx="13"/>
          </p:nvPr>
        </p:nvSpPr>
        <p:spPr/>
        <p:txBody>
          <a:bodyPr/>
          <a:lstStyle/>
          <a:p>
            <a:pPr>
              <a:defRPr/>
            </a:pPr>
            <a:r>
              <a:rPr lang="en-GB" dirty="0" smtClean="0"/>
              <a:t>based </a:t>
            </a:r>
            <a:r>
              <a:rPr lang="en-GB" dirty="0"/>
              <a:t>on Dutch COINS standard</a:t>
            </a:r>
          </a:p>
          <a:p>
            <a:pPr>
              <a:defRPr/>
            </a:pPr>
            <a:r>
              <a:rPr lang="en-GB" dirty="0"/>
              <a:t>Industry-driven development with first publication in 2015</a:t>
            </a:r>
          </a:p>
          <a:p>
            <a:pPr>
              <a:defRPr/>
            </a:pPr>
            <a:r>
              <a:rPr lang="en-GB" dirty="0"/>
              <a:t>flexible standard for the exchange of BIM information </a:t>
            </a:r>
            <a:endParaRPr lang="en-GB" dirty="0" smtClean="0"/>
          </a:p>
          <a:p>
            <a:pPr>
              <a:defRPr/>
            </a:pPr>
            <a:r>
              <a:rPr lang="en-GB" dirty="0" smtClean="0"/>
              <a:t>Use </a:t>
            </a:r>
            <a:r>
              <a:rPr lang="en-GB" dirty="0"/>
              <a:t>of several existing open BIM and GIS standards</a:t>
            </a:r>
          </a:p>
          <a:p>
            <a:pPr>
              <a:defRPr/>
            </a:pPr>
            <a:r>
              <a:rPr lang="en-GB" dirty="0"/>
              <a:t>Integration of document-oriented information </a:t>
            </a:r>
            <a:r>
              <a:rPr lang="en-GB" dirty="0" smtClean="0"/>
              <a:t>with object-oriented </a:t>
            </a:r>
            <a:r>
              <a:rPr lang="en-GB" dirty="0"/>
              <a:t>information</a:t>
            </a:r>
          </a:p>
          <a:p>
            <a:pPr>
              <a:defRPr/>
            </a:pPr>
            <a:r>
              <a:rPr lang="en-GB" dirty="0"/>
              <a:t>Based on OWL/RDF Semantic Web </a:t>
            </a:r>
            <a:r>
              <a:rPr lang="en-GB" dirty="0" smtClean="0"/>
              <a:t>technologies</a:t>
            </a:r>
          </a:p>
          <a:p>
            <a:pPr marL="0" indent="0">
              <a:buNone/>
            </a:pPr>
            <a:endParaRPr lang="en-US" dirty="0"/>
          </a:p>
        </p:txBody>
      </p:sp>
      <p:sp>
        <p:nvSpPr>
          <p:cNvPr id="20" name="Title 19"/>
          <p:cNvSpPr>
            <a:spLocks noGrp="1"/>
          </p:cNvSpPr>
          <p:nvPr>
            <p:ph type="title"/>
          </p:nvPr>
        </p:nvSpPr>
        <p:spPr/>
        <p:txBody>
          <a:bodyPr/>
          <a:lstStyle/>
          <a:p>
            <a:r>
              <a:rPr lang="en-US" dirty="0" smtClean="0"/>
              <a:t>Information Container for linked Document Delivery* (ICDD) –ISO 21597</a:t>
            </a:r>
            <a:endParaRPr lang="en-US" dirty="0"/>
          </a:p>
        </p:txBody>
      </p:sp>
      <p:sp>
        <p:nvSpPr>
          <p:cNvPr id="4" name="Tijdelijke aanduiding voor inhoud 2"/>
          <p:cNvSpPr>
            <a:spLocks noGrp="1"/>
          </p:cNvSpPr>
          <p:nvPr>
            <p:ph idx="1"/>
          </p:nvPr>
        </p:nvSpPr>
        <p:spPr bwMode="auto"/>
        <p:txBody>
          <a:bodyPr>
            <a:normAutofit/>
          </a:bodyPr>
          <a:lstStyle/>
          <a:p>
            <a:pPr>
              <a:defRPr/>
            </a:pPr>
            <a:endParaRPr sz="1400" b="1" dirty="0"/>
          </a:p>
        </p:txBody>
      </p:sp>
      <p:sp>
        <p:nvSpPr>
          <p:cNvPr id="22" name="Content Placeholder 21"/>
          <p:cNvSpPr>
            <a:spLocks noGrp="1"/>
          </p:cNvSpPr>
          <p:nvPr>
            <p:ph sz="quarter" idx="14"/>
          </p:nvPr>
        </p:nvSpPr>
        <p:spPr/>
        <p:txBody>
          <a:bodyPr/>
          <a:lstStyle/>
          <a:p>
            <a:endParaRPr lang="en-US" dirty="0"/>
          </a:p>
        </p:txBody>
      </p:sp>
      <p:sp>
        <p:nvSpPr>
          <p:cNvPr id="23" name="Text Placeholder 22"/>
          <p:cNvSpPr>
            <a:spLocks noGrp="1"/>
          </p:cNvSpPr>
          <p:nvPr>
            <p:ph type="body" sz="quarter" idx="15"/>
          </p:nvPr>
        </p:nvSpPr>
        <p:spPr/>
        <p:txBody>
          <a:bodyPr/>
          <a:lstStyle/>
          <a:p>
            <a:endParaRPr lang="en-US"/>
          </a:p>
        </p:txBody>
      </p:sp>
      <p:sp>
        <p:nvSpPr>
          <p:cNvPr id="9" name="Titel 1"/>
          <p:cNvSpPr/>
          <p:nvPr/>
        </p:nvSpPr>
        <p:spPr bwMode="auto">
          <a:xfrm>
            <a:off x="335360" y="41609"/>
            <a:ext cx="10515600" cy="1325563"/>
          </a:xfrm>
          <a:prstGeom prst="rect">
            <a:avLst/>
          </a:prstGeom>
        </p:spPr>
        <p:txBody>
          <a:bodyPr vert="horz" lIns="91440" tIns="45720" rIns="91440" bIns="45720" rtlCol="0" anchor="ct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solidFill>
                <a:schemeClr val="accent1">
                  <a:lumMod val="40000"/>
                  <a:lumOff val="60000"/>
                </a:schemeClr>
              </a:solidFill>
            </a:endParaRPr>
          </a:p>
        </p:txBody>
      </p:sp>
      <p:grpSp>
        <p:nvGrpSpPr>
          <p:cNvPr id="10" name="Diagram 4"/>
          <p:cNvGrpSpPr/>
          <p:nvPr/>
        </p:nvGrpSpPr>
        <p:grpSpPr bwMode="auto">
          <a:xfrm>
            <a:off x="5987988" y="2016763"/>
            <a:ext cx="5197720" cy="2565653"/>
            <a:chOff x="0" y="0"/>
            <a:chExt cx="5197720" cy="2565653"/>
          </a:xfrm>
        </p:grpSpPr>
        <p:sp>
          <p:nvSpPr>
            <p:cNvPr id="11" name="Rounded Rectangle 10"/>
            <p:cNvSpPr/>
            <p:nvPr/>
          </p:nvSpPr>
          <p:spPr bwMode="auto">
            <a:xfrm>
              <a:off x="0" y="737826"/>
              <a:ext cx="1375478" cy="1134482"/>
            </a:xfrm>
            <a:prstGeom prst="roundRect">
              <a:avLst>
                <a:gd name="adj" fmla="val 10000"/>
              </a:avLst>
            </a:prstGeom>
            <a:solidFill>
              <a:schemeClr val="lt1">
                <a:hueOff val="0"/>
                <a:satOff val="0"/>
                <a:lumOff val="0"/>
                <a:alphaOff val="0"/>
                <a:alpha val="90000"/>
              </a:schemeClr>
            </a:solidFill>
            <a:ln w="28575" cap="flat" cmpd="sng" algn="ctr">
              <a:solidFill>
                <a:srgbClr val="002060"/>
              </a:solidFill>
              <a:prstDash val="solid"/>
            </a:ln>
            <a:effectLst>
              <a:outerShdw blurRad="50800" dist="38100" dir="2700000" algn="tl" rotWithShape="0">
                <a:prstClr val="black">
                  <a:alpha val="40000"/>
                </a:prstClr>
              </a:outerShdw>
            </a:effectLst>
          </p:spPr>
          <p:style>
            <a:lnRef idx="2">
              <a:srgbClr val="000000"/>
            </a:lnRef>
            <a:fillRef idx="1">
              <a:srgbClr val="000000"/>
            </a:fillRef>
            <a:effectRef idx="0">
              <a:srgbClr val="000000"/>
            </a:effectRef>
            <a:fontRef idx="minor"/>
          </p:style>
          <p:txBody>
            <a:bodyPr spcFirstLastPara="0" vert="horz" wrap="square" lIns="24765" tIns="24765" rIns="24765" bIns="24765" numCol="1" spcCol="1270" anchor="t" anchorCtr="0">
              <a:noAutofit/>
            </a:bodyPr>
            <a:lstStyle/>
            <a:p>
              <a:pPr marL="114300" lvl="1" indent="-114300" algn="l" defTabSz="577849">
                <a:lnSpc>
                  <a:spcPct val="90000"/>
                </a:lnSpc>
                <a:spcBef>
                  <a:spcPts val="0"/>
                </a:spcBef>
                <a:spcAft>
                  <a:spcPts val="0"/>
                </a:spcAft>
                <a:buChar char="••"/>
                <a:defRPr/>
              </a:pPr>
              <a:r>
                <a:rPr lang="en-US" sz="1300" b="1" dirty="0">
                  <a:latin typeface="Corbel"/>
                </a:rPr>
                <a:t>Container OWL Ontology</a:t>
              </a:r>
              <a:endParaRPr dirty="0"/>
            </a:p>
            <a:p>
              <a:pPr marL="114300" lvl="1" indent="-114300" algn="l" defTabSz="577849">
                <a:lnSpc>
                  <a:spcPct val="90000"/>
                </a:lnSpc>
                <a:spcBef>
                  <a:spcPts val="0"/>
                </a:spcBef>
                <a:spcAft>
                  <a:spcPts val="0"/>
                </a:spcAft>
                <a:buChar char="••"/>
                <a:defRPr/>
              </a:pPr>
              <a:r>
                <a:rPr lang="en-US" sz="1300" b="1" dirty="0" err="1">
                  <a:latin typeface="Corbel"/>
                </a:rPr>
                <a:t>Linkset</a:t>
              </a:r>
              <a:r>
                <a:rPr lang="en-US" sz="1300" b="1" dirty="0">
                  <a:latin typeface="Corbel"/>
                </a:rPr>
                <a:t> OWL ontology</a:t>
              </a:r>
              <a:endParaRPr dirty="0"/>
            </a:p>
          </p:txBody>
        </p:sp>
        <p:sp>
          <p:nvSpPr>
            <p:cNvPr id="12" name="Shape 11"/>
            <p:cNvSpPr/>
            <p:nvPr/>
          </p:nvSpPr>
          <p:spPr bwMode="auto">
            <a:xfrm>
              <a:off x="749223" y="922688"/>
              <a:ext cx="1642965" cy="1642965"/>
            </a:xfrm>
            <a:prstGeom prst="leftCircularArrow">
              <a:avLst>
                <a:gd name="adj1" fmla="val 3916"/>
                <a:gd name="adj2" fmla="val 490801"/>
                <a:gd name="adj3" fmla="val 2266312"/>
                <a:gd name="adj4" fmla="val 9024489"/>
                <a:gd name="adj5" fmla="val 4569"/>
              </a:avLst>
            </a:prstGeom>
            <a:solidFill>
              <a:srgbClr val="00CDC8"/>
            </a:solidFill>
            <a:ln>
              <a:solidFill>
                <a:srgbClr val="002060"/>
              </a:solidFill>
            </a:ln>
            <a:effectLst>
              <a:outerShdw blurRad="50800" dist="38100" dir="2700000" algn="tl" rotWithShape="0">
                <a:prstClr val="black">
                  <a:alpha val="40000"/>
                </a:prstClr>
              </a:outerShdw>
            </a:effectLst>
          </p:spPr>
          <p:style>
            <a:lnRef idx="0">
              <a:srgbClr val="000000"/>
            </a:lnRef>
            <a:fillRef idx="1">
              <a:srgbClr val="000000"/>
            </a:fillRef>
            <a:effectRef idx="0">
              <a:srgbClr val="000000"/>
            </a:effectRef>
            <a:fontRef idx="minor">
              <a:schemeClr val="lt1"/>
            </a:fontRef>
          </p:style>
        </p:sp>
        <p:sp>
          <p:nvSpPr>
            <p:cNvPr id="13" name="Rounded Rectangle 12"/>
            <p:cNvSpPr/>
            <p:nvPr/>
          </p:nvSpPr>
          <p:spPr bwMode="auto">
            <a:xfrm>
              <a:off x="305661" y="1629205"/>
              <a:ext cx="1222647" cy="486206"/>
            </a:xfrm>
            <a:prstGeom prst="roundRect">
              <a:avLst>
                <a:gd name="adj" fmla="val 10000"/>
              </a:avLst>
            </a:prstGeom>
            <a:solidFill>
              <a:srgbClr val="002060"/>
            </a:solidFill>
            <a:ln w="28575" cap="flat" cmpd="sng" algn="ctr">
              <a:solidFill>
                <a:schemeClr val="bg1"/>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ts val="0"/>
                </a:spcBef>
                <a:spcAft>
                  <a:spcPts val="0"/>
                </a:spcAft>
                <a:defRPr/>
              </a:pPr>
              <a:r>
                <a:rPr lang="en-US" sz="1500" b="1" dirty="0">
                  <a:latin typeface="Corbel"/>
                </a:rPr>
                <a:t>Container-like Structure</a:t>
              </a:r>
              <a:endParaRPr dirty="0"/>
            </a:p>
          </p:txBody>
        </p:sp>
        <p:sp>
          <p:nvSpPr>
            <p:cNvPr id="14" name="Rounded Rectangle 13"/>
            <p:cNvSpPr/>
            <p:nvPr/>
          </p:nvSpPr>
          <p:spPr bwMode="auto">
            <a:xfrm>
              <a:off x="1831377" y="841389"/>
              <a:ext cx="1375478" cy="1134482"/>
            </a:xfrm>
            <a:prstGeom prst="roundRect">
              <a:avLst>
                <a:gd name="adj" fmla="val 10000"/>
              </a:avLst>
            </a:prstGeom>
            <a:solidFill>
              <a:schemeClr val="lt1">
                <a:hueOff val="0"/>
                <a:satOff val="0"/>
                <a:lumOff val="0"/>
                <a:alphaOff val="0"/>
                <a:alpha val="90000"/>
              </a:schemeClr>
            </a:solidFill>
            <a:ln w="28575" cap="flat" cmpd="sng" algn="ctr">
              <a:solidFill>
                <a:srgbClr val="002060"/>
              </a:solidFill>
              <a:prstDash val="solid"/>
            </a:ln>
            <a:effectLst>
              <a:outerShdw blurRad="50800" dist="38100" dir="2700000" algn="tl" rotWithShape="0">
                <a:prstClr val="black">
                  <a:alpha val="40000"/>
                </a:prstClr>
              </a:outerShdw>
            </a:effectLst>
          </p:spPr>
          <p:style>
            <a:lnRef idx="2">
              <a:srgbClr val="000000"/>
            </a:lnRef>
            <a:fillRef idx="1">
              <a:srgbClr val="000000"/>
            </a:fillRef>
            <a:effectRef idx="0">
              <a:srgbClr val="000000"/>
            </a:effectRef>
            <a:fontRef idx="minor"/>
          </p:style>
          <p:txBody>
            <a:bodyPr spcFirstLastPara="0" vert="horz" wrap="square" lIns="24765" tIns="24765" rIns="24765" bIns="24765" numCol="1" spcCol="1270" anchor="t" anchorCtr="0">
              <a:noAutofit/>
            </a:bodyPr>
            <a:lstStyle/>
            <a:p>
              <a:pPr marL="114300" lvl="1" indent="-114300" algn="l" defTabSz="577849">
                <a:lnSpc>
                  <a:spcPct val="90000"/>
                </a:lnSpc>
                <a:spcBef>
                  <a:spcPts val="0"/>
                </a:spcBef>
                <a:spcAft>
                  <a:spcPts val="0"/>
                </a:spcAft>
                <a:buChar char="••"/>
                <a:defRPr/>
              </a:pPr>
              <a:r>
                <a:rPr lang="en-US" sz="1300" b="1" dirty="0">
                  <a:latin typeface="Corbel"/>
                </a:rPr>
                <a:t>Describe document data with nodes</a:t>
              </a:r>
              <a:endParaRPr dirty="0"/>
            </a:p>
            <a:p>
              <a:pPr marL="114300" lvl="1" indent="-114300" algn="l" defTabSz="577849">
                <a:lnSpc>
                  <a:spcPct val="90000"/>
                </a:lnSpc>
                <a:spcBef>
                  <a:spcPts val="0"/>
                </a:spcBef>
                <a:spcAft>
                  <a:spcPts val="0"/>
                </a:spcAft>
                <a:buChar char="••"/>
                <a:defRPr/>
              </a:pPr>
              <a:r>
                <a:rPr lang="en-US" sz="1300" b="1" dirty="0">
                  <a:latin typeface="Corbel"/>
                </a:rPr>
                <a:t>Link them</a:t>
              </a:r>
              <a:endParaRPr dirty="0"/>
            </a:p>
          </p:txBody>
        </p:sp>
        <p:sp>
          <p:nvSpPr>
            <p:cNvPr id="15" name="Circular Arrow 14"/>
            <p:cNvSpPr/>
            <p:nvPr/>
          </p:nvSpPr>
          <p:spPr bwMode="auto">
            <a:xfrm>
              <a:off x="2572466" y="0"/>
              <a:ext cx="1818721" cy="1818721"/>
            </a:xfrm>
            <a:prstGeom prst="circularArrow">
              <a:avLst>
                <a:gd name="adj1" fmla="val 3538"/>
                <a:gd name="adj2" fmla="val 439360"/>
                <a:gd name="adj3" fmla="val 19385129"/>
                <a:gd name="adj4" fmla="val 12575511"/>
                <a:gd name="adj5" fmla="val 4127"/>
              </a:avLst>
            </a:prstGeom>
            <a:solidFill>
              <a:srgbClr val="00CDC8"/>
            </a:solidFill>
            <a:ln>
              <a:solidFill>
                <a:srgbClr val="002060"/>
              </a:solidFill>
            </a:ln>
            <a:effectLst>
              <a:outerShdw blurRad="50800" dist="38100" dir="2700000" algn="tl" rotWithShape="0">
                <a:prstClr val="black">
                  <a:alpha val="40000"/>
                </a:prstClr>
              </a:outerShdw>
            </a:effectLst>
          </p:spPr>
          <p:style>
            <a:lnRef idx="0">
              <a:srgbClr val="000000"/>
            </a:lnRef>
            <a:fillRef idx="1">
              <a:srgbClr val="000000"/>
            </a:fillRef>
            <a:effectRef idx="0">
              <a:srgbClr val="000000"/>
            </a:effectRef>
            <a:fontRef idx="minor">
              <a:schemeClr val="lt1"/>
            </a:fontRef>
          </p:style>
        </p:sp>
        <p:sp>
          <p:nvSpPr>
            <p:cNvPr id="16" name="Rounded Rectangle 15"/>
            <p:cNvSpPr/>
            <p:nvPr/>
          </p:nvSpPr>
          <p:spPr bwMode="auto">
            <a:xfrm>
              <a:off x="2214189" y="410178"/>
              <a:ext cx="1222647" cy="486206"/>
            </a:xfrm>
            <a:prstGeom prst="roundRect">
              <a:avLst>
                <a:gd name="adj" fmla="val 10000"/>
              </a:avLst>
            </a:prstGeom>
            <a:solidFill>
              <a:srgbClr val="002060"/>
            </a:solidFill>
            <a:ln w="28575" cap="flat" cmpd="sng" algn="ctr">
              <a:solidFill>
                <a:schemeClr val="bg1"/>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ts val="0"/>
                </a:spcBef>
                <a:spcAft>
                  <a:spcPts val="0"/>
                </a:spcAft>
                <a:defRPr/>
              </a:pPr>
              <a:r>
                <a:rPr lang="en-US" sz="1500" b="1" dirty="0">
                  <a:latin typeface="Corbel"/>
                </a:rPr>
                <a:t>Contains definitions</a:t>
              </a:r>
              <a:endParaRPr dirty="0"/>
            </a:p>
          </p:txBody>
        </p:sp>
        <p:sp>
          <p:nvSpPr>
            <p:cNvPr id="17" name="Rounded Rectangle 16"/>
            <p:cNvSpPr/>
            <p:nvPr/>
          </p:nvSpPr>
          <p:spPr bwMode="auto">
            <a:xfrm>
              <a:off x="3669412" y="737826"/>
              <a:ext cx="1375478" cy="1134482"/>
            </a:xfrm>
            <a:prstGeom prst="roundRect">
              <a:avLst>
                <a:gd name="adj" fmla="val 10000"/>
              </a:avLst>
            </a:prstGeom>
            <a:solidFill>
              <a:schemeClr val="lt1">
                <a:hueOff val="0"/>
                <a:satOff val="0"/>
                <a:lumOff val="0"/>
                <a:alphaOff val="0"/>
                <a:alpha val="90000"/>
              </a:schemeClr>
            </a:solidFill>
            <a:ln w="28575" cap="flat" cmpd="sng" algn="ctr">
              <a:solidFill>
                <a:srgbClr val="002060"/>
              </a:solidFill>
              <a:prstDash val="solid"/>
            </a:ln>
            <a:effectLst>
              <a:outerShdw blurRad="50800" dist="38100" dir="2700000" algn="tl" rotWithShape="0">
                <a:prstClr val="black">
                  <a:alpha val="40000"/>
                </a:prstClr>
              </a:outerShdw>
            </a:effectLst>
          </p:spPr>
          <p:style>
            <a:lnRef idx="2">
              <a:srgbClr val="000000"/>
            </a:lnRef>
            <a:fillRef idx="1">
              <a:srgbClr val="000000"/>
            </a:fillRef>
            <a:effectRef idx="0">
              <a:srgbClr val="000000"/>
            </a:effectRef>
            <a:fontRef idx="minor"/>
          </p:style>
          <p:txBody>
            <a:bodyPr spcFirstLastPara="0" vert="horz" wrap="square" lIns="24765" tIns="24765" rIns="24765" bIns="24765" numCol="1" spcCol="1270" anchor="t" anchorCtr="0">
              <a:noAutofit/>
            </a:bodyPr>
            <a:lstStyle/>
            <a:p>
              <a:pPr marL="114300" lvl="1" indent="-114300" algn="l" defTabSz="577849">
                <a:lnSpc>
                  <a:spcPct val="90000"/>
                </a:lnSpc>
                <a:spcBef>
                  <a:spcPts val="0"/>
                </a:spcBef>
                <a:spcAft>
                  <a:spcPts val="0"/>
                </a:spcAft>
                <a:buChar char="••"/>
                <a:defRPr/>
              </a:pPr>
              <a:r>
                <a:rPr lang="en-US" sz="1300" b="1" dirty="0">
                  <a:latin typeface="Corbel"/>
                </a:rPr>
                <a:t>Information linking on sub-document level</a:t>
              </a:r>
              <a:endParaRPr dirty="0"/>
            </a:p>
          </p:txBody>
        </p:sp>
        <p:sp>
          <p:nvSpPr>
            <p:cNvPr id="18" name="Rounded Rectangle 17"/>
            <p:cNvSpPr/>
            <p:nvPr/>
          </p:nvSpPr>
          <p:spPr bwMode="auto">
            <a:xfrm>
              <a:off x="3885565" y="1629205"/>
              <a:ext cx="1312155" cy="486206"/>
            </a:xfrm>
            <a:prstGeom prst="roundRect">
              <a:avLst>
                <a:gd name="adj" fmla="val 10000"/>
              </a:avLst>
            </a:prstGeom>
            <a:solidFill>
              <a:srgbClr val="002060"/>
            </a:solidFill>
            <a:ln w="28575" cap="flat" cmpd="sng" algn="ctr">
              <a:solidFill>
                <a:schemeClr val="bg1"/>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ts val="0"/>
                </a:spcBef>
                <a:spcAft>
                  <a:spcPts val="0"/>
                </a:spcAft>
                <a:defRPr/>
              </a:pPr>
              <a:r>
                <a:rPr lang="en-US" sz="1500" b="1">
                  <a:latin typeface="Corbel"/>
                </a:rPr>
                <a:t>Terminologies</a:t>
              </a:r>
              <a:endParaRPr/>
            </a:p>
          </p:txBody>
        </p:sp>
      </p:grpSp>
      <p:sp>
        <p:nvSpPr>
          <p:cNvPr id="2" name="TextBox 1"/>
          <p:cNvSpPr txBox="1"/>
          <p:nvPr/>
        </p:nvSpPr>
        <p:spPr>
          <a:xfrm>
            <a:off x="335360" y="5731061"/>
            <a:ext cx="11305256" cy="230832"/>
          </a:xfrm>
          <a:prstGeom prst="rect">
            <a:avLst/>
          </a:prstGeom>
          <a:noFill/>
        </p:spPr>
        <p:txBody>
          <a:bodyPr wrap="square" rtlCol="0">
            <a:spAutoFit/>
          </a:bodyPr>
          <a:lstStyle/>
          <a:p>
            <a:r>
              <a:rPr lang="en-US" sz="900" dirty="0" smtClean="0"/>
              <a:t>* formerly Information Container for Data Drop</a:t>
            </a:r>
            <a:endParaRPr lang="en-US" sz="900" dirty="0"/>
          </a:p>
        </p:txBody>
      </p:sp>
    </p:spTree>
    <p:extLst>
      <p:ext uri="{BB962C8B-B14F-4D97-AF65-F5344CB8AC3E}">
        <p14:creationId xmlns:p14="http://schemas.microsoft.com/office/powerpoint/2010/main" val="237467544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Information Container for linked Document Delivery </a:t>
            </a:r>
            <a:r>
              <a:rPr lang="en-US" dirty="0" smtClean="0"/>
              <a:t>(ICDD)</a:t>
            </a:r>
            <a:endParaRPr lang="en-US" dirty="0"/>
          </a:p>
        </p:txBody>
      </p:sp>
      <p:sp>
        <p:nvSpPr>
          <p:cNvPr id="6" name="Text Placeholder 5"/>
          <p:cNvSpPr>
            <a:spLocks noGrp="1"/>
          </p:cNvSpPr>
          <p:nvPr>
            <p:ph type="body" sz="quarter" idx="15"/>
          </p:nvPr>
        </p:nvSpPr>
        <p:spPr/>
        <p:txBody>
          <a:bodyPr/>
          <a:lstStyle/>
          <a:p>
            <a:endParaRPr lang="en-US"/>
          </a:p>
        </p:txBody>
      </p:sp>
      <p:sp>
        <p:nvSpPr>
          <p:cNvPr id="15" name="TextBox 14"/>
          <p:cNvSpPr txBox="1"/>
          <p:nvPr/>
        </p:nvSpPr>
        <p:spPr bwMode="auto">
          <a:xfrm>
            <a:off x="3783106" y="2267080"/>
            <a:ext cx="3587151" cy="307777"/>
          </a:xfrm>
          <a:prstGeom prst="rect">
            <a:avLst/>
          </a:prstGeom>
          <a:noFill/>
        </p:spPr>
        <p:txBody>
          <a:bodyPr wrap="square" rtlCol="0">
            <a:spAutoFit/>
          </a:bodyPr>
          <a:lstStyle/>
          <a:p>
            <a:r>
              <a:rPr lang="en-US" sz="1400" b="1" dirty="0" smtClean="0">
                <a:solidFill>
                  <a:srgbClr val="002060"/>
                </a:solidFill>
              </a:rPr>
              <a:t>Defines Concepts</a:t>
            </a:r>
            <a:endParaRPr lang="en-US" sz="1400" b="1" dirty="0">
              <a:solidFill>
                <a:srgbClr val="002060"/>
              </a:solidFill>
            </a:endParaRPr>
          </a:p>
        </p:txBody>
      </p:sp>
      <p:pic>
        <p:nvPicPr>
          <p:cNvPr id="19" name="Picture 18"/>
          <p:cNvPicPr>
            <a:picLocks noChangeAspect="1"/>
          </p:cNvPicPr>
          <p:nvPr/>
        </p:nvPicPr>
        <p:blipFill>
          <a:blip r:embed="rId3"/>
          <a:stretch>
            <a:fillRect/>
          </a:stretch>
        </p:blipFill>
        <p:spPr>
          <a:xfrm>
            <a:off x="839416" y="866903"/>
            <a:ext cx="851712" cy="958176"/>
          </a:xfrm>
          <a:prstGeom prst="rect">
            <a:avLst/>
          </a:prstGeom>
        </p:spPr>
      </p:pic>
      <p:grpSp>
        <p:nvGrpSpPr>
          <p:cNvPr id="22" name="Group 21"/>
          <p:cNvGrpSpPr/>
          <p:nvPr/>
        </p:nvGrpSpPr>
        <p:grpSpPr>
          <a:xfrm>
            <a:off x="1202983" y="1919006"/>
            <a:ext cx="1904605" cy="284354"/>
            <a:chOff x="1327273" y="1946782"/>
            <a:chExt cx="1904605" cy="284354"/>
          </a:xfrm>
        </p:grpSpPr>
        <p:pic>
          <p:nvPicPr>
            <p:cNvPr id="20" name="Picture 19"/>
            <p:cNvPicPr>
              <a:picLocks noChangeAspect="1"/>
            </p:cNvPicPr>
            <p:nvPr/>
          </p:nvPicPr>
          <p:blipFill rotWithShape="1">
            <a:blip r:embed="rId4"/>
            <a:srcRect b="76973"/>
            <a:stretch/>
          </p:blipFill>
          <p:spPr>
            <a:xfrm>
              <a:off x="1327273" y="1946782"/>
              <a:ext cx="1904605" cy="284354"/>
            </a:xfrm>
            <a:prstGeom prst="rect">
              <a:avLst/>
            </a:prstGeom>
          </p:spPr>
        </p:pic>
        <p:pic>
          <p:nvPicPr>
            <p:cNvPr id="3076"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486" y="1978967"/>
              <a:ext cx="251197" cy="251197"/>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a:picLocks noChangeAspect="1"/>
          </p:cNvPicPr>
          <p:nvPr/>
        </p:nvPicPr>
        <p:blipFill rotWithShape="1">
          <a:blip r:embed="rId4"/>
          <a:srcRect t="26839" b="51440"/>
          <a:stretch/>
        </p:blipFill>
        <p:spPr>
          <a:xfrm>
            <a:off x="1184884" y="3189540"/>
            <a:ext cx="1904605" cy="268225"/>
          </a:xfrm>
          <a:prstGeom prst="rect">
            <a:avLst/>
          </a:prstGeom>
        </p:spPr>
      </p:pic>
      <p:pic>
        <p:nvPicPr>
          <p:cNvPr id="25" name="Picture 24"/>
          <p:cNvPicPr>
            <a:picLocks noChangeAspect="1"/>
          </p:cNvPicPr>
          <p:nvPr/>
        </p:nvPicPr>
        <p:blipFill rotWithShape="1">
          <a:blip r:embed="rId4"/>
          <a:srcRect t="73576" b="4703"/>
          <a:stretch/>
        </p:blipFill>
        <p:spPr>
          <a:xfrm>
            <a:off x="1184885" y="2297287"/>
            <a:ext cx="1904605" cy="268224"/>
          </a:xfrm>
          <a:prstGeom prst="rect">
            <a:avLst/>
          </a:prstGeom>
        </p:spPr>
      </p:pic>
      <p:pic>
        <p:nvPicPr>
          <p:cNvPr id="26" name="Picture 25"/>
          <p:cNvPicPr>
            <a:picLocks noChangeAspect="1"/>
          </p:cNvPicPr>
          <p:nvPr/>
        </p:nvPicPr>
        <p:blipFill rotWithShape="1">
          <a:blip r:embed="rId4"/>
          <a:srcRect t="48453" b="29826"/>
          <a:stretch/>
        </p:blipFill>
        <p:spPr>
          <a:xfrm>
            <a:off x="1202983" y="4081794"/>
            <a:ext cx="1904605" cy="268224"/>
          </a:xfrm>
          <a:prstGeom prst="rect">
            <a:avLst/>
          </a:prstGeom>
        </p:spPr>
      </p:pic>
      <p:pic>
        <p:nvPicPr>
          <p:cNvPr id="27" name="Picture 26"/>
          <p:cNvPicPr>
            <a:picLocks noChangeAspect="1"/>
          </p:cNvPicPr>
          <p:nvPr/>
        </p:nvPicPr>
        <p:blipFill>
          <a:blip r:embed="rId6"/>
          <a:stretch>
            <a:fillRect/>
          </a:stretch>
        </p:blipFill>
        <p:spPr>
          <a:xfrm>
            <a:off x="1360149" y="2546009"/>
            <a:ext cx="1333500" cy="561975"/>
          </a:xfrm>
          <a:prstGeom prst="rect">
            <a:avLst/>
          </a:prstGeom>
        </p:spPr>
      </p:pic>
      <p:pic>
        <p:nvPicPr>
          <p:cNvPr id="30"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543" y="25642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4163" y="2830937"/>
            <a:ext cx="251197" cy="2511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7"/>
          <a:stretch>
            <a:fillRect/>
          </a:stretch>
        </p:blipFill>
        <p:spPr>
          <a:xfrm>
            <a:off x="1382806" y="4350018"/>
            <a:ext cx="2400300" cy="1133475"/>
          </a:xfrm>
          <a:prstGeom prst="rect">
            <a:avLst/>
          </a:prstGeom>
        </p:spPr>
      </p:pic>
      <p:cxnSp>
        <p:nvCxnSpPr>
          <p:cNvPr id="33" name="Straight Connector 32"/>
          <p:cNvCxnSpPr/>
          <p:nvPr/>
        </p:nvCxnSpPr>
        <p:spPr>
          <a:xfrm>
            <a:off x="1040860" y="1825079"/>
            <a:ext cx="8160" cy="2395712"/>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040130" y="208592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43940" y="24173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287780" y="2512641"/>
            <a:ext cx="3810" cy="45720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291590" y="26879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291590" y="29698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043940" y="331147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1049020" y="4220791"/>
            <a:ext cx="1143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297940" y="3421961"/>
            <a:ext cx="3810" cy="17191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1301750" y="359722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313180" y="4366841"/>
            <a:ext cx="3810" cy="9398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316990" y="454210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316990" y="48240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322070" y="504756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1322070" y="530664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Arrow Connector 59"/>
          <p:cNvCxnSpPr>
            <a:endCxn id="15" idx="1"/>
          </p:cNvCxnSpPr>
          <p:nvPr/>
        </p:nvCxnSpPr>
        <p:spPr>
          <a:xfrm>
            <a:off x="2964180" y="2417391"/>
            <a:ext cx="818926" cy="35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bwMode="auto">
          <a:xfrm>
            <a:off x="3783106" y="2585287"/>
            <a:ext cx="2435023" cy="261610"/>
          </a:xfrm>
          <a:prstGeom prst="rect">
            <a:avLst/>
          </a:prstGeom>
          <a:noFill/>
        </p:spPr>
        <p:txBody>
          <a:bodyPr wrap="square" rtlCol="0">
            <a:spAutoFit/>
          </a:bodyPr>
          <a:lstStyle/>
          <a:p>
            <a:r>
              <a:rPr lang="en-US" sz="1100" dirty="0" smtClean="0">
                <a:solidFill>
                  <a:srgbClr val="002060"/>
                </a:solidFill>
              </a:rPr>
              <a:t>Container Concepts</a:t>
            </a:r>
            <a:endParaRPr lang="en-US" sz="1100" dirty="0">
              <a:solidFill>
                <a:srgbClr val="002060"/>
              </a:solidFill>
            </a:endParaRPr>
          </a:p>
        </p:txBody>
      </p:sp>
      <p:sp>
        <p:nvSpPr>
          <p:cNvPr id="64" name="TextBox 63"/>
          <p:cNvSpPr txBox="1"/>
          <p:nvPr/>
        </p:nvSpPr>
        <p:spPr bwMode="auto">
          <a:xfrm>
            <a:off x="3785363" y="2863919"/>
            <a:ext cx="2435023" cy="261610"/>
          </a:xfrm>
          <a:prstGeom prst="rect">
            <a:avLst/>
          </a:prstGeom>
          <a:noFill/>
        </p:spPr>
        <p:txBody>
          <a:bodyPr wrap="square" rtlCol="0">
            <a:spAutoFit/>
          </a:bodyPr>
          <a:lstStyle/>
          <a:p>
            <a:r>
              <a:rPr lang="en-US" sz="1100" dirty="0" smtClean="0">
                <a:solidFill>
                  <a:srgbClr val="002060"/>
                </a:solidFill>
              </a:rPr>
              <a:t>Link Concepts</a:t>
            </a:r>
            <a:endParaRPr lang="en-US" sz="1100" dirty="0">
              <a:solidFill>
                <a:srgbClr val="002060"/>
              </a:solidFill>
            </a:endParaRPr>
          </a:p>
        </p:txBody>
      </p:sp>
      <p:cxnSp>
        <p:nvCxnSpPr>
          <p:cNvPr id="65" name="Straight Arrow Connector 64"/>
          <p:cNvCxnSpPr/>
          <p:nvPr/>
        </p:nvCxnSpPr>
        <p:spPr>
          <a:xfrm>
            <a:off x="2392677" y="2731150"/>
            <a:ext cx="1390429" cy="10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2183828" y="2992760"/>
            <a:ext cx="1599278" cy="246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bwMode="auto">
          <a:xfrm>
            <a:off x="3783106" y="1953980"/>
            <a:ext cx="4290377" cy="307777"/>
          </a:xfrm>
          <a:prstGeom prst="rect">
            <a:avLst/>
          </a:prstGeom>
          <a:noFill/>
        </p:spPr>
        <p:txBody>
          <a:bodyPr wrap="square" rtlCol="0">
            <a:spAutoFit/>
          </a:bodyPr>
          <a:lstStyle/>
          <a:p>
            <a:r>
              <a:rPr lang="en-US" sz="1400" b="1" dirty="0" smtClean="0">
                <a:solidFill>
                  <a:srgbClr val="0070C0"/>
                </a:solidFill>
              </a:rPr>
              <a:t>Defines Documents + Links between them</a:t>
            </a:r>
            <a:endParaRPr lang="en-US" sz="1400" b="1" dirty="0">
              <a:solidFill>
                <a:srgbClr val="0070C0"/>
              </a:solidFill>
            </a:endParaRPr>
          </a:p>
        </p:txBody>
      </p:sp>
      <p:cxnSp>
        <p:nvCxnSpPr>
          <p:cNvPr id="78" name="Straight Arrow Connector 77"/>
          <p:cNvCxnSpPr>
            <a:endCxn id="73" idx="1"/>
          </p:cNvCxnSpPr>
          <p:nvPr/>
        </p:nvCxnSpPr>
        <p:spPr>
          <a:xfrm flipV="1">
            <a:off x="1968738" y="2107869"/>
            <a:ext cx="1814368" cy="567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bwMode="auto">
          <a:xfrm>
            <a:off x="3783106" y="4096493"/>
            <a:ext cx="4290377" cy="307777"/>
          </a:xfrm>
          <a:prstGeom prst="rect">
            <a:avLst/>
          </a:prstGeom>
          <a:noFill/>
        </p:spPr>
        <p:txBody>
          <a:bodyPr wrap="square" rtlCol="0">
            <a:spAutoFit/>
          </a:bodyPr>
          <a:lstStyle/>
          <a:p>
            <a:r>
              <a:rPr lang="en-US" sz="1400" b="1" dirty="0" smtClean="0">
                <a:solidFill>
                  <a:srgbClr val="0070C0"/>
                </a:solidFill>
              </a:rPr>
              <a:t>Contains all documents defined in the index</a:t>
            </a:r>
            <a:endParaRPr lang="en-US" sz="1400" b="1" dirty="0">
              <a:solidFill>
                <a:srgbClr val="0070C0"/>
              </a:solidFill>
            </a:endParaRPr>
          </a:p>
        </p:txBody>
      </p:sp>
      <p:cxnSp>
        <p:nvCxnSpPr>
          <p:cNvPr id="81" name="Straight Arrow Connector 80"/>
          <p:cNvCxnSpPr/>
          <p:nvPr/>
        </p:nvCxnSpPr>
        <p:spPr>
          <a:xfrm>
            <a:off x="2896765" y="4253225"/>
            <a:ext cx="886341" cy="762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8"/>
          <a:stretch>
            <a:fillRect/>
          </a:stretch>
        </p:blipFill>
        <p:spPr>
          <a:xfrm>
            <a:off x="1389380" y="3464896"/>
            <a:ext cx="762000" cy="285750"/>
          </a:xfrm>
          <a:prstGeom prst="rect">
            <a:avLst/>
          </a:prstGeom>
        </p:spPr>
      </p:pic>
      <p:pic>
        <p:nvPicPr>
          <p:cNvPr id="85" name="Picture 4" descr="Rdf document |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923" y="3479509"/>
            <a:ext cx="251197" cy="251197"/>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bwMode="auto">
          <a:xfrm>
            <a:off x="3783105" y="3449764"/>
            <a:ext cx="4290377" cy="307777"/>
          </a:xfrm>
          <a:prstGeom prst="rect">
            <a:avLst/>
          </a:prstGeom>
          <a:noFill/>
        </p:spPr>
        <p:txBody>
          <a:bodyPr wrap="square" rtlCol="0">
            <a:spAutoFit/>
          </a:bodyPr>
          <a:lstStyle/>
          <a:p>
            <a:r>
              <a:rPr lang="en-US" sz="1400" dirty="0" smtClean="0">
                <a:solidFill>
                  <a:srgbClr val="0070C0"/>
                </a:solidFill>
              </a:rPr>
              <a:t>Stores </a:t>
            </a:r>
            <a:r>
              <a:rPr lang="en-US" sz="1400" dirty="0" err="1" smtClean="0">
                <a:solidFill>
                  <a:srgbClr val="0070C0"/>
                </a:solidFill>
              </a:rPr>
              <a:t>linkset</a:t>
            </a:r>
            <a:r>
              <a:rPr lang="en-US" sz="1400" dirty="0" smtClean="0">
                <a:solidFill>
                  <a:srgbClr val="0070C0"/>
                </a:solidFill>
              </a:rPr>
              <a:t> files</a:t>
            </a:r>
            <a:endParaRPr lang="en-US" sz="1400" dirty="0">
              <a:solidFill>
                <a:srgbClr val="0070C0"/>
              </a:solidFill>
            </a:endParaRPr>
          </a:p>
        </p:txBody>
      </p:sp>
      <p:cxnSp>
        <p:nvCxnSpPr>
          <p:cNvPr id="88" name="Straight Arrow Connector 87"/>
          <p:cNvCxnSpPr/>
          <p:nvPr/>
        </p:nvCxnSpPr>
        <p:spPr>
          <a:xfrm flipV="1">
            <a:off x="1968738" y="3605107"/>
            <a:ext cx="1814368" cy="1223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2239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AGENDAWIZARD" val="&lt;ee4p&gt;&lt;layouts&gt;&lt;layout name=&quot;Box 1&quot; id=&quot;1_1&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1.125&quot; top=&quot;133.875&quot; width=&quot;657.75&quot; height=&quot;328.87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Blended-Learning&quot; title=&quot;Agenda&quot; subtitle=&quot;&quot; sizingModeId=&quot;2&quot; fontSize=&quot;16&quot; fontSizeAuto=&quot;1&quot; startTime=&quot;660&quot; timeFormatId=&quot;1&quot; startItemNo=&quot;1&quot; createSingleAgendaSlide=&quot;1&quot; createSeparatingSlides=&quot;1&quot; createBackupSlide=&quot;1&quot; layoutId=&quot;1_1&quot; hideSeparatingSlides=&quot;0&quot; createSections=&quot;0&quot; singleSlideId=&quot;8e3698aa-b807-4923-b25d-89c59e2525e1&quot; backupSlideId=&quot;7c5aa06d-91ef-48a2-b761-4c2716a57287&quot;&gt;&lt;columns&gt;&lt;column field=&quot;itemno&quot; label=&quot;No.&quot; checked=&quot;1&quot; leftSpacing=&quot;0&quot; rightSpacing=&quot;0&quot; dock=&quot;1&quot; fixedWidth=&quot;31.50472&quot; /&gt;&lt;column field=&quot;topic&quot; label=&quot;Topic&quot; leftSpacing=&quot;5&quot; rightDistribute=&quot;1&quot; dock=&quot;1&quot; rightSpacing=&quot;0&quot; /&gt;&lt;column field=&quot;responsible&quot; label=&quot;Responsible&quot; visible=&quot;1&quot; checked=&quot;1&quot; leftSpacing=&quot;10&quot; rightDistribute=&quot;1&quot; dock=&quot;1&quot; rightSpacing=&quot;0&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gt;&lt;item duration=&quot;10&quot; id=&quot;c42fc0e3-953b-457a-8d6a-f45ad0fbef90&quot; parentId=&quot;&quot; level=&quot;1&quot; generateAgendaSlide=&quot;0&quot; showAgendaItem=&quot;1&quot; isBreak=&quot;0&quot; topic=&quot;Begrüssung und Einführung&quot; responsible=&quot;Beetz&quot; agendaSlideId=&quot;&quot; /&gt;&lt;item duration=&quot;30&quot; id=&quot;2cf3af41-9dc7-4c0c-966a-8b99ba97c630&quot; parentId=&quot;&quot; level=&quot;1&quot; generateAgendaSlide=&quot;1&quot; showAgendaItem=&quot;1&quot; isBreak=&quot;0&quot; topic=&quot;Digitalisierung in der Lehre an der RWTH &quot; agendaSlideId=&quot;f342d6b3-fdcb-47f5-8918-2fc0ef204720&quot; /&gt;&lt;item duration=&quot;15&quot; id=&quot;8e80773e-56ed-4214-8c09-19fc4d3cf212&quot; parentId=&quot;2cf3af41-9dc7-4c0c-966a-8b99ba97c630&quot; level=&quot;2&quot; generateAgendaSlide=&quot;0&quot; showAgendaItem=&quot;1&quot; isBreak=&quot;0&quot; topic=&quot;Übersicht Aktivitäten an der RWTH und Fördermöglichkeiten (RWTH, Land, Bund etc.)&quot; responsible=&quot;Dr. Knight&quot; agendaSlideId=&quot;&quot; /&gt;&lt;item duration=&quot;15&quot; id=&quot;82a0452d-0180-4d78-ad8f-cf503a1fe560&quot; parentId=&quot;2cf3af41-9dc7-4c0c-966a-8b99ba97c630&quot; level=&quot;2&quot; generateAgendaSlide=&quot;0&quot; showAgendaItem=&quot;1&quot; isBreak=&quot;0&quot; topic=&quot;Blended Learning Aktivität in der Fakultät Bauingenieurwesen am Beispiel ein des Avatr Projekte&quot; responsible=&quot;Prof. Nacken&quot; agendaSlideId=&quot;&quot; /&gt;&lt;item duration=&quot;15&quot; id=&quot;20477edd-7e84-4c40-b5db-bf5eca0e1658&quot; parentId=&quot;2cf3af41-9dc7-4c0c-966a-8b99ba97c630&quot; level=&quot;2&quot; generateAgendaSlide=&quot;0&quot; showAgendaItem=&quot;1&quot; isBreak=&quot;0&quot; topic=&quot;Data.Literacy und andere gemeinsame Projekte des CiL&quot; responsible=&quot;Dr. Persike&quot; agendaSlideId=&quot;&quot; /&gt;&lt;item duration=&quot;15&quot; id=&quot;f1793eae-3dfa-4f14-801c-b47cb514283b&quot; parentId=&quot;2cf3af41-9dc7-4c0c-966a-8b99ba97c630&quot; level=&quot;2&quot; generateAgendaSlide=&quot;0&quot; showAgendaItem=&quot;1&quot; isBreak=&quot;0&quot; topic=&quot;Moodle: Erfahrung und Best Practices&quot; responsible=&quot;Dr. Schnurbusch&quot; agendaSlideId=&quot;&quot; /&gt;&lt;item duration=&quot;15&quot; id=&quot;6c0e40eb-b879-4def-a266-a239cea82e30&quot; parentId=&quot;2cf3af41-9dc7-4c0c-966a-8b99ba97c630&quot; level=&quot;2&quot; generateAgendaSlide=&quot;0&quot; showAgendaItem=&quot;1&quot; isBreak=&quot;0&quot; topic=&quot;Moodle: Erfahrungsbericht und Beste Practices an der Fakutlät Architektur&quot; responsible=&quot;Stachelhaus&quot; agendaSlideId=&quot;&quot; /&gt;&lt;item duration=&quot;15&quot; id=&quot;d28cbf43-fc49-4673-aab1-f440f9e23916&quot; parentId=&quot;&quot; level=&quot;1&quot; generateAgendaSlide=&quot;0&quot; showAgendaItem=&quot;1&quot; isBreak=&quot;0&quot; topic=&quot;Rückfragen und DIsskussion&quot; agendaSlideId=&quot;&quot; /&gt;&lt;item duration=&quot;15&quot; id=&quot;8b5b43a9-d31f-4c84-a6a1-fbf89fdfb8e0&quot; parentId=&quot;&quot; level=&quot;1&quot; generateAgendaSlide=&quot;0&quot; showAgendaItem=&quot;1&quot; isBreak=&quot;1&quot; topic=&quot;Pause&quot; agendaSlideId=&quot;&quot; /&gt;&lt;item duration=&quot;0&quot; id=&quot;4eb153c3-fb49-4887-ab8e-b6f2be8d4769&quot; parentId=&quot;&quot; level=&quot;1&quot; generateAgendaSlide=&quot;1&quot; showAgendaItem=&quot;1&quot; isBreak=&quot;0&quot; topic=&quot;Geförderter Blended Learning Projekte der ersten Förderungsrunde Fak. Architekur&quot; agendaSlideId=&quot;19c1642b-efad-4a13-b713-f7ced328d1e9&quot; /&gt;&lt;item duration=&quot;10&quot; id=&quot;555cf10e-df61-4467-96ce-6c50002e650d&quot; parentId=&quot;4eb153c3-fb49-4887-ab8e-b6f2be8d4769&quot; level=&quot;2&quot; generateAgendaSlide=&quot;0&quot; showAgendaItem=&quot;1&quot; isBreak=&quot;0&quot; topic=&quot;   - edX 2.0&quot; responsible=&quot;Prof. Lohrberg&quot; agendaSlideId=&quot;&quot; /&gt;&lt;item duration=&quot;10&quot; id=&quot;a1683969-2579-4d86-8ab8-ac9fea6ee725&quot; parentId=&quot;4eb153c3-fb49-4887-ab8e-b6f2be8d4769&quot; level=&quot;2&quot; generateAgendaSlide=&quot;0&quot; showAgendaItem=&quot;1&quot; isBreak=&quot;0&quot; topic=&quot;   - ReiffHack&quot; responsible=&quot;Prof. Schmitz&quot; agendaSlideId=&quot;&quot; /&gt;&lt;item duration=&quot;5&quot; id=&quot;ddf6fdd4-1f6a-458c-9a7b-a50d94c173ed&quot; parentId=&quot;4eb153c3-fb49-4887-ab8e-b6f2be8d4769&quot; level=&quot;2&quot; generateAgendaSlide=&quot;0&quot; showAgendaItem=&quot;1&quot; isBreak=&quot;0&quot; topic=&quot;  - IBSW&quot; responsible=&quot;Prof. Polivka&quot; agendaSlideId=&quot;&quot; /&gt;&lt;item duration=&quot;10&quot; id=&quot;feb4e630-e9ad-442e-9bf6-93ca0e65626f&quot; parentId=&quot;4eb153c3-fb49-4887-ab8e-b6f2be8d4769&quot; level=&quot;2&quot; generateAgendaSlide=&quot;0&quot; showAgendaItem=&quot;1&quot; isBreak=&quot;0&quot; topic=&quot;Stand Finalisierung Projekte Phase 1 (Studiolo, Reiff-Comm)&quot; responsible=&quot;Prof. Sowa&quot; agendaSlideId=&quot;&quot; /&gt;&lt;item duration=&quot;60&quot; id=&quot;f44722b9-38e0-4be3-9141-731278491b32&quot; parentId=&quot;&quot; level=&quot;1&quot; generateAgendaSlide=&quot;0&quot; showAgendaItem=&quot;1&quot; isBreak=&quot;0&quot; topic=&quot;Planungen zweite Förderphase: Leitlinien und Förderung&amp;#xD;&amp;#xA;&quot; responsible=&quot;Prof. Schneider, Dr. Kruschwitz&amp;#xD;&amp;#xA;&quot; agendaSlideId=&quot;&quot; /&gt;&lt;item duration=&quot;50&quot; id=&quot;df4b6bcb-30d1-4cde-966e-9394226b26cb&quot; parentId=&quot;&quot; level=&quot;1&quot; generateAgendaSlide=&quot;0&quot; showAgendaItem=&quot;1&quot; isBreak=&quot;0&quot; topic=&quot;Gemeinsame Ideen- und Projektentwicklung Phase 2&quot; agendaSlideId=&quot;&quot; /&gt;&lt;item duration=&quot;10&quot; id=&quot;e3270b1e-94d8-406b-bd87-27a88cd38717&quot; parentId=&quot;&quot; level=&quot;1&quot; generateAgendaSlide=&quot;0&quot; showAgendaItem=&quot;1&quot; isBreak=&quot;0&quot; topic=&quot;Zusammenfassung und Verabschiedung&quot; responsible=&quot;Beetz&quot; agendaSlideId=&quot;&quot; /&gt;&lt;/items&gt;&lt;/agenda&gt;&lt;/contents&gt;&lt;/ee4p&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äsentation_Master_RWTH_Institute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wth_16_9.potx" id="{AB4328C7-4505-4C48-8959-B3176BC373B1}" vid="{9FACB83A-DB48-4F68-99D1-D00C0B439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4B7488-362F-4159-8024-0C71C6D96B43}">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rwth_16_9</Template>
  <TotalTime>2210</TotalTime>
  <Words>1952</Words>
  <Application>Microsoft Office PowerPoint</Application>
  <PresentationFormat>Widescreen</PresentationFormat>
  <Paragraphs>289</Paragraphs>
  <Slides>24</Slides>
  <Notes>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0" baseType="lpstr">
      <vt:lpstr>ＭＳ Ｐゴシック</vt:lpstr>
      <vt:lpstr>Arial</vt:lpstr>
      <vt:lpstr>Calibri</vt:lpstr>
      <vt:lpstr>Consolas</vt:lpstr>
      <vt:lpstr>Corbel</vt:lpstr>
      <vt:lpstr>Courier New</vt:lpstr>
      <vt:lpstr>DejaVu Sans</vt:lpstr>
      <vt:lpstr>Helvetica Neue Thin</vt:lpstr>
      <vt:lpstr>HelveticaNeueLT Com 47 LtCn</vt:lpstr>
      <vt:lpstr>HelveticaNeueLT Com 77 BdCn</vt:lpstr>
      <vt:lpstr>Symbol</vt:lpstr>
      <vt:lpstr>Syntax</vt:lpstr>
      <vt:lpstr>Times New Roman</vt:lpstr>
      <vt:lpstr>Wingdings</vt:lpstr>
      <vt:lpstr>Präsentation_Master_RWTH_Institute_16zu9</vt:lpstr>
      <vt:lpstr>think-cell Slide</vt:lpstr>
      <vt:lpstr>Common Data Environments for the Information Container for linked Document Delivery</vt:lpstr>
      <vt:lpstr>Presentation Outline</vt:lpstr>
      <vt:lpstr>BIM4Ren</vt:lpstr>
      <vt:lpstr>Context</vt:lpstr>
      <vt:lpstr>Linking Heterogenous Information</vt:lpstr>
      <vt:lpstr>Linking Heterogeneous Information</vt:lpstr>
      <vt:lpstr>Linking Heterogeneous Information – Information Container for linked Document Delivery (ICDD)</vt:lpstr>
      <vt:lpstr>Information Container for linked Document Delivery* (ICDD) –ISO 21597</vt:lpstr>
      <vt:lpstr>Information Container for linked Document Delivery (ICDD)</vt:lpstr>
      <vt:lpstr>Information Container for linked Document Delivery (ICDD)</vt:lpstr>
      <vt:lpstr>Information Container for linked Document Delivery (ICDD)</vt:lpstr>
      <vt:lpstr>Information Container for linked Document Delivery (ICDD)</vt:lpstr>
      <vt:lpstr>BIM Maturity Levels</vt:lpstr>
      <vt:lpstr>BIM Maturity Levels &amp; Common Data Environments</vt:lpstr>
      <vt:lpstr>Common Data Environments (CDEs)</vt:lpstr>
      <vt:lpstr>Mapping CDE Container concepts to ICDD</vt:lpstr>
      <vt:lpstr>Mapping ICDD Concepts to CDE</vt:lpstr>
      <vt:lpstr>Accessing ICDD Containers in CDE</vt:lpstr>
      <vt:lpstr>Comparison</vt:lpstr>
      <vt:lpstr>Conclusion + Future Work</vt:lpstr>
      <vt:lpstr>PowerPoint Presentation</vt:lpstr>
      <vt:lpstr>References</vt:lpstr>
      <vt:lpstr>References</vt:lpstr>
      <vt:lpstr>Mapping CDE Container concepts to ICDD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DC.littleBIM</dc:title>
  <dc:creator>Jakob Beetz | DC | RWTH</dc:creator>
  <cp:lastModifiedBy>Madhumitha Senthilvel</cp:lastModifiedBy>
  <cp:revision>93</cp:revision>
  <dcterms:created xsi:type="dcterms:W3CDTF">2020-06-16T11:44:27Z</dcterms:created>
  <dcterms:modified xsi:type="dcterms:W3CDTF">2020-06-18T08:44:57Z</dcterms:modified>
</cp:coreProperties>
</file>