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notesMasterIdLst>
    <p:notesMasterId r:id="rId33"/>
  </p:notesMasterIdLst>
  <p:sldIdLst>
    <p:sldId id="256" r:id="rId5"/>
    <p:sldId id="257" r:id="rId6"/>
    <p:sldId id="270" r:id="rId7"/>
    <p:sldId id="272" r:id="rId8"/>
    <p:sldId id="275" r:id="rId9"/>
    <p:sldId id="308" r:id="rId10"/>
    <p:sldId id="259" r:id="rId11"/>
    <p:sldId id="276" r:id="rId12"/>
    <p:sldId id="281" r:id="rId13"/>
    <p:sldId id="306" r:id="rId14"/>
    <p:sldId id="264" r:id="rId15"/>
    <p:sldId id="277" r:id="rId16"/>
    <p:sldId id="278" r:id="rId17"/>
    <p:sldId id="280" r:id="rId18"/>
    <p:sldId id="286" r:id="rId19"/>
    <p:sldId id="283" r:id="rId20"/>
    <p:sldId id="294" r:id="rId21"/>
    <p:sldId id="293" r:id="rId22"/>
    <p:sldId id="307" r:id="rId23"/>
    <p:sldId id="299" r:id="rId24"/>
    <p:sldId id="300" r:id="rId25"/>
    <p:sldId id="302" r:id="rId26"/>
    <p:sldId id="304" r:id="rId27"/>
    <p:sldId id="303" r:id="rId28"/>
    <p:sldId id="297" r:id="rId29"/>
    <p:sldId id="271" r:id="rId30"/>
    <p:sldId id="296" r:id="rId31"/>
    <p:sldId id="274" r:id="rId32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3A40"/>
    <a:srgbClr val="287568"/>
    <a:srgbClr val="002060"/>
    <a:srgbClr val="F1985C"/>
    <a:srgbClr val="595959"/>
    <a:srgbClr val="191919"/>
    <a:srgbClr val="369C8B"/>
    <a:srgbClr val="767171"/>
    <a:srgbClr val="25716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474" autoAdjust="0"/>
    <p:restoredTop sz="94660"/>
  </p:normalViewPr>
  <p:slideViewPr>
    <p:cSldViewPr snapToGrid="0">
      <p:cViewPr>
        <p:scale>
          <a:sx n="100" d="100"/>
          <a:sy n="100" d="100"/>
        </p:scale>
        <p:origin x="216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68AE84-EBBA-4134-9C6D-4F7210C28C7C}" type="datetimeFigureOut">
              <a:rPr lang="nl-BE" smtClean="0"/>
              <a:t>15/06/2020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B5F7D-80C5-4198-A0E2-3B96189FA31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07163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17"/>
          <p:cNvSpPr/>
          <p:nvPr/>
        </p:nvSpPr>
        <p:spPr bwMode="auto">
          <a:xfrm>
            <a:off x="-1" y="0"/>
            <a:ext cx="8798011" cy="6858000"/>
          </a:xfrm>
          <a:prstGeom prst="rect">
            <a:avLst/>
          </a:prstGeom>
          <a:solidFill>
            <a:srgbClr val="369C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BE" sz="4000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73138" y="377415"/>
            <a:ext cx="7524750" cy="1239838"/>
          </a:xfrm>
        </p:spPr>
        <p:txBody>
          <a:bodyPr anchor="b">
            <a:normAutofit/>
          </a:bodyPr>
          <a:lstStyle>
            <a:lvl1pPr algn="r">
              <a:defRPr sz="4800" b="1" baseline="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nl-BE" sz="4000" b="1" dirty="0" smtClean="0"/>
              <a:t>THIS IS THE TITLE OF MY PRESENTATION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105400" y="5207000"/>
            <a:ext cx="3392488" cy="1524548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 dirty="0"/>
          </a:p>
        </p:txBody>
      </p:sp>
      <p:sp>
        <p:nvSpPr>
          <p:cNvPr id="19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90500" y="6277523"/>
            <a:ext cx="2743200" cy="365125"/>
          </a:xfrm>
        </p:spPr>
        <p:txBody>
          <a:bodyPr/>
          <a:lstStyle>
            <a:lvl1pPr>
              <a:defRPr sz="2000" b="1">
                <a:solidFill>
                  <a:schemeClr val="bg1"/>
                </a:solidFill>
              </a:defRPr>
            </a:lvl1pPr>
          </a:lstStyle>
          <a:p>
            <a:fld id="{51E9A9CD-B96E-4B60-87A6-CBC3C6F03EC6}" type="datetimeFigureOut">
              <a:rPr lang="nl-BE" smtClean="0"/>
              <a:t>15/06/2020</a:t>
            </a:fld>
            <a:endParaRPr lang="nl-BE" dirty="0"/>
          </a:p>
        </p:txBody>
      </p:sp>
      <p:pic>
        <p:nvPicPr>
          <p:cNvPr id="10" name="Afbeelding 7"/>
          <p:cNvPicPr>
            <a:picLocks noChangeAspect="1"/>
          </p:cNvPicPr>
          <p:nvPr/>
        </p:nvPicPr>
        <p:blipFill rotWithShape="1">
          <a:blip r:embed="rId2"/>
          <a:srcRect t="8852" b="14138"/>
          <a:stretch/>
        </p:blipFill>
        <p:spPr bwMode="auto">
          <a:xfrm>
            <a:off x="9300091" y="533936"/>
            <a:ext cx="2108987" cy="1617742"/>
          </a:xfrm>
          <a:prstGeom prst="rect">
            <a:avLst/>
          </a:prstGeom>
        </p:spPr>
      </p:pic>
      <p:pic>
        <p:nvPicPr>
          <p:cNvPr id="15" name="Afbeelding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300091" y="2638628"/>
            <a:ext cx="2108987" cy="696084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091" y="5282193"/>
            <a:ext cx="2020437" cy="617969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10" b="17212"/>
          <a:stretch/>
        </p:blipFill>
        <p:spPr>
          <a:xfrm>
            <a:off x="9300091" y="3821662"/>
            <a:ext cx="2090381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0750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9A9CD-B96E-4B60-87A6-CBC3C6F03EC6}" type="datetimeFigureOut">
              <a:rPr lang="nl-BE" smtClean="0"/>
              <a:t>15/06/2020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806D-4016-4D41-B218-8193B4AA051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56342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9A9CD-B96E-4B60-87A6-CBC3C6F03EC6}" type="datetimeFigureOut">
              <a:rPr lang="nl-BE" smtClean="0"/>
              <a:t>15/06/2020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806D-4016-4D41-B218-8193B4AA051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05709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369C8B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9A9CD-B96E-4B60-87A6-CBC3C6F03EC6}" type="datetimeFigureOut">
              <a:rPr lang="nl-BE" smtClean="0"/>
              <a:t>15/06/2020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806D-4016-4D41-B218-8193B4AA051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99864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69C8B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9A9CD-B96E-4B60-87A6-CBC3C6F03EC6}" type="datetimeFigureOut">
              <a:rPr lang="nl-BE" smtClean="0"/>
              <a:t>15/06/2020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806D-4016-4D41-B218-8193B4AA051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25005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rgbClr val="369C8B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9A9CD-B96E-4B60-87A6-CBC3C6F03EC6}" type="datetimeFigureOut">
              <a:rPr lang="nl-BE" smtClean="0"/>
              <a:t>15/06/2020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806D-4016-4D41-B218-8193B4AA051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60063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Titel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17"/>
          <p:cNvSpPr/>
          <p:nvPr/>
        </p:nvSpPr>
        <p:spPr bwMode="auto">
          <a:xfrm>
            <a:off x="-1" y="0"/>
            <a:ext cx="12192001" cy="6858000"/>
          </a:xfrm>
          <a:prstGeom prst="rect">
            <a:avLst/>
          </a:prstGeom>
          <a:solidFill>
            <a:srgbClr val="369C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BE" sz="8800" cap="all" baseline="0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0" y="2766218"/>
            <a:ext cx="12192000" cy="1325563"/>
          </a:xfrm>
        </p:spPr>
        <p:txBody>
          <a:bodyPr>
            <a:normAutofit/>
          </a:bodyPr>
          <a:lstStyle>
            <a:lvl1pPr algn="ctr">
              <a:defRPr sz="16600" cap="all" baseline="0">
                <a:solidFill>
                  <a:schemeClr val="bg1"/>
                </a:solidFill>
              </a:defRPr>
            </a:lvl1pPr>
          </a:lstStyle>
          <a:p>
            <a:r>
              <a:rPr lang="nl-NL" dirty="0" err="1" smtClean="0"/>
              <a:t>title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65537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6"/>
          <p:cNvSpPr/>
          <p:nvPr/>
        </p:nvSpPr>
        <p:spPr bwMode="auto">
          <a:xfrm>
            <a:off x="0" y="0"/>
            <a:ext cx="12192000" cy="908720"/>
          </a:xfrm>
          <a:prstGeom prst="rect">
            <a:avLst/>
          </a:prstGeom>
          <a:solidFill>
            <a:srgbClr val="369C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625" y="-29340"/>
            <a:ext cx="10515600" cy="1514475"/>
          </a:xfrm>
        </p:spPr>
        <p:txBody>
          <a:bodyPr>
            <a:normAutofit/>
          </a:bodyPr>
          <a:lstStyle>
            <a:lvl1pPr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514475"/>
            <a:ext cx="10106025" cy="4351338"/>
          </a:xfrm>
        </p:spPr>
        <p:txBody>
          <a:bodyPr>
            <a:normAutofit/>
          </a:bodyPr>
          <a:lstStyle>
            <a:lvl1pPr>
              <a:defRPr sz="2000" cap="none">
                <a:solidFill>
                  <a:schemeClr val="bg2">
                    <a:lumMod val="10000"/>
                  </a:schemeClr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800" cap="none">
                <a:solidFill>
                  <a:schemeClr val="bg2">
                    <a:lumMod val="10000"/>
                  </a:schemeClr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>
              <a:defRPr sz="1600" b="1" cap="none">
                <a:solidFill>
                  <a:schemeClr val="bg2">
                    <a:lumMod val="10000"/>
                  </a:schemeClr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>
              <a:defRPr sz="1400" cap="none">
                <a:solidFill>
                  <a:schemeClr val="bg2">
                    <a:lumMod val="10000"/>
                  </a:schemeClr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 sz="1400" cap="none">
                <a:solidFill>
                  <a:schemeClr val="bg2">
                    <a:lumMod val="10000"/>
                  </a:schemeClr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9A9CD-B96E-4B60-87A6-CBC3C6F03EC6}" type="datetimeFigureOut">
              <a:rPr lang="nl-BE" smtClean="0"/>
              <a:t>15/06/2020</a:t>
            </a:fld>
            <a:endParaRPr lang="nl-BE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724400" y="6356349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8C7C806D-4016-4D41-B218-8193B4AA051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44251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6"/>
          <p:cNvSpPr/>
          <p:nvPr/>
        </p:nvSpPr>
        <p:spPr bwMode="auto">
          <a:xfrm>
            <a:off x="0" y="0"/>
            <a:ext cx="12192000" cy="908720"/>
          </a:xfrm>
          <a:prstGeom prst="rect">
            <a:avLst/>
          </a:prstGeom>
          <a:solidFill>
            <a:srgbClr val="369C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625" y="-29340"/>
            <a:ext cx="10515600" cy="1514475"/>
          </a:xfrm>
        </p:spPr>
        <p:txBody>
          <a:bodyPr>
            <a:normAutofit/>
          </a:bodyPr>
          <a:lstStyle>
            <a:lvl1pPr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514475"/>
            <a:ext cx="10106025" cy="4351338"/>
          </a:xfrm>
        </p:spPr>
        <p:txBody>
          <a:bodyPr>
            <a:normAutofit/>
          </a:bodyPr>
          <a:lstStyle>
            <a:lvl1pPr>
              <a:defRPr sz="2000" cap="none">
                <a:solidFill>
                  <a:schemeClr val="bg2">
                    <a:lumMod val="10000"/>
                  </a:schemeClr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800" cap="none">
                <a:solidFill>
                  <a:schemeClr val="bg2">
                    <a:lumMod val="10000"/>
                  </a:schemeClr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>
              <a:defRPr sz="1600" b="1" cap="none">
                <a:solidFill>
                  <a:schemeClr val="bg2">
                    <a:lumMod val="10000"/>
                  </a:schemeClr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>
              <a:defRPr sz="1400" cap="none">
                <a:solidFill>
                  <a:schemeClr val="bg2">
                    <a:lumMod val="10000"/>
                  </a:schemeClr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 sz="1400" cap="none">
                <a:solidFill>
                  <a:schemeClr val="bg2">
                    <a:lumMod val="10000"/>
                  </a:schemeClr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9A9CD-B96E-4B60-87A6-CBC3C6F03EC6}" type="datetimeFigureOut">
              <a:rPr lang="nl-BE" smtClean="0"/>
              <a:t>15/06/2020</a:t>
            </a:fld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724400" y="6356349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8C7C806D-4016-4D41-B218-8193B4AA0519}" type="slidenum">
              <a:rPr lang="nl-BE" smtClean="0"/>
              <a:t>‹nr.›</a:t>
            </a:fld>
            <a:endParaRPr lang="nl-BE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9883036" y="6554709"/>
            <a:ext cx="2308963" cy="303290"/>
          </a:xfrm>
        </p:spPr>
        <p:txBody>
          <a:bodyPr>
            <a:normAutofit/>
          </a:bodyPr>
          <a:lstStyle>
            <a:lvl1pPr marL="0" indent="0" algn="r">
              <a:buNone/>
              <a:defRPr sz="1400" baseline="0"/>
            </a:lvl1pPr>
          </a:lstStyle>
          <a:p>
            <a:pPr lvl="0"/>
            <a:r>
              <a:rPr lang="nl-BE" dirty="0" smtClean="0"/>
              <a:t>Author, </a:t>
            </a:r>
            <a:r>
              <a:rPr lang="nl-BE" dirty="0" err="1" smtClean="0"/>
              <a:t>Year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99188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zonder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6"/>
          <p:cNvSpPr/>
          <p:nvPr/>
        </p:nvSpPr>
        <p:spPr bwMode="auto">
          <a:xfrm>
            <a:off x="0" y="0"/>
            <a:ext cx="12192000" cy="908720"/>
          </a:xfrm>
          <a:prstGeom prst="rect">
            <a:avLst/>
          </a:prstGeom>
          <a:solidFill>
            <a:srgbClr val="369C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625" y="-29340"/>
            <a:ext cx="10515600" cy="1514475"/>
          </a:xfrm>
        </p:spPr>
        <p:txBody>
          <a:bodyPr>
            <a:normAutofit/>
          </a:bodyPr>
          <a:lstStyle>
            <a:lvl1pPr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9A9CD-B96E-4B60-87A6-CBC3C6F03EC6}" type="datetimeFigureOut">
              <a:rPr lang="nl-BE" smtClean="0"/>
              <a:t>15/06/2020</a:t>
            </a:fld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806D-4016-4D41-B218-8193B4AA051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59816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_onder_vari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600" y="5394847"/>
            <a:ext cx="10515600" cy="1514475"/>
          </a:xfrm>
        </p:spPr>
        <p:txBody>
          <a:bodyPr>
            <a:normAutofit/>
          </a:bodyPr>
          <a:lstStyle>
            <a:lvl1pPr>
              <a:defRPr sz="5400" cap="all" baseline="0">
                <a:solidFill>
                  <a:srgbClr val="369C8B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4" name="Rechthoek 6"/>
          <p:cNvSpPr/>
          <p:nvPr/>
        </p:nvSpPr>
        <p:spPr bwMode="auto">
          <a:xfrm>
            <a:off x="0" y="6343135"/>
            <a:ext cx="12192000" cy="514865"/>
          </a:xfrm>
          <a:prstGeom prst="rect">
            <a:avLst/>
          </a:prstGeom>
          <a:solidFill>
            <a:srgbClr val="369C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05568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369C8B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9A9CD-B96E-4B60-87A6-CBC3C6F03EC6}" type="datetimeFigureOut">
              <a:rPr lang="nl-BE" smtClean="0"/>
              <a:t>15/06/2020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806D-4016-4D41-B218-8193B4AA051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764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9A9CD-B96E-4B60-87A6-CBC3C6F03EC6}" type="datetimeFigureOut">
              <a:rPr lang="nl-BE" smtClean="0"/>
              <a:t>15/06/2020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806D-4016-4D41-B218-8193B4AA051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80513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369C8B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9A9CD-B96E-4B60-87A6-CBC3C6F03EC6}" type="datetimeFigureOut">
              <a:rPr lang="nl-BE" smtClean="0"/>
              <a:t>15/06/2020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806D-4016-4D41-B218-8193B4AA051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43559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Tekststijl van het model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9A9CD-B96E-4B60-87A6-CBC3C6F03EC6}" type="datetimeFigureOut">
              <a:rPr lang="nl-BE" smtClean="0"/>
              <a:t>15/06/2020</a:t>
            </a:fld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7244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C806D-4016-4D41-B218-8193B4AA051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63797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369C8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 cap="none" baseline="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 cap="none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 cap="none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cap="none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cap="none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8762"/>
            <a:ext cx="8680768" cy="1239838"/>
          </a:xfrm>
        </p:spPr>
        <p:txBody>
          <a:bodyPr>
            <a:noAutofit/>
          </a:bodyPr>
          <a:lstStyle/>
          <a:p>
            <a:r>
              <a:rPr lang="nl-BE" sz="4000" dirty="0" smtClean="0"/>
              <a:t>PATTERN-BASED  ACCESS  CONTROL</a:t>
            </a:r>
            <a:endParaRPr lang="nl-BE" sz="40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100449" y="6095652"/>
            <a:ext cx="3392488" cy="34947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nl-BE" sz="2000" cap="none" dirty="0" smtClean="0"/>
              <a:t>JEROEN  WERBROUCK</a:t>
            </a:r>
            <a:endParaRPr lang="nl-BE" sz="2000" cap="none" dirty="0"/>
          </a:p>
        </p:txBody>
      </p:sp>
      <p:sp>
        <p:nvSpPr>
          <p:cNvPr id="4" name="Rechthoek 3"/>
          <p:cNvSpPr/>
          <p:nvPr/>
        </p:nvSpPr>
        <p:spPr>
          <a:xfrm>
            <a:off x="545825" y="1231260"/>
            <a:ext cx="80781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BE" sz="2400" b="1" dirty="0" smtClean="0">
                <a:solidFill>
                  <a:schemeClr val="bg1"/>
                </a:solidFill>
              </a:rPr>
              <a:t>IN A DECENTRALISED  COLLABORATION  ENVIRONMENT</a:t>
            </a:r>
            <a:endParaRPr lang="nl-BE" sz="2400" b="1" dirty="0">
              <a:solidFill>
                <a:schemeClr val="bg1"/>
              </a:solidFill>
            </a:endParaRPr>
          </a:p>
        </p:txBody>
      </p:sp>
      <p:sp>
        <p:nvSpPr>
          <p:cNvPr id="5" name="Ondertitel 2"/>
          <p:cNvSpPr txBox="1">
            <a:spLocks/>
          </p:cNvSpPr>
          <p:nvPr/>
        </p:nvSpPr>
        <p:spPr>
          <a:xfrm>
            <a:off x="246611" y="6445127"/>
            <a:ext cx="8377353" cy="41287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369C8B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369C8B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369C8B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369C8B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endParaRPr lang="nl-BE" sz="1400" cap="none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nl-BE" sz="1400" b="0" cap="none" dirty="0" smtClean="0"/>
              <a:t>AUTHORS : Jeroen </a:t>
            </a:r>
            <a:r>
              <a:rPr lang="nl-BE" sz="1400" b="0" cap="none" dirty="0"/>
              <a:t>W</a:t>
            </a:r>
            <a:r>
              <a:rPr lang="nl-BE" sz="1400" b="0" cap="none" dirty="0" smtClean="0"/>
              <a:t>erbrouck - Ruben </a:t>
            </a:r>
            <a:r>
              <a:rPr lang="nl-BE" sz="1400" b="0" cap="none" dirty="0"/>
              <a:t>T</a:t>
            </a:r>
            <a:r>
              <a:rPr lang="nl-BE" sz="1400" b="0" cap="none" dirty="0" smtClean="0"/>
              <a:t>aelman - Ruben Verborgh - Pieter Pauwels - Jakob Beetz - Erik </a:t>
            </a:r>
            <a:r>
              <a:rPr lang="nl-BE" sz="1400" b="0" cap="none" dirty="0"/>
              <a:t>M</a:t>
            </a:r>
            <a:r>
              <a:rPr lang="nl-BE" sz="1400" b="0" cap="none" dirty="0" smtClean="0"/>
              <a:t>annens</a:t>
            </a:r>
            <a:endParaRPr lang="nl-BE" sz="1400" b="0" cap="non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-105295" y="5273687"/>
            <a:ext cx="2838969" cy="12398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baseline="0">
                <a:solidFill>
                  <a:schemeClr val="bg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r>
              <a:rPr lang="nl-BE" sz="4000" dirty="0" smtClean="0"/>
              <a:t>LDAC 2020</a:t>
            </a:r>
            <a:endParaRPr lang="nl-BE" sz="4000" dirty="0"/>
          </a:p>
        </p:txBody>
      </p:sp>
    </p:spTree>
    <p:extLst>
      <p:ext uri="{BB962C8B-B14F-4D97-AF65-F5344CB8AC3E}">
        <p14:creationId xmlns:p14="http://schemas.microsoft.com/office/powerpoint/2010/main" val="2018022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wac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964973"/>
            <a:ext cx="10106025" cy="4351338"/>
          </a:xfrm>
        </p:spPr>
        <p:txBody>
          <a:bodyPr/>
          <a:lstStyle/>
          <a:p>
            <a:r>
              <a:rPr lang="nl-BE" dirty="0" smtClean="0"/>
              <a:t>W3C / Solid: Web Access Control*</a:t>
            </a:r>
          </a:p>
          <a:p>
            <a:pPr lvl="1"/>
            <a:endParaRPr lang="nl-BE" dirty="0" smtClean="0"/>
          </a:p>
          <a:p>
            <a:r>
              <a:rPr lang="nl-BE" dirty="0" smtClean="0"/>
              <a:t>‘ACL’ </a:t>
            </a:r>
            <a:r>
              <a:rPr lang="nl-BE" dirty="0"/>
              <a:t>resource: RDF (</a:t>
            </a:r>
            <a:r>
              <a:rPr lang="nl-BE" dirty="0" err="1"/>
              <a:t>Turtle</a:t>
            </a:r>
            <a:r>
              <a:rPr lang="nl-BE" dirty="0"/>
              <a:t>) </a:t>
            </a:r>
            <a:r>
              <a:rPr lang="nl-BE" dirty="0" smtClean="0"/>
              <a:t>document</a:t>
            </a:r>
          </a:p>
          <a:p>
            <a:pPr lvl="1"/>
            <a:r>
              <a:rPr lang="nl-BE" dirty="0" smtClean="0"/>
              <a:t>Access Control List</a:t>
            </a:r>
          </a:p>
          <a:p>
            <a:pPr lvl="1"/>
            <a:r>
              <a:rPr lang="nl-BE" dirty="0" smtClean="0"/>
              <a:t>Folder/Resource </a:t>
            </a:r>
            <a:r>
              <a:rPr lang="nl-BE" dirty="0" err="1" smtClean="0"/>
              <a:t>specific</a:t>
            </a:r>
            <a:endParaRPr lang="nl-BE" dirty="0" smtClean="0"/>
          </a:p>
          <a:p>
            <a:pPr lvl="1"/>
            <a:endParaRPr lang="nl-BE" dirty="0" smtClean="0"/>
          </a:p>
          <a:p>
            <a:r>
              <a:rPr lang="nl-BE" dirty="0" err="1" smtClean="0"/>
              <a:t>Identification</a:t>
            </a:r>
            <a:r>
              <a:rPr lang="nl-BE" dirty="0" smtClean="0"/>
              <a:t> </a:t>
            </a:r>
            <a:r>
              <a:rPr lang="nl-BE" dirty="0" err="1"/>
              <a:t>by</a:t>
            </a:r>
            <a:r>
              <a:rPr lang="nl-BE" dirty="0"/>
              <a:t> </a:t>
            </a:r>
            <a:r>
              <a:rPr lang="nl-BE" dirty="0" err="1"/>
              <a:t>WebID</a:t>
            </a:r>
            <a:r>
              <a:rPr lang="nl-BE" dirty="0"/>
              <a:t> (</a:t>
            </a:r>
            <a:r>
              <a:rPr lang="nl-BE" dirty="0" err="1"/>
              <a:t>individuals</a:t>
            </a:r>
            <a:r>
              <a:rPr lang="nl-BE" dirty="0"/>
              <a:t> or </a:t>
            </a:r>
            <a:r>
              <a:rPr lang="nl-BE" dirty="0" err="1"/>
              <a:t>groups</a:t>
            </a:r>
            <a:r>
              <a:rPr lang="nl-BE" dirty="0" smtClean="0"/>
              <a:t>)		 </a:t>
            </a:r>
            <a:r>
              <a:rPr lang="nl-BE" dirty="0" err="1" smtClean="0"/>
              <a:t>WebID</a:t>
            </a:r>
            <a:r>
              <a:rPr lang="nl-BE" dirty="0" smtClean="0"/>
              <a:t>-OIDC**</a:t>
            </a:r>
          </a:p>
          <a:p>
            <a:pPr lvl="1"/>
            <a:endParaRPr lang="nl-BE" dirty="0" smtClean="0"/>
          </a:p>
          <a:p>
            <a:r>
              <a:rPr lang="nl-BE" dirty="0" smtClean="0"/>
              <a:t>Access </a:t>
            </a:r>
            <a:r>
              <a:rPr lang="nl-BE" dirty="0"/>
              <a:t>modes: Read, Write, Append, </a:t>
            </a:r>
            <a:r>
              <a:rPr lang="nl-BE" dirty="0" smtClean="0"/>
              <a:t>Control</a:t>
            </a:r>
          </a:p>
          <a:p>
            <a:pPr lvl="1"/>
            <a:endParaRPr lang="nl-BE" dirty="0"/>
          </a:p>
          <a:p>
            <a:r>
              <a:rPr lang="nl-BE" dirty="0" err="1" smtClean="0"/>
              <a:t>Granularity</a:t>
            </a:r>
            <a:r>
              <a:rPr lang="nl-BE" dirty="0"/>
              <a:t>: LDP resource (image, </a:t>
            </a:r>
            <a:r>
              <a:rPr lang="nl-BE" dirty="0" err="1"/>
              <a:t>named</a:t>
            </a:r>
            <a:r>
              <a:rPr lang="nl-BE" dirty="0"/>
              <a:t> </a:t>
            </a:r>
            <a:r>
              <a:rPr lang="nl-BE" dirty="0" err="1"/>
              <a:t>graph</a:t>
            </a:r>
            <a:r>
              <a:rPr lang="nl-BE" dirty="0"/>
              <a:t>, …)</a:t>
            </a:r>
          </a:p>
          <a:p>
            <a:endParaRPr lang="nl-BE" dirty="0"/>
          </a:p>
        </p:txBody>
      </p:sp>
      <p:sp>
        <p:nvSpPr>
          <p:cNvPr id="4" name="Rechthoek 3"/>
          <p:cNvSpPr/>
          <p:nvPr/>
        </p:nvSpPr>
        <p:spPr>
          <a:xfrm>
            <a:off x="0" y="6547749"/>
            <a:ext cx="12192001" cy="3102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Rechthoek 4"/>
          <p:cNvSpPr/>
          <p:nvPr/>
        </p:nvSpPr>
        <p:spPr>
          <a:xfrm>
            <a:off x="647700" y="6547749"/>
            <a:ext cx="115443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BE" sz="1400" b="1" dirty="0" smtClean="0">
                <a:solidFill>
                  <a:schemeClr val="bg1"/>
                </a:solidFill>
              </a:rPr>
              <a:t>*https</a:t>
            </a:r>
            <a:r>
              <a:rPr lang="nl-BE" sz="1400" b="1" dirty="0">
                <a:solidFill>
                  <a:schemeClr val="bg1"/>
                </a:solidFill>
              </a:rPr>
              <a:t>://</a:t>
            </a:r>
            <a:r>
              <a:rPr lang="nl-BE" sz="1400" b="1" dirty="0">
                <a:solidFill>
                  <a:schemeClr val="bg1"/>
                </a:solidFill>
              </a:rPr>
              <a:t>github.com/solid/web-access-control-spec || </a:t>
            </a:r>
            <a:r>
              <a:rPr lang="nl-BE" sz="1400" b="1" dirty="0" smtClean="0">
                <a:solidFill>
                  <a:schemeClr val="bg1"/>
                </a:solidFill>
              </a:rPr>
              <a:t>**https</a:t>
            </a:r>
            <a:r>
              <a:rPr lang="nl-BE" sz="1400" b="1" dirty="0">
                <a:solidFill>
                  <a:schemeClr val="bg1"/>
                </a:solidFill>
              </a:rPr>
              <a:t>://github.com/solid/webid-oidc-spec</a:t>
            </a:r>
            <a:endParaRPr lang="nl-BE" sz="1400" b="1" dirty="0">
              <a:solidFill>
                <a:schemeClr val="bg1"/>
              </a:solidFill>
            </a:endParaRPr>
          </a:p>
        </p:txBody>
      </p:sp>
      <p:grpSp>
        <p:nvGrpSpPr>
          <p:cNvPr id="6" name="Groep 5"/>
          <p:cNvGrpSpPr/>
          <p:nvPr/>
        </p:nvGrpSpPr>
        <p:grpSpPr>
          <a:xfrm>
            <a:off x="4442055" y="6513005"/>
            <a:ext cx="216131" cy="369332"/>
            <a:chOff x="9671512" y="6522005"/>
            <a:chExt cx="216131" cy="369332"/>
          </a:xfrm>
        </p:grpSpPr>
        <p:sp>
          <p:nvSpPr>
            <p:cNvPr id="7" name="Ovaal 6"/>
            <p:cNvSpPr/>
            <p:nvPr/>
          </p:nvSpPr>
          <p:spPr>
            <a:xfrm>
              <a:off x="9671512" y="6598606"/>
              <a:ext cx="216131" cy="216131"/>
            </a:xfrm>
            <a:prstGeom prst="ellipse">
              <a:avLst/>
            </a:prstGeom>
            <a:solidFill>
              <a:srgbClr val="369C8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9671512" y="6522005"/>
              <a:ext cx="2161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dirty="0" smtClean="0">
                  <a:solidFill>
                    <a:schemeClr val="bg1"/>
                  </a:solidFill>
                </a:rPr>
                <a:t>i</a:t>
              </a:r>
              <a:endParaRPr lang="nl-BE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Pijl-rechts 8"/>
          <p:cNvSpPr/>
          <p:nvPr/>
        </p:nvSpPr>
        <p:spPr>
          <a:xfrm>
            <a:off x="6543675" y="4088928"/>
            <a:ext cx="466725" cy="17145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2"/>
          <a:srcRect r="22008" b="36880"/>
          <a:stretch/>
        </p:blipFill>
        <p:spPr>
          <a:xfrm>
            <a:off x="6231858" y="1485135"/>
            <a:ext cx="5353160" cy="180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15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nanopublications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 smtClean="0"/>
              <a:t>Fixed</a:t>
            </a:r>
            <a:r>
              <a:rPr lang="nl-BE" dirty="0" smtClean="0"/>
              <a:t> set of </a:t>
            </a:r>
            <a:r>
              <a:rPr lang="nl-BE" dirty="0" err="1" smtClean="0"/>
              <a:t>named</a:t>
            </a:r>
            <a:r>
              <a:rPr lang="nl-BE" dirty="0" smtClean="0"/>
              <a:t> </a:t>
            </a:r>
            <a:r>
              <a:rPr lang="nl-BE" dirty="0" err="1" smtClean="0"/>
              <a:t>graphs</a:t>
            </a:r>
            <a:r>
              <a:rPr lang="nl-BE" dirty="0" smtClean="0"/>
              <a:t> (TRIG)*</a:t>
            </a:r>
          </a:p>
          <a:p>
            <a:pPr lvl="1"/>
            <a:r>
              <a:rPr lang="nl-BE" dirty="0" smtClean="0"/>
              <a:t>ASSERTION 		</a:t>
            </a:r>
            <a:r>
              <a:rPr lang="nl-BE" dirty="0" smtClean="0"/>
              <a:t>The </a:t>
            </a:r>
            <a:r>
              <a:rPr lang="nl-BE" dirty="0" err="1" smtClean="0"/>
              <a:t>actual</a:t>
            </a:r>
            <a:r>
              <a:rPr lang="nl-BE" dirty="0" smtClean="0"/>
              <a:t> statements</a:t>
            </a:r>
            <a:endParaRPr lang="nl-BE" dirty="0" smtClean="0"/>
          </a:p>
          <a:p>
            <a:pPr lvl="1"/>
            <a:r>
              <a:rPr lang="nl-BE" dirty="0" smtClean="0"/>
              <a:t>PROVENANCE 		</a:t>
            </a:r>
            <a:r>
              <a:rPr lang="nl-BE" dirty="0" err="1" smtClean="0"/>
              <a:t>Explains</a:t>
            </a:r>
            <a:r>
              <a:rPr lang="nl-BE" dirty="0" smtClean="0"/>
              <a:t> </a:t>
            </a:r>
            <a:r>
              <a:rPr lang="nl-BE" dirty="0" err="1" smtClean="0"/>
              <a:t>why</a:t>
            </a:r>
            <a:endParaRPr lang="nl-BE" dirty="0" smtClean="0"/>
          </a:p>
          <a:p>
            <a:pPr lvl="1"/>
            <a:r>
              <a:rPr lang="nl-BE" dirty="0" smtClean="0"/>
              <a:t>PUBLICATION INFO 		</a:t>
            </a:r>
            <a:r>
              <a:rPr lang="nl-BE" dirty="0" err="1" smtClean="0"/>
              <a:t>Adds</a:t>
            </a:r>
            <a:r>
              <a:rPr lang="nl-BE" dirty="0" smtClean="0"/>
              <a:t> </a:t>
            </a:r>
            <a:r>
              <a:rPr lang="nl-BE" dirty="0" err="1" smtClean="0"/>
              <a:t>authority</a:t>
            </a:r>
            <a:r>
              <a:rPr lang="nl-BE" dirty="0" smtClean="0"/>
              <a:t> </a:t>
            </a:r>
            <a:r>
              <a:rPr lang="nl-BE" dirty="0" err="1" smtClean="0"/>
              <a:t>layer</a:t>
            </a:r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“</a:t>
            </a:r>
            <a:r>
              <a:rPr lang="nl-BE" dirty="0" err="1" smtClean="0"/>
              <a:t>Freeze</a:t>
            </a:r>
            <a:r>
              <a:rPr lang="nl-BE" dirty="0" smtClean="0"/>
              <a:t>” </a:t>
            </a:r>
            <a:r>
              <a:rPr lang="nl-BE" dirty="0" err="1" smtClean="0"/>
              <a:t>with</a:t>
            </a:r>
            <a:r>
              <a:rPr lang="nl-BE" dirty="0" smtClean="0"/>
              <a:t> digital </a:t>
            </a:r>
            <a:r>
              <a:rPr lang="nl-BE" dirty="0" err="1" smtClean="0"/>
              <a:t>signature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Trusty</a:t>
            </a:r>
            <a:r>
              <a:rPr lang="nl-BE" dirty="0" smtClean="0"/>
              <a:t> </a:t>
            </a:r>
            <a:r>
              <a:rPr lang="nl-BE" dirty="0" err="1" smtClean="0"/>
              <a:t>URIs</a:t>
            </a:r>
            <a:r>
              <a:rPr lang="nl-BE" dirty="0" smtClean="0"/>
              <a:t>**</a:t>
            </a:r>
          </a:p>
          <a:p>
            <a:pPr lvl="1"/>
            <a:r>
              <a:rPr lang="nl-BE" dirty="0" err="1" smtClean="0"/>
              <a:t>Provenance</a:t>
            </a:r>
            <a:r>
              <a:rPr lang="nl-BE" dirty="0" smtClean="0"/>
              <a:t> </a:t>
            </a:r>
            <a:r>
              <a:rPr lang="nl-BE" dirty="0" err="1" smtClean="0"/>
              <a:t>contains</a:t>
            </a:r>
            <a:r>
              <a:rPr lang="nl-BE" dirty="0" smtClean="0"/>
              <a:t> </a:t>
            </a:r>
            <a:r>
              <a:rPr lang="nl-BE" dirty="0" err="1" smtClean="0"/>
              <a:t>signature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authorship</a:t>
            </a:r>
            <a:endParaRPr lang="nl-BE" dirty="0" smtClean="0"/>
          </a:p>
          <a:p>
            <a:pPr lvl="1"/>
            <a:r>
              <a:rPr lang="nl-BE" dirty="0" smtClean="0"/>
              <a:t>URI of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Nanopublication</a:t>
            </a:r>
            <a:r>
              <a:rPr lang="nl-BE" dirty="0" smtClean="0"/>
              <a:t> </a:t>
            </a:r>
            <a:r>
              <a:rPr lang="nl-BE" dirty="0" err="1" smtClean="0"/>
              <a:t>contains</a:t>
            </a:r>
            <a:r>
              <a:rPr lang="nl-BE" dirty="0" smtClean="0"/>
              <a:t> </a:t>
            </a:r>
            <a:r>
              <a:rPr lang="nl-BE" dirty="0" err="1" smtClean="0"/>
              <a:t>hash</a:t>
            </a:r>
            <a:r>
              <a:rPr lang="nl-BE" dirty="0" smtClean="0"/>
              <a:t> of content</a:t>
            </a:r>
          </a:p>
          <a:p>
            <a:pPr lvl="1"/>
            <a:endParaRPr lang="nl-BE" dirty="0"/>
          </a:p>
          <a:p>
            <a:r>
              <a:rPr lang="nl-BE" dirty="0" smtClean="0"/>
              <a:t>In context of </a:t>
            </a:r>
            <a:r>
              <a:rPr lang="nl-BE" dirty="0" err="1" smtClean="0"/>
              <a:t>certificates</a:t>
            </a:r>
            <a:r>
              <a:rPr lang="nl-BE" dirty="0" smtClean="0"/>
              <a:t>: “</a:t>
            </a:r>
            <a:r>
              <a:rPr lang="nl-BE" dirty="0" err="1" smtClean="0"/>
              <a:t>Nanocredentials</a:t>
            </a:r>
            <a:r>
              <a:rPr lang="nl-BE" dirty="0" smtClean="0"/>
              <a:t>” ?</a:t>
            </a:r>
          </a:p>
          <a:p>
            <a:pPr lvl="1"/>
            <a:endParaRPr lang="nl-BE" dirty="0" smtClean="0"/>
          </a:p>
          <a:p>
            <a:pPr lvl="1"/>
            <a:endParaRPr lang="nl-BE" dirty="0" smtClean="0"/>
          </a:p>
          <a:p>
            <a:pPr marL="0" indent="0">
              <a:buNone/>
            </a:pPr>
            <a:endParaRPr lang="nl-BE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9643" y="1318233"/>
            <a:ext cx="3817373" cy="3792903"/>
          </a:xfrm>
          <a:prstGeom prst="rect">
            <a:avLst/>
          </a:prstGeom>
        </p:spPr>
      </p:pic>
      <p:sp>
        <p:nvSpPr>
          <p:cNvPr id="5" name="Pijl-rechts 4"/>
          <p:cNvSpPr/>
          <p:nvPr/>
        </p:nvSpPr>
        <p:spPr>
          <a:xfrm>
            <a:off x="3792196" y="1930750"/>
            <a:ext cx="466725" cy="17145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Rechthoek 7"/>
          <p:cNvSpPr/>
          <p:nvPr/>
        </p:nvSpPr>
        <p:spPr>
          <a:xfrm>
            <a:off x="0" y="6547749"/>
            <a:ext cx="12192001" cy="3102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Rechthoek 8"/>
          <p:cNvSpPr/>
          <p:nvPr/>
        </p:nvSpPr>
        <p:spPr>
          <a:xfrm>
            <a:off x="647700" y="6547749"/>
            <a:ext cx="115443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BE" sz="1400" b="1" dirty="0" smtClean="0">
                <a:solidFill>
                  <a:schemeClr val="bg1"/>
                </a:solidFill>
              </a:rPr>
              <a:t>*http</a:t>
            </a:r>
            <a:r>
              <a:rPr lang="nl-BE" sz="1400" b="1" dirty="0">
                <a:solidFill>
                  <a:schemeClr val="bg1"/>
                </a:solidFill>
              </a:rPr>
              <a:t>://nanopub.org  ||  **http://</a:t>
            </a:r>
            <a:r>
              <a:rPr lang="nl-BE" sz="1400" b="1" dirty="0" smtClean="0">
                <a:solidFill>
                  <a:schemeClr val="bg1"/>
                </a:solidFill>
              </a:rPr>
              <a:t>trustyuri.net</a:t>
            </a:r>
            <a:endParaRPr lang="nl-BE" sz="1400" b="1" dirty="0">
              <a:solidFill>
                <a:schemeClr val="bg1"/>
              </a:solidFill>
            </a:endParaRPr>
          </a:p>
        </p:txBody>
      </p:sp>
      <p:grpSp>
        <p:nvGrpSpPr>
          <p:cNvPr id="10" name="Groep 9"/>
          <p:cNvGrpSpPr/>
          <p:nvPr/>
        </p:nvGrpSpPr>
        <p:grpSpPr>
          <a:xfrm>
            <a:off x="8359364" y="6513005"/>
            <a:ext cx="216131" cy="369332"/>
            <a:chOff x="9671512" y="6522005"/>
            <a:chExt cx="216131" cy="369332"/>
          </a:xfrm>
        </p:grpSpPr>
        <p:sp>
          <p:nvSpPr>
            <p:cNvPr id="11" name="Ovaal 10"/>
            <p:cNvSpPr/>
            <p:nvPr/>
          </p:nvSpPr>
          <p:spPr>
            <a:xfrm>
              <a:off x="9671512" y="6598606"/>
              <a:ext cx="216131" cy="216131"/>
            </a:xfrm>
            <a:prstGeom prst="ellipse">
              <a:avLst/>
            </a:prstGeom>
            <a:solidFill>
              <a:srgbClr val="369C8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2" name="Tekstvak 11"/>
            <p:cNvSpPr txBox="1"/>
            <p:nvPr/>
          </p:nvSpPr>
          <p:spPr>
            <a:xfrm>
              <a:off x="9671512" y="6522005"/>
              <a:ext cx="2161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dirty="0" smtClean="0">
                  <a:solidFill>
                    <a:schemeClr val="bg1"/>
                  </a:solidFill>
                </a:rPr>
                <a:t>i</a:t>
              </a:r>
              <a:endParaRPr lang="nl-BE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Rechthoek 12"/>
          <p:cNvSpPr/>
          <p:nvPr/>
        </p:nvSpPr>
        <p:spPr>
          <a:xfrm>
            <a:off x="11777671" y="6175943"/>
            <a:ext cx="498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BE" b="1" dirty="0" smtClean="0"/>
              <a:t>[4] </a:t>
            </a:r>
            <a:endParaRPr lang="nl-BE" b="1" dirty="0"/>
          </a:p>
        </p:txBody>
      </p:sp>
      <p:sp>
        <p:nvSpPr>
          <p:cNvPr id="14" name="Pijl-rechts 13"/>
          <p:cNvSpPr/>
          <p:nvPr/>
        </p:nvSpPr>
        <p:spPr>
          <a:xfrm>
            <a:off x="3792196" y="2235296"/>
            <a:ext cx="466725" cy="17145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Pijl-rechts 14"/>
          <p:cNvSpPr/>
          <p:nvPr/>
        </p:nvSpPr>
        <p:spPr>
          <a:xfrm>
            <a:off x="3792196" y="2539407"/>
            <a:ext cx="466725" cy="17145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Rechthoek 15"/>
          <p:cNvSpPr/>
          <p:nvPr/>
        </p:nvSpPr>
        <p:spPr>
          <a:xfrm>
            <a:off x="0" y="6534725"/>
            <a:ext cx="115443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1400" b="1" dirty="0" smtClean="0">
                <a:solidFill>
                  <a:schemeClr val="bg1"/>
                </a:solidFill>
              </a:rPr>
              <a:t>T. Kuh</a:t>
            </a:r>
            <a:r>
              <a:rPr lang="nl-BE" sz="1400" b="1" dirty="0" smtClean="0">
                <a:solidFill>
                  <a:schemeClr val="bg1"/>
                </a:solidFill>
              </a:rPr>
              <a:t>n et al., 2013 &amp; 2014 </a:t>
            </a:r>
            <a:endParaRPr lang="nl-BE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05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Nanopublications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99" y="1418978"/>
            <a:ext cx="6871645" cy="4921081"/>
          </a:xfrm>
          <a:prstGeom prst="rect">
            <a:avLst/>
          </a:prstGeom>
        </p:spPr>
      </p:pic>
      <p:sp>
        <p:nvSpPr>
          <p:cNvPr id="6" name="Rechthoek: afgeronde hoeken 23">
            <a:extLst>
              <a:ext uri="{FF2B5EF4-FFF2-40B4-BE49-F238E27FC236}">
                <a16:creationId xmlns:a16="http://schemas.microsoft.com/office/drawing/2014/main" id="{0F6A6929-EB3F-48CC-84CF-799468C80B97}"/>
              </a:ext>
            </a:extLst>
          </p:cNvPr>
          <p:cNvSpPr/>
          <p:nvPr/>
        </p:nvSpPr>
        <p:spPr>
          <a:xfrm>
            <a:off x="4448908" y="1399928"/>
            <a:ext cx="2901461" cy="181222"/>
          </a:xfrm>
          <a:prstGeom prst="roundRect">
            <a:avLst>
              <a:gd name="adj" fmla="val 31604"/>
            </a:avLst>
          </a:prstGeom>
          <a:solidFill>
            <a:schemeClr val="tx2">
              <a:alpha val="42000"/>
            </a:schemeClr>
          </a:solidFill>
          <a:ln w="28575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hthoek: afgeronde hoeken 23">
            <a:extLst>
              <a:ext uri="{FF2B5EF4-FFF2-40B4-BE49-F238E27FC236}">
                <a16:creationId xmlns:a16="http://schemas.microsoft.com/office/drawing/2014/main" id="{0F6A6929-EB3F-48CC-84CF-799468C80B97}"/>
              </a:ext>
            </a:extLst>
          </p:cNvPr>
          <p:cNvSpPr/>
          <p:nvPr/>
        </p:nvSpPr>
        <p:spPr>
          <a:xfrm>
            <a:off x="556599" y="3640764"/>
            <a:ext cx="3558201" cy="531437"/>
          </a:xfrm>
          <a:prstGeom prst="roundRect">
            <a:avLst>
              <a:gd name="adj" fmla="val 19215"/>
            </a:avLst>
          </a:prstGeom>
          <a:solidFill>
            <a:schemeClr val="tx2">
              <a:alpha val="42000"/>
            </a:schemeClr>
          </a:solidFill>
          <a:ln w="28575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chthoek: afgeronde hoeken 23">
            <a:extLst>
              <a:ext uri="{FF2B5EF4-FFF2-40B4-BE49-F238E27FC236}">
                <a16:creationId xmlns:a16="http://schemas.microsoft.com/office/drawing/2014/main" id="{0F6A6929-EB3F-48CC-84CF-799468C80B97}"/>
              </a:ext>
            </a:extLst>
          </p:cNvPr>
          <p:cNvSpPr/>
          <p:nvPr/>
        </p:nvSpPr>
        <p:spPr>
          <a:xfrm>
            <a:off x="556599" y="4749127"/>
            <a:ext cx="6793770" cy="1590931"/>
          </a:xfrm>
          <a:prstGeom prst="roundRect">
            <a:avLst>
              <a:gd name="adj" fmla="val 8765"/>
            </a:avLst>
          </a:prstGeom>
          <a:solidFill>
            <a:schemeClr val="tx2">
              <a:alpha val="42000"/>
            </a:schemeClr>
          </a:solidFill>
          <a:ln w="28575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5396827" y="1111201"/>
            <a:ext cx="21593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1" cap="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Trusty</a:t>
            </a:r>
            <a:r>
              <a:rPr lang="nl-BE" sz="1400" b="1" cap="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nl-BE" sz="1400" b="1" cap="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uri</a:t>
            </a:r>
            <a:r>
              <a:rPr lang="nl-BE" sz="14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nl-BE" sz="1400" b="1" cap="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(</a:t>
            </a:r>
            <a:r>
              <a:rPr lang="nl-BE" sz="1400" b="1" cap="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artifact</a:t>
            </a:r>
            <a:r>
              <a:rPr lang="nl-BE" sz="1400" b="1" cap="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)</a:t>
            </a:r>
            <a:endParaRPr lang="nl-BE" sz="1400" b="1" cap="all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1983394" y="3598705"/>
            <a:ext cx="21593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400" b="1" cap="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assertion</a:t>
            </a:r>
            <a:endParaRPr lang="nl-BE" sz="1400" b="1" cap="all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3547585" y="4734363"/>
            <a:ext cx="3830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400" b="1" cap="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Publication</a:t>
            </a:r>
            <a:r>
              <a:rPr lang="nl-BE" sz="1400" b="1" cap="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 info</a:t>
            </a:r>
            <a:endParaRPr lang="nl-BE" sz="1400" b="1" cap="all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14" name="Pijl-rechts 13"/>
          <p:cNvSpPr/>
          <p:nvPr/>
        </p:nvSpPr>
        <p:spPr>
          <a:xfrm>
            <a:off x="4363183" y="3796368"/>
            <a:ext cx="466725" cy="17145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Tekstvak 14"/>
          <p:cNvSpPr txBox="1"/>
          <p:nvPr/>
        </p:nvSpPr>
        <p:spPr>
          <a:xfrm>
            <a:off x="4829908" y="3734396"/>
            <a:ext cx="58493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1" cap="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Explicit  statements  </a:t>
            </a:r>
            <a:r>
              <a:rPr lang="nl-BE" sz="1400" b="1" cap="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about</a:t>
            </a:r>
            <a:r>
              <a:rPr lang="nl-BE" sz="1400" b="1" cap="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  a  </a:t>
            </a:r>
            <a:r>
              <a:rPr lang="nl-BE" sz="1400" b="1" cap="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certain</a:t>
            </a:r>
            <a:r>
              <a:rPr lang="nl-BE" sz="1400" b="1" cap="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  actor (web ID)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7950940" y="5390703"/>
            <a:ext cx="32379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1" cap="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Public </a:t>
            </a:r>
            <a:r>
              <a:rPr lang="nl-BE" sz="1400" b="1" cap="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key</a:t>
            </a:r>
            <a:r>
              <a:rPr lang="nl-BE" sz="1400" b="1" cap="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nl-BE" sz="1400" b="1" cap="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expressed</a:t>
            </a:r>
            <a:r>
              <a:rPr lang="nl-BE" sz="1400" b="1" cap="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 in web </a:t>
            </a:r>
            <a:r>
              <a:rPr lang="nl-BE" sz="1400" b="1" cap="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id</a:t>
            </a:r>
            <a:endParaRPr lang="nl-BE" sz="1400" b="1" cap="all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18" name="Pijl-rechts 17"/>
          <p:cNvSpPr/>
          <p:nvPr/>
        </p:nvSpPr>
        <p:spPr>
          <a:xfrm>
            <a:off x="7484215" y="5458867"/>
            <a:ext cx="466725" cy="17145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" name="Rechthoek: afgeronde hoeken 23">
            <a:extLst>
              <a:ext uri="{FF2B5EF4-FFF2-40B4-BE49-F238E27FC236}">
                <a16:creationId xmlns:a16="http://schemas.microsoft.com/office/drawing/2014/main" id="{0F6A6929-EB3F-48CC-84CF-799468C80B97}"/>
              </a:ext>
            </a:extLst>
          </p:cNvPr>
          <p:cNvSpPr/>
          <p:nvPr/>
        </p:nvSpPr>
        <p:spPr>
          <a:xfrm>
            <a:off x="676577" y="5912879"/>
            <a:ext cx="4533597" cy="333962"/>
          </a:xfrm>
          <a:prstGeom prst="roundRect">
            <a:avLst>
              <a:gd name="adj" fmla="val 19482"/>
            </a:avLst>
          </a:prstGeom>
          <a:solidFill>
            <a:schemeClr val="tx2">
              <a:alpha val="42000"/>
            </a:schemeClr>
          </a:solidFill>
          <a:ln w="28575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Tekstvak 21"/>
          <p:cNvSpPr txBox="1"/>
          <p:nvPr/>
        </p:nvSpPr>
        <p:spPr>
          <a:xfrm>
            <a:off x="1441363" y="5665773"/>
            <a:ext cx="3830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400" b="1" cap="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Signing</a:t>
            </a:r>
            <a:r>
              <a:rPr lang="nl-BE" sz="1400" b="1" cap="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nl-BE" sz="1400" b="1" cap="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authority</a:t>
            </a:r>
            <a:endParaRPr lang="nl-BE" sz="1400" b="1" cap="all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16" name="Rechthoek: afgeronde hoeken 23">
            <a:extLst>
              <a:ext uri="{FF2B5EF4-FFF2-40B4-BE49-F238E27FC236}">
                <a16:creationId xmlns:a16="http://schemas.microsoft.com/office/drawing/2014/main" id="{0F6A6929-EB3F-48CC-84CF-799468C80B97}"/>
              </a:ext>
            </a:extLst>
          </p:cNvPr>
          <p:cNvSpPr/>
          <p:nvPr/>
        </p:nvSpPr>
        <p:spPr>
          <a:xfrm>
            <a:off x="556599" y="4264837"/>
            <a:ext cx="3558201" cy="433712"/>
          </a:xfrm>
          <a:prstGeom prst="roundRect">
            <a:avLst>
              <a:gd name="adj" fmla="val 19215"/>
            </a:avLst>
          </a:prstGeom>
          <a:solidFill>
            <a:schemeClr val="tx2">
              <a:alpha val="42000"/>
            </a:schemeClr>
          </a:solidFill>
          <a:ln w="28575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2786175" y="4228730"/>
            <a:ext cx="1466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1" cap="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provenance</a:t>
            </a:r>
            <a:endParaRPr lang="nl-BE" sz="1400" b="1" cap="all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20" name="Pijl-rechts 19"/>
          <p:cNvSpPr/>
          <p:nvPr/>
        </p:nvSpPr>
        <p:spPr>
          <a:xfrm>
            <a:off x="4363183" y="4354164"/>
            <a:ext cx="466725" cy="17145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Tekstvak 22"/>
          <p:cNvSpPr txBox="1"/>
          <p:nvPr/>
        </p:nvSpPr>
        <p:spPr>
          <a:xfrm>
            <a:off x="4829908" y="4292192"/>
            <a:ext cx="58493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1" cap="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“</a:t>
            </a:r>
            <a:r>
              <a:rPr lang="nl-BE" sz="1400" b="1" cap="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Why</a:t>
            </a:r>
            <a:r>
              <a:rPr lang="nl-BE" sz="1400" b="1" cap="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  </a:t>
            </a:r>
            <a:r>
              <a:rPr lang="nl-BE" sz="1400" b="1" cap="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the</a:t>
            </a:r>
            <a:r>
              <a:rPr lang="nl-BE" sz="1400" b="1" cap="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  </a:t>
            </a:r>
            <a:r>
              <a:rPr lang="nl-BE" sz="1400" b="1" cap="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assertion</a:t>
            </a:r>
            <a:r>
              <a:rPr lang="nl-BE" sz="1400" b="1" cap="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  is  </a:t>
            </a:r>
            <a:r>
              <a:rPr lang="nl-BE" sz="1400" b="1" cap="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true</a:t>
            </a:r>
            <a:r>
              <a:rPr lang="nl-BE" sz="1400" b="1" cap="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”</a:t>
            </a:r>
            <a:endParaRPr lang="nl-BE" sz="1400" b="1" cap="all" dirty="0" smtClean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26" name="Pijl-rechts 25"/>
          <p:cNvSpPr/>
          <p:nvPr/>
        </p:nvSpPr>
        <p:spPr>
          <a:xfrm>
            <a:off x="7428244" y="1412268"/>
            <a:ext cx="466725" cy="17145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7" name="Tekstvak 26"/>
          <p:cNvSpPr txBox="1"/>
          <p:nvPr/>
        </p:nvSpPr>
        <p:spPr>
          <a:xfrm>
            <a:off x="7894970" y="1350296"/>
            <a:ext cx="3801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1" cap="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Makes</a:t>
            </a:r>
            <a:r>
              <a:rPr lang="nl-BE" sz="1400" b="1" cap="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  </a:t>
            </a:r>
            <a:r>
              <a:rPr lang="nl-BE" sz="1400" b="1" cap="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the</a:t>
            </a:r>
            <a:r>
              <a:rPr lang="nl-BE" sz="1400" b="1" cap="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  </a:t>
            </a:r>
            <a:r>
              <a:rPr lang="nl-BE" sz="1400" b="1" cap="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publication</a:t>
            </a:r>
            <a:r>
              <a:rPr lang="nl-BE" sz="1400" b="1" cap="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  </a:t>
            </a:r>
            <a:r>
              <a:rPr lang="nl-BE" sz="1400" b="1" cap="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immutable</a:t>
            </a:r>
            <a:endParaRPr lang="nl-BE" sz="1400" b="1" cap="all" dirty="0" smtClean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63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/>
      <p:bldP spid="12" grpId="0"/>
      <p:bldP spid="13" grpId="0"/>
      <p:bldP spid="14" grpId="0" animBg="1"/>
      <p:bldP spid="15" grpId="0"/>
      <p:bldP spid="17" grpId="0"/>
      <p:bldP spid="18" grpId="0" animBg="1"/>
      <p:bldP spid="21" grpId="0" animBg="1"/>
      <p:bldP spid="22" grpId="0"/>
      <p:bldP spid="16" grpId="0" animBg="1"/>
      <p:bldP spid="19" grpId="0"/>
      <p:bldP spid="20" grpId="0" animBg="1"/>
      <p:bldP spid="23" grpId="0"/>
      <p:bldP spid="26" grpId="0" animBg="1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shacl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514475"/>
            <a:ext cx="11114315" cy="4351338"/>
          </a:xfrm>
        </p:spPr>
        <p:txBody>
          <a:bodyPr/>
          <a:lstStyle/>
          <a:p>
            <a:r>
              <a:rPr lang="nl-BE" dirty="0" err="1" smtClean="0"/>
              <a:t>SHApes</a:t>
            </a:r>
            <a:r>
              <a:rPr lang="nl-BE" dirty="0" smtClean="0"/>
              <a:t> </a:t>
            </a:r>
            <a:r>
              <a:rPr lang="nl-BE" dirty="0" err="1" smtClean="0"/>
              <a:t>Constraint</a:t>
            </a:r>
            <a:r>
              <a:rPr lang="nl-BE" dirty="0" smtClean="0"/>
              <a:t> Language*</a:t>
            </a:r>
          </a:p>
          <a:p>
            <a:r>
              <a:rPr lang="nl-BE" dirty="0" smtClean="0"/>
              <a:t>Closed-</a:t>
            </a:r>
            <a:r>
              <a:rPr lang="nl-BE" dirty="0" err="1" smtClean="0"/>
              <a:t>world</a:t>
            </a:r>
            <a:r>
              <a:rPr lang="nl-BE" dirty="0" smtClean="0"/>
              <a:t> </a:t>
            </a:r>
            <a:r>
              <a:rPr lang="nl-BE" dirty="0" err="1" smtClean="0"/>
              <a:t>validation</a:t>
            </a:r>
            <a:r>
              <a:rPr lang="nl-BE" dirty="0" smtClean="0"/>
              <a:t> of RDF statements</a:t>
            </a:r>
          </a:p>
          <a:p>
            <a:pPr lvl="1"/>
            <a:r>
              <a:rPr lang="nl-BE" dirty="0" smtClean="0"/>
              <a:t>“</a:t>
            </a:r>
            <a:r>
              <a:rPr lang="nl-BE" dirty="0" err="1" smtClean="0"/>
              <a:t>If</a:t>
            </a:r>
            <a:r>
              <a:rPr lang="nl-BE" dirty="0" smtClean="0"/>
              <a:t> </a:t>
            </a:r>
            <a:r>
              <a:rPr lang="nl-BE" dirty="0" err="1" smtClean="0"/>
              <a:t>it</a:t>
            </a:r>
            <a:r>
              <a:rPr lang="nl-BE" dirty="0" smtClean="0"/>
              <a:t> is </a:t>
            </a:r>
            <a:r>
              <a:rPr lang="nl-BE" dirty="0" err="1" smtClean="0"/>
              <a:t>not</a:t>
            </a:r>
            <a:r>
              <a:rPr lang="nl-BE" dirty="0" smtClean="0"/>
              <a:t> </a:t>
            </a:r>
            <a:r>
              <a:rPr lang="nl-BE" dirty="0" err="1" smtClean="0"/>
              <a:t>explicitly</a:t>
            </a:r>
            <a:r>
              <a:rPr lang="nl-BE" dirty="0" smtClean="0"/>
              <a:t> </a:t>
            </a:r>
            <a:r>
              <a:rPr lang="nl-BE" dirty="0" err="1" smtClean="0"/>
              <a:t>mentioned</a:t>
            </a:r>
            <a:r>
              <a:rPr lang="nl-BE" dirty="0" smtClean="0"/>
              <a:t>, </a:t>
            </a:r>
            <a:r>
              <a:rPr lang="nl-BE" dirty="0" err="1" smtClean="0"/>
              <a:t>it</a:t>
            </a:r>
            <a:r>
              <a:rPr lang="nl-BE" dirty="0" smtClean="0"/>
              <a:t> is </a:t>
            </a:r>
            <a:r>
              <a:rPr lang="nl-BE" dirty="0" err="1" smtClean="0"/>
              <a:t>not</a:t>
            </a:r>
            <a:r>
              <a:rPr lang="nl-BE" dirty="0" smtClean="0"/>
              <a:t> </a:t>
            </a:r>
            <a:r>
              <a:rPr lang="nl-BE" dirty="0" err="1" smtClean="0"/>
              <a:t>true</a:t>
            </a:r>
            <a:r>
              <a:rPr lang="nl-BE" dirty="0" smtClean="0"/>
              <a:t>”</a:t>
            </a:r>
            <a:endParaRPr lang="nl-BE" dirty="0"/>
          </a:p>
          <a:p>
            <a:r>
              <a:rPr lang="nl-BE" dirty="0" smtClean="0"/>
              <a:t>“</a:t>
            </a:r>
            <a:r>
              <a:rPr lang="nl-BE" dirty="0" err="1" smtClean="0"/>
              <a:t>Shapes</a:t>
            </a:r>
            <a:r>
              <a:rPr lang="nl-BE" dirty="0" smtClean="0"/>
              <a:t>” </a:t>
            </a:r>
            <a:r>
              <a:rPr lang="nl-BE" dirty="0" err="1" smtClean="0"/>
              <a:t>describe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requirements</a:t>
            </a:r>
            <a:r>
              <a:rPr lang="nl-BE" dirty="0"/>
              <a:t> </a:t>
            </a:r>
            <a:r>
              <a:rPr lang="nl-BE" dirty="0" smtClean="0"/>
              <a:t>a resource </a:t>
            </a:r>
            <a:r>
              <a:rPr lang="nl-BE" dirty="0" err="1" smtClean="0"/>
              <a:t>should</a:t>
            </a:r>
            <a:r>
              <a:rPr lang="nl-BE" dirty="0" smtClean="0"/>
              <a:t> </a:t>
            </a:r>
            <a:r>
              <a:rPr lang="nl-BE" dirty="0" err="1" smtClean="0"/>
              <a:t>fulfil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be</a:t>
            </a:r>
            <a:r>
              <a:rPr lang="nl-BE" dirty="0" smtClean="0"/>
              <a:t> </a:t>
            </a:r>
            <a:r>
              <a:rPr lang="nl-BE" dirty="0" err="1" smtClean="0"/>
              <a:t>valid</a:t>
            </a:r>
            <a:r>
              <a:rPr lang="nl-BE" dirty="0" smtClean="0"/>
              <a:t> (in context of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shape</a:t>
            </a:r>
            <a:r>
              <a:rPr lang="nl-BE" dirty="0" smtClean="0"/>
              <a:t>)</a:t>
            </a:r>
          </a:p>
          <a:p>
            <a:endParaRPr lang="nl-BE" dirty="0" smtClean="0"/>
          </a:p>
        </p:txBody>
      </p:sp>
      <p:sp>
        <p:nvSpPr>
          <p:cNvPr id="4" name="Rechthoek 3"/>
          <p:cNvSpPr/>
          <p:nvPr/>
        </p:nvSpPr>
        <p:spPr>
          <a:xfrm>
            <a:off x="0" y="6547749"/>
            <a:ext cx="12192001" cy="3102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Rechthoek 4"/>
          <p:cNvSpPr/>
          <p:nvPr/>
        </p:nvSpPr>
        <p:spPr>
          <a:xfrm>
            <a:off x="647700" y="6547749"/>
            <a:ext cx="115443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BE" sz="1400" b="1" dirty="0">
                <a:solidFill>
                  <a:schemeClr val="bg1"/>
                </a:solidFill>
              </a:rPr>
              <a:t>*https://www.w3.org/TR/shacl/</a:t>
            </a:r>
          </a:p>
        </p:txBody>
      </p:sp>
      <p:grpSp>
        <p:nvGrpSpPr>
          <p:cNvPr id="6" name="Groep 5"/>
          <p:cNvGrpSpPr/>
          <p:nvPr/>
        </p:nvGrpSpPr>
        <p:grpSpPr>
          <a:xfrm>
            <a:off x="9414105" y="6513005"/>
            <a:ext cx="216131" cy="369332"/>
            <a:chOff x="9671512" y="6522005"/>
            <a:chExt cx="216131" cy="369332"/>
          </a:xfrm>
        </p:grpSpPr>
        <p:sp>
          <p:nvSpPr>
            <p:cNvPr id="7" name="Ovaal 6"/>
            <p:cNvSpPr/>
            <p:nvPr/>
          </p:nvSpPr>
          <p:spPr>
            <a:xfrm>
              <a:off x="9671512" y="6598606"/>
              <a:ext cx="216131" cy="216131"/>
            </a:xfrm>
            <a:prstGeom prst="ellipse">
              <a:avLst/>
            </a:prstGeom>
            <a:solidFill>
              <a:srgbClr val="369C8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9671512" y="6522005"/>
              <a:ext cx="2161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dirty="0" smtClean="0">
                  <a:solidFill>
                    <a:schemeClr val="bg1"/>
                  </a:solidFill>
                </a:rPr>
                <a:t>i</a:t>
              </a:r>
              <a:endParaRPr lang="nl-BE" dirty="0">
                <a:solidFill>
                  <a:schemeClr val="bg1"/>
                </a:solidFill>
              </a:endParaRPr>
            </a:p>
          </p:txBody>
        </p:sp>
      </p:grpSp>
      <p:pic>
        <p:nvPicPr>
          <p:cNvPr id="14" name="Afbeelding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537" y="3538146"/>
            <a:ext cx="4639888" cy="120652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8166" y="3951687"/>
            <a:ext cx="2239887" cy="786418"/>
          </a:xfrm>
          <a:prstGeom prst="rect">
            <a:avLst/>
          </a:prstGeom>
        </p:spPr>
      </p:pic>
      <p:sp>
        <p:nvSpPr>
          <p:cNvPr id="17" name="Tekstvak 16"/>
          <p:cNvSpPr txBox="1"/>
          <p:nvPr/>
        </p:nvSpPr>
        <p:spPr>
          <a:xfrm>
            <a:off x="1046537" y="4744666"/>
            <a:ext cx="5188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EXAMPLE SHAPE 1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a </a:t>
            </a:r>
            <a:r>
              <a:rPr lang="nl-BE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bot:Site</a:t>
            </a:r>
            <a:r>
              <a:rPr lang="nl-BE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nl-BE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instance</a:t>
            </a:r>
            <a:r>
              <a:rPr lang="nl-BE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 must have </a:t>
            </a:r>
            <a:r>
              <a:rPr lang="nl-BE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exactly</a:t>
            </a:r>
            <a:r>
              <a:rPr lang="nl-BE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 1 zero point</a:t>
            </a:r>
            <a:endParaRPr lang="nl-BE" sz="1400" b="1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853342" y="4740579"/>
            <a:ext cx="51880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EXAMPLE SHAPE 2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A </a:t>
            </a:r>
            <a:r>
              <a:rPr lang="nl-BE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visitor</a:t>
            </a:r>
            <a:r>
              <a:rPr lang="nl-BE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 must </a:t>
            </a:r>
            <a:r>
              <a:rPr lang="nl-BE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be</a:t>
            </a:r>
            <a:r>
              <a:rPr lang="nl-BE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nl-BE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a contractor </a:t>
            </a:r>
            <a:r>
              <a:rPr lang="nl-BE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within</a:t>
            </a:r>
            <a:r>
              <a:rPr lang="nl-BE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nl-BE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the</a:t>
            </a:r>
            <a:r>
              <a:rPr lang="nl-BE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pbac:visitor</a:t>
            </a:r>
            <a:r>
              <a:rPr lang="nl-BE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nl-BE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changes </a:t>
            </a:r>
            <a:r>
              <a:rPr lang="nl-BE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to</a:t>
            </a:r>
            <a:r>
              <a:rPr lang="nl-BE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nl-BE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the</a:t>
            </a:r>
            <a:r>
              <a:rPr lang="nl-BE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nl-BE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WebID</a:t>
            </a:r>
            <a:r>
              <a:rPr lang="nl-BE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 of </a:t>
            </a:r>
            <a:r>
              <a:rPr lang="nl-BE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the</a:t>
            </a:r>
            <a:r>
              <a:rPr lang="nl-BE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nl-BE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visitor</a:t>
            </a:r>
            <a:r>
              <a:rPr lang="nl-BE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 at </a:t>
            </a:r>
            <a:r>
              <a:rPr lang="nl-BE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runtime</a:t>
            </a:r>
            <a:endParaRPr lang="nl-BE" sz="1400" b="1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6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Pbac</a:t>
            </a:r>
            <a:r>
              <a:rPr lang="nl-BE" dirty="0" smtClean="0"/>
              <a:t>  </a:t>
            </a:r>
            <a:r>
              <a:rPr lang="nl-BE" dirty="0" err="1" smtClean="0"/>
              <a:t>framework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 smtClean="0"/>
              <a:t>Patterns</a:t>
            </a:r>
            <a:r>
              <a:rPr lang="nl-BE" dirty="0" smtClean="0"/>
              <a:t> in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Nanopublications</a:t>
            </a:r>
            <a:r>
              <a:rPr lang="nl-BE" dirty="0" smtClean="0"/>
              <a:t> </a:t>
            </a:r>
            <a:r>
              <a:rPr lang="nl-BE" dirty="0" err="1" smtClean="0"/>
              <a:t>should</a:t>
            </a:r>
            <a:r>
              <a:rPr lang="nl-BE" dirty="0" smtClean="0"/>
              <a:t> fit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patterns</a:t>
            </a:r>
            <a:r>
              <a:rPr lang="nl-BE" dirty="0" smtClean="0"/>
              <a:t> </a:t>
            </a:r>
            <a:r>
              <a:rPr lang="nl-BE" dirty="0" err="1" smtClean="0"/>
              <a:t>expressed</a:t>
            </a:r>
            <a:r>
              <a:rPr lang="nl-BE" dirty="0" smtClean="0"/>
              <a:t> in </a:t>
            </a:r>
            <a:r>
              <a:rPr lang="nl-BE" dirty="0" err="1" smtClean="0"/>
              <a:t>the</a:t>
            </a:r>
            <a:r>
              <a:rPr lang="nl-BE" dirty="0" smtClean="0"/>
              <a:t> SHACL </a:t>
            </a:r>
            <a:r>
              <a:rPr lang="nl-BE" dirty="0" err="1" smtClean="0"/>
              <a:t>shapes</a:t>
            </a:r>
            <a:endParaRPr lang="nl-BE" dirty="0" smtClean="0"/>
          </a:p>
          <a:p>
            <a:pPr lvl="2"/>
            <a:endParaRPr lang="nl-BE" dirty="0" smtClean="0"/>
          </a:p>
          <a:p>
            <a:r>
              <a:rPr lang="nl-BE" dirty="0" err="1" smtClean="0"/>
              <a:t>Extends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ACL </a:t>
            </a:r>
            <a:r>
              <a:rPr lang="nl-BE" dirty="0" err="1" smtClean="0"/>
              <a:t>specification</a:t>
            </a:r>
            <a:r>
              <a:rPr lang="nl-BE" dirty="0" smtClean="0"/>
              <a:t> </a:t>
            </a:r>
          </a:p>
          <a:p>
            <a:pPr lvl="1"/>
            <a:r>
              <a:rPr lang="nl-BE" dirty="0" err="1" smtClean="0"/>
              <a:t>pbac:DynamicRule</a:t>
            </a:r>
            <a:r>
              <a:rPr lang="nl-BE" dirty="0" smtClean="0"/>
              <a:t> </a:t>
            </a:r>
            <a:r>
              <a:rPr lang="nl-BE" dirty="0" err="1" smtClean="0"/>
              <a:t>identifies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access </a:t>
            </a:r>
            <a:r>
              <a:rPr lang="nl-BE" dirty="0" err="1" smtClean="0"/>
              <a:t>rule</a:t>
            </a:r>
            <a:endParaRPr lang="nl-BE" dirty="0" smtClean="0"/>
          </a:p>
          <a:p>
            <a:pPr lvl="1"/>
            <a:r>
              <a:rPr lang="nl-BE" dirty="0" err="1" smtClean="0"/>
              <a:t>pbac:hasShape</a:t>
            </a:r>
            <a:r>
              <a:rPr lang="nl-BE" dirty="0" smtClean="0"/>
              <a:t> </a:t>
            </a:r>
            <a:r>
              <a:rPr lang="nl-BE" dirty="0" err="1" smtClean="0"/>
              <a:t>refers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shape</a:t>
            </a:r>
            <a:r>
              <a:rPr lang="nl-BE" dirty="0" smtClean="0"/>
              <a:t> template</a:t>
            </a:r>
          </a:p>
          <a:p>
            <a:pPr lvl="1"/>
            <a:r>
              <a:rPr lang="nl-BE" dirty="0" err="1" smtClean="0"/>
              <a:t>pbac:hasTrustedAuthority</a:t>
            </a:r>
            <a:r>
              <a:rPr lang="nl-BE" dirty="0" smtClean="0"/>
              <a:t> </a:t>
            </a:r>
            <a:r>
              <a:rPr lang="nl-BE" dirty="0" err="1" smtClean="0"/>
              <a:t>refers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webID</a:t>
            </a:r>
            <a:r>
              <a:rPr lang="nl-BE" dirty="0" smtClean="0"/>
              <a:t> of </a:t>
            </a:r>
            <a:r>
              <a:rPr lang="nl-BE" dirty="0" err="1" smtClean="0"/>
              <a:t>the</a:t>
            </a:r>
            <a:r>
              <a:rPr lang="nl-BE" dirty="0" smtClean="0"/>
              <a:t> actor(s) </a:t>
            </a:r>
            <a:r>
              <a:rPr lang="nl-BE" dirty="0" err="1" smtClean="0"/>
              <a:t>that</a:t>
            </a:r>
            <a:r>
              <a:rPr lang="nl-BE" dirty="0" smtClean="0"/>
              <a:t> </a:t>
            </a:r>
            <a:r>
              <a:rPr lang="nl-BE" dirty="0" err="1" smtClean="0"/>
              <a:t>signed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Nanocredential</a:t>
            </a:r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</p:txBody>
      </p:sp>
      <p:grpSp>
        <p:nvGrpSpPr>
          <p:cNvPr id="10" name="Groep 9"/>
          <p:cNvGrpSpPr/>
          <p:nvPr/>
        </p:nvGrpSpPr>
        <p:grpSpPr>
          <a:xfrm>
            <a:off x="1573748" y="3728064"/>
            <a:ext cx="6662752" cy="2883309"/>
            <a:chOff x="1573748" y="3728064"/>
            <a:chExt cx="6662752" cy="2883309"/>
          </a:xfrm>
        </p:grpSpPr>
        <p:pic>
          <p:nvPicPr>
            <p:cNvPr id="9" name="Afbeelding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73748" y="3728064"/>
              <a:ext cx="6265153" cy="2606304"/>
            </a:xfrm>
            <a:prstGeom prst="rect">
              <a:avLst/>
            </a:prstGeom>
          </p:spPr>
        </p:pic>
        <p:sp>
          <p:nvSpPr>
            <p:cNvPr id="5" name="Rechthoek: afgeronde hoeken 23">
              <a:extLst>
                <a:ext uri="{FF2B5EF4-FFF2-40B4-BE49-F238E27FC236}">
                  <a16:creationId xmlns:a16="http://schemas.microsoft.com/office/drawing/2014/main" id="{0F6A6929-EB3F-48CC-84CF-799468C80B97}"/>
                </a:ext>
              </a:extLst>
            </p:cNvPr>
            <p:cNvSpPr/>
            <p:nvPr/>
          </p:nvSpPr>
          <p:spPr>
            <a:xfrm>
              <a:off x="1573749" y="4530324"/>
              <a:ext cx="4918490" cy="842526"/>
            </a:xfrm>
            <a:prstGeom prst="roundRect">
              <a:avLst>
                <a:gd name="adj" fmla="val 9577"/>
              </a:avLst>
            </a:prstGeom>
            <a:solidFill>
              <a:schemeClr val="tx2">
                <a:alpha val="42000"/>
              </a:schemeClr>
            </a:solidFill>
            <a:ln w="28575"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Tekstvak 5"/>
            <p:cNvSpPr txBox="1"/>
            <p:nvPr/>
          </p:nvSpPr>
          <p:spPr>
            <a:xfrm>
              <a:off x="5109961" y="4264112"/>
              <a:ext cx="14431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400" b="1" cap="all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rbel" panose="020B0503020204020204" pitchFamily="34" charset="0"/>
                </a:rPr>
                <a:t>“</a:t>
              </a:r>
              <a:r>
                <a:rPr lang="nl-BE" sz="1400" b="1" cap="all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rbel" panose="020B0503020204020204" pitchFamily="34" charset="0"/>
                </a:rPr>
                <a:t>Vanilla</a:t>
              </a:r>
              <a:r>
                <a:rPr lang="nl-BE" sz="1400" b="1" cap="all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rbel" panose="020B0503020204020204" pitchFamily="34" charset="0"/>
                </a:rPr>
                <a:t>”  </a:t>
              </a:r>
              <a:r>
                <a:rPr lang="nl-BE" sz="1400" b="1" cap="all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rbel" panose="020B0503020204020204" pitchFamily="34" charset="0"/>
                </a:rPr>
                <a:t>acl</a:t>
              </a:r>
              <a:endParaRPr lang="nl-BE" sz="14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7" name="Rechthoek: afgeronde hoeken 23">
              <a:extLst>
                <a:ext uri="{FF2B5EF4-FFF2-40B4-BE49-F238E27FC236}">
                  <a16:creationId xmlns:a16="http://schemas.microsoft.com/office/drawing/2014/main" id="{0F6A6929-EB3F-48CC-84CF-799468C80B97}"/>
                </a:ext>
              </a:extLst>
            </p:cNvPr>
            <p:cNvSpPr/>
            <p:nvPr/>
          </p:nvSpPr>
          <p:spPr>
            <a:xfrm>
              <a:off x="1573749" y="5455937"/>
              <a:ext cx="6343066" cy="878431"/>
            </a:xfrm>
            <a:prstGeom prst="roundRect">
              <a:avLst>
                <a:gd name="adj" fmla="val 9577"/>
              </a:avLst>
            </a:prstGeom>
            <a:solidFill>
              <a:schemeClr val="tx2">
                <a:alpha val="42000"/>
              </a:schemeClr>
            </a:solidFill>
            <a:ln w="28575"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6375410" y="6303596"/>
              <a:ext cx="18610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400" b="1" cap="all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rbel" panose="020B0503020204020204" pitchFamily="34" charset="0"/>
                </a:rPr>
                <a:t>PBAC extension</a:t>
              </a:r>
              <a:endParaRPr lang="nl-BE" sz="14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90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Gebogen verbindingslijn 38"/>
          <p:cNvCxnSpPr>
            <a:stCxn id="14" idx="3"/>
            <a:endCxn id="17" idx="2"/>
          </p:cNvCxnSpPr>
          <p:nvPr/>
        </p:nvCxnSpPr>
        <p:spPr>
          <a:xfrm flipV="1">
            <a:off x="8304675" y="3861986"/>
            <a:ext cx="622664" cy="772558"/>
          </a:xfrm>
          <a:prstGeom prst="bentConnector2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hthoek 20"/>
          <p:cNvSpPr/>
          <p:nvPr/>
        </p:nvSpPr>
        <p:spPr>
          <a:xfrm>
            <a:off x="0" y="6547749"/>
            <a:ext cx="12192001" cy="3102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Use</a:t>
            </a:r>
            <a:r>
              <a:rPr lang="nl-BE" dirty="0" smtClean="0"/>
              <a:t> case</a:t>
            </a:r>
            <a:endParaRPr lang="nl-BE" dirty="0"/>
          </a:p>
        </p:txBody>
      </p:sp>
      <p:sp>
        <p:nvSpPr>
          <p:cNvPr id="20" name="Rechthoek 19"/>
          <p:cNvSpPr/>
          <p:nvPr/>
        </p:nvSpPr>
        <p:spPr>
          <a:xfrm>
            <a:off x="9031519" y="6547749"/>
            <a:ext cx="31604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nl-BE" sz="1400" b="1" dirty="0" err="1" smtClean="0">
                <a:solidFill>
                  <a:schemeClr val="bg1"/>
                </a:solidFill>
              </a:rPr>
              <a:t>Use</a:t>
            </a:r>
            <a:r>
              <a:rPr lang="nl-BE" sz="1400" b="1" dirty="0" smtClean="0">
                <a:solidFill>
                  <a:schemeClr val="bg1"/>
                </a:solidFill>
              </a:rPr>
              <a:t> case: </a:t>
            </a:r>
            <a:r>
              <a:rPr lang="nl-BE" sz="1400" b="1" dirty="0" err="1" smtClean="0">
                <a:solidFill>
                  <a:schemeClr val="bg1"/>
                </a:solidFill>
              </a:rPr>
              <a:t>iGent</a:t>
            </a:r>
            <a:r>
              <a:rPr lang="nl-BE" sz="1400" b="1" dirty="0" smtClean="0">
                <a:solidFill>
                  <a:schemeClr val="bg1"/>
                </a:solidFill>
              </a:rPr>
              <a:t> </a:t>
            </a:r>
            <a:r>
              <a:rPr lang="nl-BE" sz="1400" b="1" dirty="0" err="1" smtClean="0">
                <a:solidFill>
                  <a:schemeClr val="bg1"/>
                </a:solidFill>
              </a:rPr>
              <a:t>Tower</a:t>
            </a:r>
            <a:r>
              <a:rPr lang="nl-BE" sz="1400" b="1" dirty="0" smtClean="0">
                <a:solidFill>
                  <a:schemeClr val="bg1"/>
                </a:solidFill>
              </a:rPr>
              <a:t>, </a:t>
            </a:r>
            <a:r>
              <a:rPr lang="nl-BE" sz="1400" b="1" dirty="0" err="1" smtClean="0">
                <a:solidFill>
                  <a:schemeClr val="bg1"/>
                </a:solidFill>
              </a:rPr>
              <a:t>Ghent</a:t>
            </a:r>
            <a:r>
              <a:rPr lang="nl-BE" sz="1400" b="1" dirty="0" smtClean="0">
                <a:solidFill>
                  <a:schemeClr val="bg1"/>
                </a:solidFill>
              </a:rPr>
              <a:t>, Belgium</a:t>
            </a:r>
            <a:endParaRPr lang="nl-BE" sz="1400" b="1" dirty="0">
              <a:solidFill>
                <a:schemeClr val="bg1"/>
              </a:solidFill>
            </a:endParaRPr>
          </a:p>
        </p:txBody>
      </p:sp>
      <p:grpSp>
        <p:nvGrpSpPr>
          <p:cNvPr id="29" name="Groep 28"/>
          <p:cNvGrpSpPr/>
          <p:nvPr/>
        </p:nvGrpSpPr>
        <p:grpSpPr>
          <a:xfrm>
            <a:off x="1886095" y="1230884"/>
            <a:ext cx="8319329" cy="5165306"/>
            <a:chOff x="3772190" y="1239197"/>
            <a:chExt cx="8319329" cy="5165306"/>
          </a:xfrm>
        </p:grpSpPr>
        <p:pic>
          <p:nvPicPr>
            <p:cNvPr id="18" name="Afbeelding 17">
              <a:extLst>
                <a:ext uri="{FF2B5EF4-FFF2-40B4-BE49-F238E27FC236}">
                  <a16:creationId xmlns:a16="http://schemas.microsoft.com/office/drawing/2014/main" id="{64FA62DA-D8D3-473C-BB43-AEEA79F69D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10813" y="5046417"/>
              <a:ext cx="1467423" cy="1358086"/>
            </a:xfrm>
            <a:prstGeom prst="rect">
              <a:avLst/>
            </a:prstGeom>
          </p:spPr>
        </p:pic>
        <p:pic>
          <p:nvPicPr>
            <p:cNvPr id="17" name="Afbeelding 16">
              <a:extLst>
                <a:ext uri="{FF2B5EF4-FFF2-40B4-BE49-F238E27FC236}">
                  <a16:creationId xmlns:a16="http://schemas.microsoft.com/office/drawing/2014/main" id="{AB281196-5987-413C-BFBA-0A828CDBEA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21782" y="2670549"/>
              <a:ext cx="1383304" cy="1199750"/>
            </a:xfrm>
            <a:prstGeom prst="rect">
              <a:avLst/>
            </a:prstGeom>
          </p:spPr>
        </p:pic>
        <p:pic>
          <p:nvPicPr>
            <p:cNvPr id="15" name="Afbeelding 14">
              <a:extLst>
                <a:ext uri="{FF2B5EF4-FFF2-40B4-BE49-F238E27FC236}">
                  <a16:creationId xmlns:a16="http://schemas.microsoft.com/office/drawing/2014/main" id="{9374E656-90BA-4917-9E74-48A455E485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09369" y="2527138"/>
              <a:ext cx="1553764" cy="1248171"/>
            </a:xfrm>
            <a:prstGeom prst="rect">
              <a:avLst/>
            </a:prstGeom>
          </p:spPr>
        </p:pic>
        <p:cxnSp>
          <p:nvCxnSpPr>
            <p:cNvPr id="5" name="Rechte verbindingslijn 4"/>
            <p:cNvCxnSpPr>
              <a:stCxn id="12" idx="3"/>
              <a:endCxn id="14" idx="1"/>
            </p:cNvCxnSpPr>
            <p:nvPr/>
          </p:nvCxnSpPr>
          <p:spPr>
            <a:xfrm>
              <a:off x="8368782" y="4642857"/>
              <a:ext cx="186099" cy="0"/>
            </a:xfrm>
            <a:prstGeom prst="line">
              <a:avLst/>
            </a:prstGeom>
            <a:ln w="28575">
              <a:solidFill>
                <a:srgbClr val="59595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Rechte verbindingslijn 5"/>
            <p:cNvCxnSpPr/>
            <p:nvPr/>
          </p:nvCxnSpPr>
          <p:spPr>
            <a:xfrm>
              <a:off x="7921806" y="1559866"/>
              <a:ext cx="1248197" cy="1533824"/>
            </a:xfrm>
            <a:prstGeom prst="line">
              <a:avLst/>
            </a:prstGeom>
            <a:ln w="57150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echte verbindingslijn 6"/>
            <p:cNvCxnSpPr/>
            <p:nvPr/>
          </p:nvCxnSpPr>
          <p:spPr>
            <a:xfrm flipH="1">
              <a:off x="5744525" y="1559866"/>
              <a:ext cx="2199976" cy="3086053"/>
            </a:xfrm>
            <a:prstGeom prst="line">
              <a:avLst/>
            </a:prstGeom>
            <a:ln w="57150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echte verbindingslijn 7"/>
            <p:cNvCxnSpPr/>
            <p:nvPr/>
          </p:nvCxnSpPr>
          <p:spPr>
            <a:xfrm>
              <a:off x="6712299" y="3127166"/>
              <a:ext cx="861859" cy="1294982"/>
            </a:xfrm>
            <a:prstGeom prst="line">
              <a:avLst/>
            </a:prstGeom>
            <a:ln w="57150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hthoek: afgeronde hoeken 23">
              <a:extLst>
                <a:ext uri="{FF2B5EF4-FFF2-40B4-BE49-F238E27FC236}">
                  <a16:creationId xmlns:a16="http://schemas.microsoft.com/office/drawing/2014/main" id="{0F6A6929-EB3F-48CC-84CF-799468C80B97}"/>
                </a:ext>
              </a:extLst>
            </p:cNvPr>
            <p:cNvSpPr/>
            <p:nvPr/>
          </p:nvSpPr>
          <p:spPr>
            <a:xfrm>
              <a:off x="6089276" y="2830974"/>
              <a:ext cx="1398422" cy="6405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1600" b="1" dirty="0" smtClean="0">
                  <a:solidFill>
                    <a:schemeClr val="bg1"/>
                  </a:solidFill>
                </a:rPr>
                <a:t>Architect</a:t>
              </a:r>
              <a:endParaRPr lang="nl-BE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Rechthoek: afgeronde hoeken 23">
              <a:extLst>
                <a:ext uri="{FF2B5EF4-FFF2-40B4-BE49-F238E27FC236}">
                  <a16:creationId xmlns:a16="http://schemas.microsoft.com/office/drawing/2014/main" id="{0F6A6929-EB3F-48CC-84CF-799468C80B97}"/>
                </a:ext>
              </a:extLst>
            </p:cNvPr>
            <p:cNvSpPr/>
            <p:nvPr/>
          </p:nvSpPr>
          <p:spPr>
            <a:xfrm>
              <a:off x="6893910" y="1239197"/>
              <a:ext cx="2137956" cy="64134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1600" b="1" dirty="0" smtClean="0">
                  <a:solidFill>
                    <a:schemeClr val="bg1"/>
                  </a:solidFill>
                </a:rPr>
                <a:t>PROJECT POD</a:t>
              </a:r>
              <a:endParaRPr lang="nl-BE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Rechthoek: afgeronde hoeken 23">
              <a:extLst>
                <a:ext uri="{FF2B5EF4-FFF2-40B4-BE49-F238E27FC236}">
                  <a16:creationId xmlns:a16="http://schemas.microsoft.com/office/drawing/2014/main" id="{0F6A6929-EB3F-48CC-84CF-799468C80B97}"/>
                </a:ext>
              </a:extLst>
            </p:cNvPr>
            <p:cNvSpPr/>
            <p:nvPr/>
          </p:nvSpPr>
          <p:spPr>
            <a:xfrm>
              <a:off x="5146971" y="4325669"/>
              <a:ext cx="1521317" cy="6405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1600" b="1" dirty="0" err="1" smtClean="0">
                  <a:solidFill>
                    <a:schemeClr val="bg1"/>
                  </a:solidFill>
                </a:rPr>
                <a:t>Electr</a:t>
              </a:r>
              <a:r>
                <a:rPr lang="nl-BE" sz="1600" b="1" dirty="0" smtClean="0">
                  <a:solidFill>
                    <a:schemeClr val="bg1"/>
                  </a:solidFill>
                </a:rPr>
                <a:t>. consultant</a:t>
              </a:r>
              <a:endParaRPr lang="nl-BE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Rechthoek: afgeronde hoeken 23">
              <a:extLst>
                <a:ext uri="{FF2B5EF4-FFF2-40B4-BE49-F238E27FC236}">
                  <a16:creationId xmlns:a16="http://schemas.microsoft.com/office/drawing/2014/main" id="{0F6A6929-EB3F-48CC-84CF-799468C80B97}"/>
                </a:ext>
              </a:extLst>
            </p:cNvPr>
            <p:cNvSpPr/>
            <p:nvPr/>
          </p:nvSpPr>
          <p:spPr>
            <a:xfrm>
              <a:off x="6770513" y="4325669"/>
              <a:ext cx="1598269" cy="634376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1600" b="1" dirty="0" smtClean="0">
                  <a:solidFill>
                    <a:schemeClr val="bg1"/>
                  </a:solidFill>
                </a:rPr>
                <a:t>HVAC consultant</a:t>
              </a:r>
              <a:endParaRPr lang="nl-BE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Rechthoek: afgeronde hoeken 23">
              <a:extLst>
                <a:ext uri="{FF2B5EF4-FFF2-40B4-BE49-F238E27FC236}">
                  <a16:creationId xmlns:a16="http://schemas.microsoft.com/office/drawing/2014/main" id="{0F6A6929-EB3F-48CC-84CF-799468C80B97}"/>
                </a:ext>
              </a:extLst>
            </p:cNvPr>
            <p:cNvSpPr/>
            <p:nvPr/>
          </p:nvSpPr>
          <p:spPr>
            <a:xfrm>
              <a:off x="8647526" y="2830974"/>
              <a:ext cx="1474256" cy="6405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1600" b="1" dirty="0" err="1" smtClean="0">
                  <a:solidFill>
                    <a:schemeClr val="bg1"/>
                  </a:solidFill>
                </a:rPr>
                <a:t>Struc</a:t>
              </a:r>
              <a:r>
                <a:rPr lang="nl-BE" sz="1600" b="1" dirty="0" smtClean="0">
                  <a:solidFill>
                    <a:schemeClr val="bg1"/>
                  </a:solidFill>
                </a:rPr>
                <a:t>. Eng.</a:t>
              </a:r>
              <a:endParaRPr lang="nl-BE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Rechthoek: afgeronde hoeken 23">
              <a:extLst>
                <a:ext uri="{FF2B5EF4-FFF2-40B4-BE49-F238E27FC236}">
                  <a16:creationId xmlns:a16="http://schemas.microsoft.com/office/drawing/2014/main" id="{0F6A6929-EB3F-48CC-84CF-799468C80B97}"/>
                </a:ext>
              </a:extLst>
            </p:cNvPr>
            <p:cNvSpPr/>
            <p:nvPr/>
          </p:nvSpPr>
          <p:spPr>
            <a:xfrm>
              <a:off x="8554881" y="4373790"/>
              <a:ext cx="1635889" cy="538134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employee</a:t>
              </a:r>
              <a:endParaRPr lang="nl-BE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9" name="Afbeelding 18">
              <a:extLst>
                <a:ext uri="{FF2B5EF4-FFF2-40B4-BE49-F238E27FC236}">
                  <a16:creationId xmlns:a16="http://schemas.microsoft.com/office/drawing/2014/main" id="{0ED15C0B-234F-4A0F-8BD2-7D8E2575C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12299" y="5097449"/>
              <a:ext cx="1422540" cy="1256022"/>
            </a:xfrm>
            <a:prstGeom prst="rect">
              <a:avLst/>
            </a:prstGeom>
          </p:spPr>
        </p:pic>
        <p:sp>
          <p:nvSpPr>
            <p:cNvPr id="24" name="Rechthoek 23"/>
            <p:cNvSpPr/>
            <p:nvPr/>
          </p:nvSpPr>
          <p:spPr>
            <a:xfrm>
              <a:off x="4535777" y="1974521"/>
              <a:ext cx="194245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BE" sz="1400" b="1" dirty="0" smtClean="0"/>
                <a:t>ACL: “</a:t>
              </a:r>
              <a:r>
                <a:rPr lang="nl-BE" sz="1400" b="1" dirty="0" err="1" smtClean="0"/>
                <a:t>all</a:t>
              </a:r>
              <a:r>
                <a:rPr lang="nl-BE" sz="1400" b="1" dirty="0" smtClean="0"/>
                <a:t> stakeholders </a:t>
              </a:r>
              <a:r>
                <a:rPr lang="nl-BE" sz="1400" b="1" dirty="0" err="1" smtClean="0"/>
                <a:t>and</a:t>
              </a:r>
              <a:r>
                <a:rPr lang="nl-BE" sz="1400" b="1" dirty="0" smtClean="0"/>
                <a:t> </a:t>
              </a:r>
              <a:r>
                <a:rPr lang="nl-BE" sz="1400" b="1" dirty="0" err="1" smtClean="0"/>
                <a:t>occupants</a:t>
              </a:r>
              <a:r>
                <a:rPr lang="nl-BE" sz="1400" b="1" dirty="0" smtClean="0"/>
                <a:t>”</a:t>
              </a:r>
              <a:endParaRPr lang="nl-BE" sz="1400" b="1" dirty="0"/>
            </a:p>
          </p:txBody>
        </p:sp>
        <p:sp>
          <p:nvSpPr>
            <p:cNvPr id="25" name="Rechthoek 24"/>
            <p:cNvSpPr/>
            <p:nvPr/>
          </p:nvSpPr>
          <p:spPr>
            <a:xfrm>
              <a:off x="9765832" y="2060684"/>
              <a:ext cx="232568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BE" sz="1400" b="1" dirty="0" smtClean="0"/>
                <a:t>ACL: “</a:t>
              </a:r>
              <a:r>
                <a:rPr lang="nl-BE" sz="1400" b="1" dirty="0" err="1" smtClean="0"/>
                <a:t>only</a:t>
              </a:r>
              <a:r>
                <a:rPr lang="nl-BE" sz="1400" b="1" dirty="0" smtClean="0"/>
                <a:t> #me </a:t>
              </a:r>
              <a:r>
                <a:rPr lang="nl-BE" sz="1400" b="1" dirty="0" err="1" smtClean="0"/>
                <a:t>and</a:t>
              </a:r>
              <a:r>
                <a:rPr lang="nl-BE" sz="1400" b="1" dirty="0" smtClean="0"/>
                <a:t> </a:t>
              </a:r>
              <a:r>
                <a:rPr lang="nl-BE" sz="1400" b="1" dirty="0" err="1" smtClean="0"/>
                <a:t>people</a:t>
              </a:r>
              <a:r>
                <a:rPr lang="nl-BE" sz="1400" b="1" dirty="0" smtClean="0"/>
                <a:t> </a:t>
              </a:r>
              <a:r>
                <a:rPr lang="nl-BE" sz="1400" b="1" dirty="0" err="1" smtClean="0"/>
                <a:t>assigned</a:t>
              </a:r>
              <a:r>
                <a:rPr lang="nl-BE" sz="1400" b="1" dirty="0" smtClean="0"/>
                <a:t> </a:t>
              </a:r>
              <a:r>
                <a:rPr lang="nl-BE" sz="1400" b="1" dirty="0" err="1" smtClean="0"/>
                <a:t>to</a:t>
              </a:r>
              <a:r>
                <a:rPr lang="nl-BE" sz="1400" b="1" dirty="0" smtClean="0"/>
                <a:t> project </a:t>
              </a:r>
              <a:r>
                <a:rPr lang="nl-BE" sz="1400" b="1" dirty="0" err="1" smtClean="0"/>
                <a:t>tasks</a:t>
              </a:r>
              <a:r>
                <a:rPr lang="nl-BE" sz="1400" b="1" dirty="0" smtClean="0"/>
                <a:t> 1, 3, or 4”</a:t>
              </a:r>
              <a:endParaRPr lang="nl-BE" sz="1400" b="1" dirty="0"/>
            </a:p>
          </p:txBody>
        </p:sp>
        <p:sp>
          <p:nvSpPr>
            <p:cNvPr id="26" name="Rechthoek 25"/>
            <p:cNvSpPr/>
            <p:nvPr/>
          </p:nvSpPr>
          <p:spPr>
            <a:xfrm>
              <a:off x="3772190" y="5179374"/>
              <a:ext cx="1795336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BE" sz="1400" b="1" dirty="0" smtClean="0"/>
                <a:t>ACL: “</a:t>
              </a:r>
              <a:r>
                <a:rPr lang="nl-BE" sz="1400" b="1" dirty="0" err="1" smtClean="0"/>
                <a:t>only</a:t>
              </a:r>
              <a:r>
                <a:rPr lang="nl-BE" sz="1400" b="1" dirty="0" smtClean="0"/>
                <a:t> #me</a:t>
              </a:r>
            </a:p>
            <a:p>
              <a:r>
                <a:rPr lang="nl-BE" sz="1400" b="1" dirty="0" err="1" smtClean="0"/>
                <a:t>and</a:t>
              </a:r>
              <a:r>
                <a:rPr lang="nl-BE" sz="1400" b="1" dirty="0" smtClean="0"/>
                <a:t> direct project stakeholders”</a:t>
              </a:r>
              <a:endParaRPr lang="nl-BE" sz="1400" b="1" dirty="0"/>
            </a:p>
          </p:txBody>
        </p:sp>
        <p:sp>
          <p:nvSpPr>
            <p:cNvPr id="27" name="Rechthoek 26"/>
            <p:cNvSpPr/>
            <p:nvPr/>
          </p:nvSpPr>
          <p:spPr>
            <a:xfrm>
              <a:off x="8176327" y="5210094"/>
              <a:ext cx="179533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BE" sz="1400" b="1" dirty="0" smtClean="0"/>
                <a:t>ACL: “</a:t>
              </a:r>
              <a:r>
                <a:rPr lang="nl-BE" sz="1400" b="1" dirty="0" err="1" smtClean="0"/>
                <a:t>only</a:t>
              </a:r>
              <a:r>
                <a:rPr lang="nl-BE" sz="1400" b="1" dirty="0" smtClean="0"/>
                <a:t> #me, </a:t>
              </a:r>
              <a:r>
                <a:rPr lang="nl-BE" sz="1400" b="1" dirty="0" err="1" smtClean="0"/>
                <a:t>the</a:t>
              </a:r>
              <a:r>
                <a:rPr lang="nl-BE" sz="1400" b="1" dirty="0" smtClean="0"/>
                <a:t> </a:t>
              </a:r>
              <a:r>
                <a:rPr lang="nl-BE" sz="1400" b="1" dirty="0" err="1" smtClean="0"/>
                <a:t>architectural</a:t>
              </a:r>
              <a:r>
                <a:rPr lang="nl-BE" sz="1400" b="1" dirty="0" smtClean="0"/>
                <a:t> office </a:t>
              </a:r>
              <a:r>
                <a:rPr lang="nl-BE" sz="1400" b="1" dirty="0" err="1" smtClean="0"/>
                <a:t>and</a:t>
              </a:r>
              <a:r>
                <a:rPr lang="nl-BE" sz="1400" b="1" dirty="0" smtClean="0"/>
                <a:t> </a:t>
              </a:r>
              <a:r>
                <a:rPr lang="nl-BE" sz="1400" b="1" dirty="0" err="1" smtClean="0"/>
                <a:t>the</a:t>
              </a:r>
              <a:r>
                <a:rPr lang="nl-BE" sz="1400" b="1" dirty="0" smtClean="0"/>
                <a:t> </a:t>
              </a:r>
              <a:r>
                <a:rPr lang="nl-BE" sz="1400" b="1" dirty="0" err="1" smtClean="0"/>
                <a:t>structural</a:t>
              </a:r>
              <a:r>
                <a:rPr lang="nl-BE" sz="1400" b="1" dirty="0" smtClean="0"/>
                <a:t> engineering office”</a:t>
              </a:r>
              <a:endParaRPr lang="nl-BE" sz="1400" b="1" dirty="0"/>
            </a:p>
          </p:txBody>
        </p:sp>
      </p:grpSp>
      <p:grpSp>
        <p:nvGrpSpPr>
          <p:cNvPr id="41" name="Groep 40"/>
          <p:cNvGrpSpPr/>
          <p:nvPr/>
        </p:nvGrpSpPr>
        <p:grpSpPr>
          <a:xfrm>
            <a:off x="8874886" y="6510531"/>
            <a:ext cx="216131" cy="369332"/>
            <a:chOff x="9671512" y="6522005"/>
            <a:chExt cx="216131" cy="369332"/>
          </a:xfrm>
        </p:grpSpPr>
        <p:sp>
          <p:nvSpPr>
            <p:cNvPr id="42" name="Ovaal 41"/>
            <p:cNvSpPr/>
            <p:nvPr/>
          </p:nvSpPr>
          <p:spPr>
            <a:xfrm>
              <a:off x="9671512" y="6598606"/>
              <a:ext cx="216131" cy="216131"/>
            </a:xfrm>
            <a:prstGeom prst="ellipse">
              <a:avLst/>
            </a:prstGeom>
            <a:solidFill>
              <a:srgbClr val="369C8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43" name="Tekstvak 42"/>
            <p:cNvSpPr txBox="1"/>
            <p:nvPr/>
          </p:nvSpPr>
          <p:spPr>
            <a:xfrm>
              <a:off x="9671512" y="6522005"/>
              <a:ext cx="2161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dirty="0" smtClean="0">
                  <a:solidFill>
                    <a:schemeClr val="bg1"/>
                  </a:solidFill>
                </a:rPr>
                <a:t>i</a:t>
              </a:r>
              <a:endParaRPr lang="nl-BE" dirty="0">
                <a:solidFill>
                  <a:schemeClr val="bg1"/>
                </a:solidFill>
              </a:endParaRPr>
            </a:p>
          </p:txBody>
        </p:sp>
      </p:grpSp>
      <p:sp>
        <p:nvSpPr>
          <p:cNvPr id="45" name="Ovaal 44"/>
          <p:cNvSpPr/>
          <p:nvPr/>
        </p:nvSpPr>
        <p:spPr>
          <a:xfrm>
            <a:off x="8490774" y="4219462"/>
            <a:ext cx="388746" cy="388746"/>
          </a:xfrm>
          <a:prstGeom prst="ellipse">
            <a:avLst/>
          </a:prstGeom>
          <a:solidFill>
            <a:srgbClr val="369C8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?</a:t>
            </a:r>
            <a:endParaRPr lang="nl-BE" dirty="0"/>
          </a:p>
        </p:txBody>
      </p:sp>
      <p:sp>
        <p:nvSpPr>
          <p:cNvPr id="30" name="Rechthoek 29"/>
          <p:cNvSpPr/>
          <p:nvPr/>
        </p:nvSpPr>
        <p:spPr>
          <a:xfrm>
            <a:off x="8920024" y="4269666"/>
            <a:ext cx="17953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1400" b="1" dirty="0" smtClean="0"/>
              <a:t>Query</a:t>
            </a:r>
            <a:endParaRPr lang="nl-BE" sz="1400" b="1" dirty="0"/>
          </a:p>
        </p:txBody>
      </p:sp>
    </p:spTree>
    <p:extLst>
      <p:ext uri="{BB962C8B-B14F-4D97-AF65-F5344CB8AC3E}">
        <p14:creationId xmlns:p14="http://schemas.microsoft.com/office/powerpoint/2010/main" val="142238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Rechte verbindingslijn 54"/>
          <p:cNvCxnSpPr/>
          <p:nvPr/>
        </p:nvCxnSpPr>
        <p:spPr>
          <a:xfrm>
            <a:off x="6099148" y="1653007"/>
            <a:ext cx="0" cy="1205075"/>
          </a:xfrm>
          <a:prstGeom prst="line">
            <a:avLst/>
          </a:prstGeom>
          <a:ln w="57150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9" name="Afbeelding 1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642" y="3886371"/>
            <a:ext cx="3508714" cy="1530170"/>
          </a:xfrm>
          <a:prstGeom prst="rect">
            <a:avLst/>
          </a:prstGeom>
        </p:spPr>
      </p:pic>
      <p:pic>
        <p:nvPicPr>
          <p:cNvPr id="101" name="Afbeelding 1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2505" y="1858230"/>
            <a:ext cx="3533646" cy="3934221"/>
          </a:xfrm>
          <a:prstGeom prst="rect">
            <a:avLst/>
          </a:prstGeom>
        </p:spPr>
      </p:pic>
      <p:pic>
        <p:nvPicPr>
          <p:cNvPr id="52" name="Afbeelding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746" y="1858231"/>
            <a:ext cx="3333181" cy="1008184"/>
          </a:xfrm>
          <a:prstGeom prst="rect">
            <a:avLst/>
          </a:prstGeom>
        </p:spPr>
      </p:pic>
      <p:pic>
        <p:nvPicPr>
          <p:cNvPr id="50" name="Afbeelding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4746" y="1342091"/>
            <a:ext cx="3163754" cy="45396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Use</a:t>
            </a:r>
            <a:r>
              <a:rPr lang="nl-BE" dirty="0" smtClean="0"/>
              <a:t> case:  </a:t>
            </a:r>
            <a:r>
              <a:rPr lang="nl-BE" dirty="0" err="1" smtClean="0"/>
              <a:t>delegation</a:t>
            </a:r>
            <a:endParaRPr lang="nl-BE" dirty="0"/>
          </a:p>
        </p:txBody>
      </p:sp>
      <p:cxnSp>
        <p:nvCxnSpPr>
          <p:cNvPr id="5" name="Rechte verbindingslijn 4"/>
          <p:cNvCxnSpPr>
            <a:stCxn id="12" idx="2"/>
            <a:endCxn id="14" idx="0"/>
          </p:cNvCxnSpPr>
          <p:nvPr/>
        </p:nvCxnSpPr>
        <p:spPr>
          <a:xfrm flipH="1">
            <a:off x="6091450" y="4655624"/>
            <a:ext cx="7698" cy="639778"/>
          </a:xfrm>
          <a:prstGeom prst="line">
            <a:avLst/>
          </a:prstGeom>
          <a:ln w="28575">
            <a:solidFill>
              <a:srgbClr val="59595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>
            <a:endCxn id="12" idx="0"/>
          </p:cNvCxnSpPr>
          <p:nvPr/>
        </p:nvCxnSpPr>
        <p:spPr>
          <a:xfrm>
            <a:off x="6091448" y="3071004"/>
            <a:ext cx="7700" cy="950244"/>
          </a:xfrm>
          <a:prstGeom prst="line">
            <a:avLst/>
          </a:prstGeom>
          <a:ln w="57150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hoek: afgeronde hoeken 23">
            <a:extLst>
              <a:ext uri="{FF2B5EF4-FFF2-40B4-BE49-F238E27FC236}">
                <a16:creationId xmlns:a16="http://schemas.microsoft.com/office/drawing/2014/main" id="{0F6A6929-EB3F-48CC-84CF-799468C80B97}"/>
              </a:ext>
            </a:extLst>
          </p:cNvPr>
          <p:cNvSpPr/>
          <p:nvPr/>
        </p:nvSpPr>
        <p:spPr>
          <a:xfrm>
            <a:off x="5392239" y="2708259"/>
            <a:ext cx="1398422" cy="640500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b="1" dirty="0" smtClean="0">
                <a:solidFill>
                  <a:schemeClr val="bg1"/>
                </a:solidFill>
              </a:rPr>
              <a:t>Architect Office</a:t>
            </a:r>
            <a:endParaRPr lang="nl-BE" sz="1600" b="1" dirty="0">
              <a:solidFill>
                <a:schemeClr val="bg1"/>
              </a:solidFill>
            </a:endParaRPr>
          </a:p>
        </p:txBody>
      </p:sp>
      <p:sp>
        <p:nvSpPr>
          <p:cNvPr id="10" name="Rechthoek: afgeronde hoeken 23">
            <a:extLst>
              <a:ext uri="{FF2B5EF4-FFF2-40B4-BE49-F238E27FC236}">
                <a16:creationId xmlns:a16="http://schemas.microsoft.com/office/drawing/2014/main" id="{0F6A6929-EB3F-48CC-84CF-799468C80B97}"/>
              </a:ext>
            </a:extLst>
          </p:cNvPr>
          <p:cNvSpPr/>
          <p:nvPr/>
        </p:nvSpPr>
        <p:spPr>
          <a:xfrm>
            <a:off x="5022472" y="1266305"/>
            <a:ext cx="2137956" cy="641340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b="1" dirty="0" smtClean="0">
                <a:solidFill>
                  <a:schemeClr val="bg1"/>
                </a:solidFill>
              </a:rPr>
              <a:t>PROJECT POD</a:t>
            </a:r>
            <a:endParaRPr lang="nl-BE" sz="1600" b="1" dirty="0">
              <a:solidFill>
                <a:schemeClr val="bg1"/>
              </a:solidFill>
            </a:endParaRPr>
          </a:p>
        </p:txBody>
      </p:sp>
      <p:sp>
        <p:nvSpPr>
          <p:cNvPr id="12" name="Rechthoek: afgeronde hoeken 23">
            <a:extLst>
              <a:ext uri="{FF2B5EF4-FFF2-40B4-BE49-F238E27FC236}">
                <a16:creationId xmlns:a16="http://schemas.microsoft.com/office/drawing/2014/main" id="{0F6A6929-EB3F-48CC-84CF-799468C80B97}"/>
              </a:ext>
            </a:extLst>
          </p:cNvPr>
          <p:cNvSpPr/>
          <p:nvPr/>
        </p:nvSpPr>
        <p:spPr>
          <a:xfrm>
            <a:off x="5300013" y="4021248"/>
            <a:ext cx="1598269" cy="634376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b="1" dirty="0" smtClean="0">
                <a:solidFill>
                  <a:schemeClr val="bg1"/>
                </a:solidFill>
              </a:rPr>
              <a:t>HVAC consultant</a:t>
            </a:r>
            <a:endParaRPr lang="nl-BE" sz="1600" b="1" dirty="0">
              <a:solidFill>
                <a:schemeClr val="bg1"/>
              </a:solidFill>
            </a:endParaRPr>
          </a:p>
        </p:txBody>
      </p:sp>
      <p:sp>
        <p:nvSpPr>
          <p:cNvPr id="14" name="Rechthoek: afgeronde hoeken 23">
            <a:extLst>
              <a:ext uri="{FF2B5EF4-FFF2-40B4-BE49-F238E27FC236}">
                <a16:creationId xmlns:a16="http://schemas.microsoft.com/office/drawing/2014/main" id="{0F6A6929-EB3F-48CC-84CF-799468C80B97}"/>
              </a:ext>
            </a:extLst>
          </p:cNvPr>
          <p:cNvSpPr/>
          <p:nvPr/>
        </p:nvSpPr>
        <p:spPr>
          <a:xfrm>
            <a:off x="5273505" y="5295402"/>
            <a:ext cx="1635889" cy="538134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employee</a:t>
            </a:r>
            <a:endParaRPr lang="nl-BE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1" name="Vrije vorm 50"/>
          <p:cNvSpPr/>
          <p:nvPr/>
        </p:nvSpPr>
        <p:spPr>
          <a:xfrm>
            <a:off x="4652705" y="2308146"/>
            <a:ext cx="1446444" cy="215118"/>
          </a:xfrm>
          <a:custGeom>
            <a:avLst/>
            <a:gdLst>
              <a:gd name="connsiteX0" fmla="*/ 0 w 1104181"/>
              <a:gd name="connsiteY0" fmla="*/ 10027 h 536238"/>
              <a:gd name="connsiteX1" fmla="*/ 733245 w 1104181"/>
              <a:gd name="connsiteY1" fmla="*/ 70412 h 536238"/>
              <a:gd name="connsiteX2" fmla="*/ 1104181 w 1104181"/>
              <a:gd name="connsiteY2" fmla="*/ 536238 h 536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4181" h="536238">
                <a:moveTo>
                  <a:pt x="0" y="10027"/>
                </a:moveTo>
                <a:cubicBezTo>
                  <a:pt x="274607" y="-3632"/>
                  <a:pt x="549215" y="-17290"/>
                  <a:pt x="733245" y="70412"/>
                </a:cubicBezTo>
                <a:cubicBezTo>
                  <a:pt x="917275" y="158114"/>
                  <a:pt x="1010728" y="347176"/>
                  <a:pt x="1104181" y="536238"/>
                </a:cubicBezTo>
              </a:path>
            </a:pathLst>
          </a:custGeom>
          <a:noFill/>
          <a:ln w="28575">
            <a:solidFill>
              <a:srgbClr val="59595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9" name="Vrije vorm 68"/>
          <p:cNvSpPr/>
          <p:nvPr/>
        </p:nvSpPr>
        <p:spPr>
          <a:xfrm flipH="1">
            <a:off x="6091448" y="3530571"/>
            <a:ext cx="1084375" cy="215118"/>
          </a:xfrm>
          <a:custGeom>
            <a:avLst/>
            <a:gdLst>
              <a:gd name="connsiteX0" fmla="*/ 0 w 1104181"/>
              <a:gd name="connsiteY0" fmla="*/ 10027 h 536238"/>
              <a:gd name="connsiteX1" fmla="*/ 733245 w 1104181"/>
              <a:gd name="connsiteY1" fmla="*/ 70412 h 536238"/>
              <a:gd name="connsiteX2" fmla="*/ 1104181 w 1104181"/>
              <a:gd name="connsiteY2" fmla="*/ 536238 h 536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4181" h="536238">
                <a:moveTo>
                  <a:pt x="0" y="10027"/>
                </a:moveTo>
                <a:cubicBezTo>
                  <a:pt x="274607" y="-3632"/>
                  <a:pt x="549215" y="-17290"/>
                  <a:pt x="733245" y="70412"/>
                </a:cubicBezTo>
                <a:cubicBezTo>
                  <a:pt x="917275" y="158114"/>
                  <a:pt x="1010728" y="347176"/>
                  <a:pt x="1104181" y="536238"/>
                </a:cubicBezTo>
              </a:path>
            </a:pathLst>
          </a:custGeom>
          <a:noFill/>
          <a:ln w="28575">
            <a:solidFill>
              <a:srgbClr val="59595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0" name="Rechthoek: afgeronde hoeken 23">
            <a:extLst>
              <a:ext uri="{FF2B5EF4-FFF2-40B4-BE49-F238E27FC236}">
                <a16:creationId xmlns:a16="http://schemas.microsoft.com/office/drawing/2014/main" id="{0F6A6929-EB3F-48CC-84CF-799468C80B97}"/>
              </a:ext>
            </a:extLst>
          </p:cNvPr>
          <p:cNvSpPr/>
          <p:nvPr/>
        </p:nvSpPr>
        <p:spPr>
          <a:xfrm>
            <a:off x="1398881" y="2615433"/>
            <a:ext cx="1344319" cy="164971"/>
          </a:xfrm>
          <a:prstGeom prst="roundRect">
            <a:avLst>
              <a:gd name="adj" fmla="val 9577"/>
            </a:avLst>
          </a:prstGeom>
          <a:solidFill>
            <a:schemeClr val="tx2">
              <a:alpha val="42000"/>
            </a:schemeClr>
          </a:solidFill>
          <a:ln w="28575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1" name="Rechthoek: afgeronde hoeken 23">
            <a:extLst>
              <a:ext uri="{FF2B5EF4-FFF2-40B4-BE49-F238E27FC236}">
                <a16:creationId xmlns:a16="http://schemas.microsoft.com/office/drawing/2014/main" id="{0F6A6929-EB3F-48CC-84CF-799468C80B97}"/>
              </a:ext>
            </a:extLst>
          </p:cNvPr>
          <p:cNvSpPr/>
          <p:nvPr/>
        </p:nvSpPr>
        <p:spPr>
          <a:xfrm>
            <a:off x="1081499" y="1265929"/>
            <a:ext cx="3555809" cy="1680833"/>
          </a:xfrm>
          <a:prstGeom prst="roundRect">
            <a:avLst>
              <a:gd name="adj" fmla="val 9577"/>
            </a:avLst>
          </a:prstGeom>
          <a:noFill/>
          <a:ln w="28575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2" name="Rechthoek: afgeronde hoeken 23">
            <a:extLst>
              <a:ext uri="{FF2B5EF4-FFF2-40B4-BE49-F238E27FC236}">
                <a16:creationId xmlns:a16="http://schemas.microsoft.com/office/drawing/2014/main" id="{0F6A6929-EB3F-48CC-84CF-799468C80B97}"/>
              </a:ext>
            </a:extLst>
          </p:cNvPr>
          <p:cNvSpPr/>
          <p:nvPr/>
        </p:nvSpPr>
        <p:spPr>
          <a:xfrm>
            <a:off x="7175823" y="1770858"/>
            <a:ext cx="4852813" cy="4062678"/>
          </a:xfrm>
          <a:prstGeom prst="roundRect">
            <a:avLst>
              <a:gd name="adj" fmla="val 5330"/>
            </a:avLst>
          </a:prstGeom>
          <a:noFill/>
          <a:ln w="28575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3" name="Rechthoek: afgeronde hoeken 23">
            <a:extLst>
              <a:ext uri="{FF2B5EF4-FFF2-40B4-BE49-F238E27FC236}">
                <a16:creationId xmlns:a16="http://schemas.microsoft.com/office/drawing/2014/main" id="{0F6A6929-EB3F-48CC-84CF-799468C80B97}"/>
              </a:ext>
            </a:extLst>
          </p:cNvPr>
          <p:cNvSpPr/>
          <p:nvPr/>
        </p:nvSpPr>
        <p:spPr>
          <a:xfrm>
            <a:off x="7424947" y="4151097"/>
            <a:ext cx="3401203" cy="847321"/>
          </a:xfrm>
          <a:prstGeom prst="roundRect">
            <a:avLst>
              <a:gd name="adj" fmla="val 9577"/>
            </a:avLst>
          </a:prstGeom>
          <a:solidFill>
            <a:schemeClr val="tx2">
              <a:alpha val="42000"/>
            </a:schemeClr>
          </a:solidFill>
          <a:ln w="28575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6" name="Rechthoek: afgeronde hoeken 23">
            <a:extLst>
              <a:ext uri="{FF2B5EF4-FFF2-40B4-BE49-F238E27FC236}">
                <a16:creationId xmlns:a16="http://schemas.microsoft.com/office/drawing/2014/main" id="{0F6A6929-EB3F-48CC-84CF-799468C80B97}"/>
              </a:ext>
            </a:extLst>
          </p:cNvPr>
          <p:cNvSpPr/>
          <p:nvPr/>
        </p:nvSpPr>
        <p:spPr>
          <a:xfrm>
            <a:off x="7530297" y="3582306"/>
            <a:ext cx="2484971" cy="118062"/>
          </a:xfrm>
          <a:prstGeom prst="roundRect">
            <a:avLst>
              <a:gd name="adj" fmla="val 9577"/>
            </a:avLst>
          </a:prstGeom>
          <a:solidFill>
            <a:schemeClr val="tx2">
              <a:alpha val="42000"/>
            </a:schemeClr>
          </a:solidFill>
          <a:ln w="28575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80" name="Groep 79"/>
          <p:cNvGrpSpPr/>
          <p:nvPr/>
        </p:nvGrpSpPr>
        <p:grpSpPr>
          <a:xfrm>
            <a:off x="4716299" y="2317206"/>
            <a:ext cx="287391" cy="369332"/>
            <a:chOff x="9600252" y="6540139"/>
            <a:chExt cx="287391" cy="369332"/>
          </a:xfrm>
        </p:grpSpPr>
        <p:sp>
          <p:nvSpPr>
            <p:cNvPr id="81" name="Ovaal 80"/>
            <p:cNvSpPr/>
            <p:nvPr/>
          </p:nvSpPr>
          <p:spPr>
            <a:xfrm>
              <a:off x="9600252" y="6598606"/>
              <a:ext cx="287391" cy="287391"/>
            </a:xfrm>
            <a:prstGeom prst="ellipse">
              <a:avLst/>
            </a:prstGeom>
            <a:solidFill>
              <a:srgbClr val="595959"/>
            </a:solidFill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82" name="Tekstvak 81"/>
            <p:cNvSpPr txBox="1"/>
            <p:nvPr/>
          </p:nvSpPr>
          <p:spPr>
            <a:xfrm>
              <a:off x="9635881" y="6540139"/>
              <a:ext cx="2161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dirty="0" smtClean="0">
                  <a:solidFill>
                    <a:schemeClr val="bg1"/>
                  </a:solidFill>
                </a:rPr>
                <a:t>1</a:t>
              </a:r>
              <a:endParaRPr lang="nl-BE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3" name="Groep 82"/>
          <p:cNvGrpSpPr/>
          <p:nvPr/>
        </p:nvGrpSpPr>
        <p:grpSpPr>
          <a:xfrm>
            <a:off x="6807381" y="3548207"/>
            <a:ext cx="287391" cy="369332"/>
            <a:chOff x="9600252" y="6540139"/>
            <a:chExt cx="287391" cy="369332"/>
          </a:xfrm>
        </p:grpSpPr>
        <p:sp>
          <p:nvSpPr>
            <p:cNvPr id="84" name="Ovaal 83"/>
            <p:cNvSpPr/>
            <p:nvPr/>
          </p:nvSpPr>
          <p:spPr>
            <a:xfrm>
              <a:off x="9600252" y="6598606"/>
              <a:ext cx="287391" cy="287391"/>
            </a:xfrm>
            <a:prstGeom prst="ellipse">
              <a:avLst/>
            </a:prstGeom>
            <a:solidFill>
              <a:srgbClr val="595959"/>
            </a:solidFill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85" name="Tekstvak 84"/>
            <p:cNvSpPr txBox="1"/>
            <p:nvPr/>
          </p:nvSpPr>
          <p:spPr>
            <a:xfrm>
              <a:off x="9635881" y="6540139"/>
              <a:ext cx="2161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dirty="0" smtClean="0">
                  <a:solidFill>
                    <a:schemeClr val="bg1"/>
                  </a:solidFill>
                </a:rPr>
                <a:t>2</a:t>
              </a:r>
              <a:endParaRPr lang="nl-BE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6" name="Groep 85"/>
          <p:cNvGrpSpPr/>
          <p:nvPr/>
        </p:nvGrpSpPr>
        <p:grpSpPr>
          <a:xfrm>
            <a:off x="11504267" y="3433108"/>
            <a:ext cx="287391" cy="369332"/>
            <a:chOff x="9600252" y="6540139"/>
            <a:chExt cx="287391" cy="369332"/>
          </a:xfrm>
        </p:grpSpPr>
        <p:sp>
          <p:nvSpPr>
            <p:cNvPr id="87" name="Ovaal 86"/>
            <p:cNvSpPr/>
            <p:nvPr/>
          </p:nvSpPr>
          <p:spPr>
            <a:xfrm>
              <a:off x="9600252" y="6598606"/>
              <a:ext cx="287391" cy="287391"/>
            </a:xfrm>
            <a:prstGeom prst="ellipse">
              <a:avLst/>
            </a:prstGeom>
            <a:solidFill>
              <a:srgbClr val="595959"/>
            </a:solidFill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88" name="Tekstvak 87"/>
            <p:cNvSpPr txBox="1"/>
            <p:nvPr/>
          </p:nvSpPr>
          <p:spPr>
            <a:xfrm>
              <a:off x="9635881" y="6540139"/>
              <a:ext cx="2161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dirty="0" smtClean="0">
                  <a:solidFill>
                    <a:schemeClr val="bg1"/>
                  </a:solidFill>
                </a:rPr>
                <a:t>1</a:t>
              </a:r>
              <a:endParaRPr lang="nl-BE" dirty="0">
                <a:solidFill>
                  <a:schemeClr val="bg1"/>
                </a:solidFill>
              </a:endParaRPr>
            </a:p>
          </p:txBody>
        </p:sp>
      </p:grpSp>
      <p:sp>
        <p:nvSpPr>
          <p:cNvPr id="91" name="Vrije vorm 90"/>
          <p:cNvSpPr/>
          <p:nvPr/>
        </p:nvSpPr>
        <p:spPr>
          <a:xfrm>
            <a:off x="4659301" y="4853257"/>
            <a:ext cx="1446444" cy="215118"/>
          </a:xfrm>
          <a:custGeom>
            <a:avLst/>
            <a:gdLst>
              <a:gd name="connsiteX0" fmla="*/ 0 w 1104181"/>
              <a:gd name="connsiteY0" fmla="*/ 10027 h 536238"/>
              <a:gd name="connsiteX1" fmla="*/ 733245 w 1104181"/>
              <a:gd name="connsiteY1" fmla="*/ 70412 h 536238"/>
              <a:gd name="connsiteX2" fmla="*/ 1104181 w 1104181"/>
              <a:gd name="connsiteY2" fmla="*/ 536238 h 536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4181" h="536238">
                <a:moveTo>
                  <a:pt x="0" y="10027"/>
                </a:moveTo>
                <a:cubicBezTo>
                  <a:pt x="274607" y="-3632"/>
                  <a:pt x="549215" y="-17290"/>
                  <a:pt x="733245" y="70412"/>
                </a:cubicBezTo>
                <a:cubicBezTo>
                  <a:pt x="917275" y="158114"/>
                  <a:pt x="1010728" y="347176"/>
                  <a:pt x="1104181" y="536238"/>
                </a:cubicBezTo>
              </a:path>
            </a:pathLst>
          </a:custGeom>
          <a:noFill/>
          <a:ln w="28575">
            <a:solidFill>
              <a:srgbClr val="59595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2" name="Rechthoek: afgeronde hoeken 23">
            <a:extLst>
              <a:ext uri="{FF2B5EF4-FFF2-40B4-BE49-F238E27FC236}">
                <a16:creationId xmlns:a16="http://schemas.microsoft.com/office/drawing/2014/main" id="{0F6A6929-EB3F-48CC-84CF-799468C80B97}"/>
              </a:ext>
            </a:extLst>
          </p:cNvPr>
          <p:cNvSpPr/>
          <p:nvPr/>
        </p:nvSpPr>
        <p:spPr>
          <a:xfrm>
            <a:off x="1311216" y="5139057"/>
            <a:ext cx="1431984" cy="166187"/>
          </a:xfrm>
          <a:prstGeom prst="roundRect">
            <a:avLst>
              <a:gd name="adj" fmla="val 9577"/>
            </a:avLst>
          </a:prstGeom>
          <a:solidFill>
            <a:schemeClr val="tx2">
              <a:alpha val="42000"/>
            </a:schemeClr>
          </a:solidFill>
          <a:ln w="28575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3" name="Rechthoek: afgeronde hoeken 23">
            <a:extLst>
              <a:ext uri="{FF2B5EF4-FFF2-40B4-BE49-F238E27FC236}">
                <a16:creationId xmlns:a16="http://schemas.microsoft.com/office/drawing/2014/main" id="{0F6A6929-EB3F-48CC-84CF-799468C80B97}"/>
              </a:ext>
            </a:extLst>
          </p:cNvPr>
          <p:cNvSpPr/>
          <p:nvPr/>
        </p:nvSpPr>
        <p:spPr>
          <a:xfrm>
            <a:off x="1088095" y="3811040"/>
            <a:ext cx="3555809" cy="1680833"/>
          </a:xfrm>
          <a:prstGeom prst="roundRect">
            <a:avLst>
              <a:gd name="adj" fmla="val 9577"/>
            </a:avLst>
          </a:prstGeom>
          <a:noFill/>
          <a:ln w="28575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94" name="Groep 93"/>
          <p:cNvGrpSpPr/>
          <p:nvPr/>
        </p:nvGrpSpPr>
        <p:grpSpPr>
          <a:xfrm>
            <a:off x="4722895" y="4845065"/>
            <a:ext cx="287391" cy="369332"/>
            <a:chOff x="9600252" y="6522887"/>
            <a:chExt cx="287391" cy="369332"/>
          </a:xfrm>
        </p:grpSpPr>
        <p:sp>
          <p:nvSpPr>
            <p:cNvPr id="95" name="Ovaal 94"/>
            <p:cNvSpPr/>
            <p:nvPr/>
          </p:nvSpPr>
          <p:spPr>
            <a:xfrm>
              <a:off x="9600252" y="6598606"/>
              <a:ext cx="287391" cy="287391"/>
            </a:xfrm>
            <a:prstGeom prst="ellipse">
              <a:avLst/>
            </a:prstGeom>
            <a:solidFill>
              <a:srgbClr val="595959"/>
            </a:solidFill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96" name="Tekstvak 95"/>
            <p:cNvSpPr txBox="1"/>
            <p:nvPr/>
          </p:nvSpPr>
          <p:spPr>
            <a:xfrm>
              <a:off x="9644507" y="6522887"/>
              <a:ext cx="2161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dirty="0" smtClean="0">
                  <a:solidFill>
                    <a:schemeClr val="bg1"/>
                  </a:solidFill>
                </a:rPr>
                <a:t>3</a:t>
              </a:r>
              <a:endParaRPr lang="nl-BE" dirty="0">
                <a:solidFill>
                  <a:schemeClr val="bg1"/>
                </a:solidFill>
              </a:endParaRPr>
            </a:p>
          </p:txBody>
        </p:sp>
      </p:grpSp>
      <p:sp>
        <p:nvSpPr>
          <p:cNvPr id="97" name="Tekstvak 96"/>
          <p:cNvSpPr txBox="1"/>
          <p:nvPr/>
        </p:nvSpPr>
        <p:spPr>
          <a:xfrm>
            <a:off x="10003242" y="3486610"/>
            <a:ext cx="16766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1" cap="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Based</a:t>
            </a:r>
            <a:r>
              <a:rPr lang="nl-BE" sz="1400" b="1" cap="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nl-BE" sz="1400" b="1" cap="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upon</a:t>
            </a:r>
            <a:r>
              <a:rPr lang="nl-BE" sz="1400" b="1" cap="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nl-BE" sz="1400" b="1" cap="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np</a:t>
            </a:r>
            <a:endParaRPr lang="nl-BE" sz="1400" b="1" cap="all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98" name="Tekstvak 97"/>
          <p:cNvSpPr txBox="1"/>
          <p:nvPr/>
        </p:nvSpPr>
        <p:spPr>
          <a:xfrm>
            <a:off x="10810084" y="4287195"/>
            <a:ext cx="1233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1" cap="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Signing</a:t>
            </a:r>
            <a:r>
              <a:rPr lang="nl-BE" sz="1400" b="1" cap="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nl-BE" sz="1400" b="1" cap="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np</a:t>
            </a:r>
            <a:endParaRPr lang="nl-BE" sz="1400" b="1" cap="all" dirty="0" smtClean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  <a:p>
            <a:r>
              <a:rPr lang="nl-BE" sz="1400" b="1" cap="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By</a:t>
            </a:r>
            <a:r>
              <a:rPr lang="nl-BE" sz="1400" b="1" cap="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 project</a:t>
            </a:r>
            <a:endParaRPr lang="nl-BE" sz="1400" b="1" cap="all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102" name="Rechthoek: afgeronde hoeken 23">
            <a:extLst>
              <a:ext uri="{FF2B5EF4-FFF2-40B4-BE49-F238E27FC236}">
                <a16:creationId xmlns:a16="http://schemas.microsoft.com/office/drawing/2014/main" id="{0F6A6929-EB3F-48CC-84CF-799468C80B97}"/>
              </a:ext>
            </a:extLst>
          </p:cNvPr>
          <p:cNvSpPr/>
          <p:nvPr/>
        </p:nvSpPr>
        <p:spPr>
          <a:xfrm>
            <a:off x="7424947" y="5036711"/>
            <a:ext cx="3401203" cy="658584"/>
          </a:xfrm>
          <a:prstGeom prst="roundRect">
            <a:avLst>
              <a:gd name="adj" fmla="val 9577"/>
            </a:avLst>
          </a:prstGeom>
          <a:solidFill>
            <a:schemeClr val="tx2">
              <a:alpha val="42000"/>
            </a:schemeClr>
          </a:solidFill>
          <a:ln w="28575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3" name="Tekstvak 102"/>
          <p:cNvSpPr txBox="1"/>
          <p:nvPr/>
        </p:nvSpPr>
        <p:spPr>
          <a:xfrm>
            <a:off x="10826150" y="4998418"/>
            <a:ext cx="12339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1" cap="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Signing</a:t>
            </a:r>
            <a:r>
              <a:rPr lang="nl-BE" sz="1400" b="1" cap="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nl-BE" sz="1400" b="1" cap="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assertion</a:t>
            </a:r>
            <a:endParaRPr lang="nl-BE" sz="1400" b="1" cap="all" dirty="0" smtClean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  <a:p>
            <a:r>
              <a:rPr lang="nl-BE" sz="1400" b="1" cap="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By</a:t>
            </a:r>
            <a:r>
              <a:rPr lang="nl-BE" sz="1400" b="1" cap="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nl-BE" sz="1400" b="1" cap="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arch</a:t>
            </a:r>
            <a:endParaRPr lang="nl-BE" sz="1400" b="1" cap="all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105" name="Rechthoek 104"/>
          <p:cNvSpPr/>
          <p:nvPr/>
        </p:nvSpPr>
        <p:spPr>
          <a:xfrm>
            <a:off x="6275408" y="6169448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2"/>
            <a:r>
              <a:rPr lang="nl-BE" sz="1400" b="1" dirty="0" err="1"/>
              <a:t>Only</a:t>
            </a:r>
            <a:r>
              <a:rPr lang="nl-BE" sz="1400" b="1" dirty="0"/>
              <a:t> </a:t>
            </a:r>
            <a:r>
              <a:rPr lang="nl-BE" sz="1400" b="1" dirty="0" err="1"/>
              <a:t>one</a:t>
            </a:r>
            <a:r>
              <a:rPr lang="nl-BE" sz="1400" b="1" dirty="0"/>
              <a:t> of </a:t>
            </a:r>
            <a:r>
              <a:rPr lang="nl-BE" sz="1400" b="1" dirty="0" err="1"/>
              <a:t>the</a:t>
            </a:r>
            <a:r>
              <a:rPr lang="nl-BE" sz="1400" b="1" dirty="0"/>
              <a:t> </a:t>
            </a:r>
            <a:r>
              <a:rPr lang="nl-BE" sz="1400" b="1" dirty="0" err="1"/>
              <a:t>signing</a:t>
            </a:r>
            <a:r>
              <a:rPr lang="nl-BE" sz="1400" b="1" dirty="0"/>
              <a:t> </a:t>
            </a:r>
            <a:r>
              <a:rPr lang="nl-BE" sz="1400" b="1" dirty="0" err="1"/>
              <a:t>authorities</a:t>
            </a:r>
            <a:r>
              <a:rPr lang="nl-BE" sz="1400" b="1" dirty="0"/>
              <a:t> </a:t>
            </a:r>
            <a:r>
              <a:rPr lang="nl-BE" sz="1400" b="1" dirty="0" err="1"/>
              <a:t>can</a:t>
            </a:r>
            <a:r>
              <a:rPr lang="nl-BE" sz="1400" b="1" dirty="0"/>
              <a:t> </a:t>
            </a:r>
            <a:r>
              <a:rPr lang="nl-BE" sz="1400" b="1" dirty="0" err="1"/>
              <a:t>generate</a:t>
            </a:r>
            <a:r>
              <a:rPr lang="nl-BE" sz="1400" b="1" dirty="0"/>
              <a:t> </a:t>
            </a:r>
            <a:r>
              <a:rPr lang="nl-BE" sz="1400" b="1" dirty="0" err="1"/>
              <a:t>the</a:t>
            </a:r>
            <a:r>
              <a:rPr lang="nl-BE" sz="1400" b="1" dirty="0"/>
              <a:t> </a:t>
            </a:r>
            <a:r>
              <a:rPr lang="nl-BE" sz="1400" b="1" dirty="0" err="1"/>
              <a:t>trusty</a:t>
            </a:r>
            <a:r>
              <a:rPr lang="nl-BE" sz="1400" b="1" dirty="0"/>
              <a:t> </a:t>
            </a:r>
            <a:r>
              <a:rPr lang="nl-BE" sz="1400" b="1" dirty="0" smtClean="0"/>
              <a:t>URI (project </a:t>
            </a:r>
            <a:r>
              <a:rPr lang="nl-BE" sz="1400" b="1" dirty="0" err="1"/>
              <a:t>WebID</a:t>
            </a:r>
            <a:r>
              <a:rPr lang="nl-BE" sz="1400" b="1" dirty="0"/>
              <a:t> </a:t>
            </a:r>
            <a:r>
              <a:rPr lang="nl-BE" sz="1400" b="1" dirty="0" err="1" smtClean="0"/>
              <a:t>satellite</a:t>
            </a:r>
            <a:r>
              <a:rPr lang="nl-BE" sz="1400" b="1" dirty="0" smtClean="0"/>
              <a:t>	                </a:t>
            </a:r>
            <a:r>
              <a:rPr lang="nl-BE" sz="1400" b="1" dirty="0" err="1" smtClean="0"/>
              <a:t>Main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trusted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authority</a:t>
            </a:r>
            <a:r>
              <a:rPr lang="nl-BE" sz="1400" b="1" dirty="0" smtClean="0"/>
              <a:t>)</a:t>
            </a:r>
            <a:endParaRPr lang="nl-BE" sz="1400" b="1" dirty="0"/>
          </a:p>
        </p:txBody>
      </p:sp>
      <p:sp>
        <p:nvSpPr>
          <p:cNvPr id="106" name="Ovaal 105"/>
          <p:cNvSpPr/>
          <p:nvPr/>
        </p:nvSpPr>
        <p:spPr>
          <a:xfrm>
            <a:off x="6790661" y="6208017"/>
            <a:ext cx="388746" cy="388746"/>
          </a:xfrm>
          <a:prstGeom prst="ellipse">
            <a:avLst/>
          </a:prstGeom>
          <a:solidFill>
            <a:srgbClr val="369C8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!</a:t>
            </a:r>
          </a:p>
        </p:txBody>
      </p:sp>
      <p:sp>
        <p:nvSpPr>
          <p:cNvPr id="108" name="Pijl-rechts 107"/>
          <p:cNvSpPr/>
          <p:nvPr/>
        </p:nvSpPr>
        <p:spPr>
          <a:xfrm>
            <a:off x="9116922" y="6456192"/>
            <a:ext cx="466725" cy="17145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378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err="1" smtClean="0"/>
              <a:t>Use</a:t>
            </a:r>
            <a:r>
              <a:rPr lang="nl-BE" dirty="0" smtClean="0"/>
              <a:t> case</a:t>
            </a:r>
            <a:endParaRPr lang="nl-BE" dirty="0"/>
          </a:p>
        </p:txBody>
      </p:sp>
      <p:sp>
        <p:nvSpPr>
          <p:cNvPr id="4" name="Rechthoek: afgeronde hoeken 23">
            <a:extLst>
              <a:ext uri="{FF2B5EF4-FFF2-40B4-BE49-F238E27FC236}">
                <a16:creationId xmlns:a16="http://schemas.microsoft.com/office/drawing/2014/main" id="{0F6A6929-EB3F-48CC-84CF-799468C80B97}"/>
              </a:ext>
            </a:extLst>
          </p:cNvPr>
          <p:cNvSpPr/>
          <p:nvPr/>
        </p:nvSpPr>
        <p:spPr>
          <a:xfrm>
            <a:off x="1691599" y="1715597"/>
            <a:ext cx="1896985" cy="53813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HVAC employee</a:t>
            </a:r>
            <a:endParaRPr lang="nl-BE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Rechthoek: afgeronde hoeken 23">
            <a:extLst>
              <a:ext uri="{FF2B5EF4-FFF2-40B4-BE49-F238E27FC236}">
                <a16:creationId xmlns:a16="http://schemas.microsoft.com/office/drawing/2014/main" id="{0F6A6929-EB3F-48CC-84CF-799468C80B97}"/>
              </a:ext>
            </a:extLst>
          </p:cNvPr>
          <p:cNvSpPr/>
          <p:nvPr/>
        </p:nvSpPr>
        <p:spPr>
          <a:xfrm>
            <a:off x="6893328" y="2808251"/>
            <a:ext cx="1955397" cy="53813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HVAC office POD*</a:t>
            </a:r>
            <a:endParaRPr lang="nl-BE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Ovaal 16"/>
          <p:cNvSpPr/>
          <p:nvPr/>
        </p:nvSpPr>
        <p:spPr>
          <a:xfrm>
            <a:off x="2515400" y="3563799"/>
            <a:ext cx="249382" cy="249382"/>
          </a:xfrm>
          <a:prstGeom prst="ellipse">
            <a:avLst/>
          </a:prstGeom>
          <a:solidFill>
            <a:srgbClr val="595959"/>
          </a:solidFill>
          <a:ln w="28575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24" name="Rechte verbindingslijn met pijl 23"/>
          <p:cNvCxnSpPr>
            <a:stCxn id="17" idx="6"/>
            <a:endCxn id="63" idx="1"/>
          </p:cNvCxnSpPr>
          <p:nvPr/>
        </p:nvCxnSpPr>
        <p:spPr>
          <a:xfrm>
            <a:off x="2764782" y="3688490"/>
            <a:ext cx="4869002" cy="0"/>
          </a:xfrm>
          <a:prstGeom prst="straightConnector1">
            <a:avLst/>
          </a:prstGeom>
          <a:ln w="28575">
            <a:solidFill>
              <a:srgbClr val="595959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kstvak 25"/>
          <p:cNvSpPr txBox="1"/>
          <p:nvPr/>
        </p:nvSpPr>
        <p:spPr>
          <a:xfrm>
            <a:off x="3344576" y="3388645"/>
            <a:ext cx="3366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1" cap="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(GET) </a:t>
            </a:r>
            <a:r>
              <a:rPr lang="nl-BE" sz="1400" b="1" cap="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np</a:t>
            </a:r>
            <a:r>
              <a:rPr lang="nl-BE" sz="1400" b="1" cap="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: project </a:t>
            </a:r>
            <a:r>
              <a:rPr lang="nl-BE" sz="1400" b="1" cap="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stakeholdership</a:t>
            </a:r>
            <a:endParaRPr lang="nl-BE" sz="1400" b="1" cap="all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27" name="Tekstvak 26"/>
          <p:cNvSpPr txBox="1"/>
          <p:nvPr/>
        </p:nvSpPr>
        <p:spPr>
          <a:xfrm>
            <a:off x="3387708" y="3712804"/>
            <a:ext cx="37927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5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HEADERS:</a:t>
            </a:r>
          </a:p>
          <a:p>
            <a:r>
              <a:rPr lang="nl-BE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nanopublication1</a:t>
            </a:r>
            <a:r>
              <a:rPr lang="nl-BE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BE" sz="105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assertion</a:t>
            </a:r>
            <a:r>
              <a:rPr lang="nl-BE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: #me </a:t>
            </a:r>
            <a:r>
              <a:rPr lang="nl-BE" sz="105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employeeOf</a:t>
            </a:r>
            <a:r>
              <a:rPr lang="nl-BE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nl-BE" sz="105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hvacOffice#me</a:t>
            </a:r>
            <a:endParaRPr lang="nl-BE" sz="1050" b="1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BE" sz="105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pubinfo</a:t>
            </a:r>
            <a:r>
              <a:rPr lang="nl-BE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: </a:t>
            </a:r>
            <a:r>
              <a:rPr lang="nl-BE" sz="105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signed</a:t>
            </a:r>
            <a:r>
              <a:rPr lang="nl-BE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nl-BE" sz="105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by</a:t>
            </a:r>
            <a:r>
              <a:rPr lang="nl-BE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nl-BE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hvacOffice#me</a:t>
            </a:r>
            <a:endParaRPr lang="nl-BE" sz="1050" b="1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28" name="Tekstvak 27"/>
          <p:cNvSpPr txBox="1"/>
          <p:nvPr/>
        </p:nvSpPr>
        <p:spPr>
          <a:xfrm>
            <a:off x="7658189" y="3980010"/>
            <a:ext cx="3568893" cy="523220"/>
          </a:xfrm>
          <a:prstGeom prst="rect">
            <a:avLst/>
          </a:prstGeom>
          <a:noFill/>
          <a:ln w="38100">
            <a:solidFill>
              <a:srgbClr val="595959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b="1" dirty="0" smtClean="0">
                <a:solidFill>
                  <a:srgbClr val="595959"/>
                </a:solidFill>
                <a:latin typeface="Corbel" panose="020B0503020204020204" pitchFamily="34" charset="0"/>
              </a:rPr>
              <a:t>Visitor must </a:t>
            </a:r>
            <a:r>
              <a:rPr lang="nl-BE" sz="1400" b="1" dirty="0" err="1" smtClean="0">
                <a:solidFill>
                  <a:srgbClr val="595959"/>
                </a:solidFill>
                <a:latin typeface="Corbel" panose="020B0503020204020204" pitchFamily="34" charset="0"/>
              </a:rPr>
              <a:t>be</a:t>
            </a:r>
            <a:r>
              <a:rPr lang="nl-BE" sz="1400" b="1" dirty="0" smtClean="0">
                <a:solidFill>
                  <a:srgbClr val="595959"/>
                </a:solidFill>
                <a:latin typeface="Corbel" panose="020B0503020204020204" pitchFamily="34" charset="0"/>
              </a:rPr>
              <a:t> employee of HVAC office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b="1" dirty="0" err="1" smtClean="0">
                <a:solidFill>
                  <a:srgbClr val="595959"/>
                </a:solidFill>
                <a:latin typeface="Corbel" panose="020B0503020204020204" pitchFamily="34" charset="0"/>
              </a:rPr>
              <a:t>trustedAuthority</a:t>
            </a:r>
            <a:r>
              <a:rPr lang="nl-BE" sz="1400" b="1" dirty="0" smtClean="0">
                <a:solidFill>
                  <a:srgbClr val="595959"/>
                </a:solidFill>
                <a:latin typeface="Corbel" panose="020B0503020204020204" pitchFamily="34" charset="0"/>
              </a:rPr>
              <a:t>: </a:t>
            </a:r>
            <a:r>
              <a:rPr lang="nl-BE" sz="1400" b="1" dirty="0" err="1" smtClean="0">
                <a:solidFill>
                  <a:srgbClr val="595959"/>
                </a:solidFill>
                <a:latin typeface="Corbel" panose="020B0503020204020204" pitchFamily="34" charset="0"/>
              </a:rPr>
              <a:t>hvacOffice#me</a:t>
            </a:r>
            <a:endParaRPr lang="nl-BE" sz="1400" b="1" dirty="0" smtClean="0">
              <a:solidFill>
                <a:srgbClr val="595959"/>
              </a:solidFill>
              <a:latin typeface="Corbel" panose="020B0503020204020204" pitchFamily="34" charset="0"/>
            </a:endParaRPr>
          </a:p>
        </p:txBody>
      </p:sp>
      <p:cxnSp>
        <p:nvCxnSpPr>
          <p:cNvPr id="30" name="Gebogen verbindingslijn 29"/>
          <p:cNvCxnSpPr>
            <a:stCxn id="63" idx="3"/>
            <a:endCxn id="28" idx="0"/>
          </p:cNvCxnSpPr>
          <p:nvPr/>
        </p:nvCxnSpPr>
        <p:spPr>
          <a:xfrm>
            <a:off x="8043882" y="3688490"/>
            <a:ext cx="1398754" cy="291520"/>
          </a:xfrm>
          <a:prstGeom prst="bentConnector2">
            <a:avLst/>
          </a:prstGeom>
          <a:ln w="19050">
            <a:solidFill>
              <a:schemeClr val="bg2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bogen verbindingslijn 30"/>
          <p:cNvCxnSpPr>
            <a:stCxn id="28" idx="2"/>
            <a:endCxn id="46" idx="6"/>
          </p:cNvCxnSpPr>
          <p:nvPr/>
        </p:nvCxnSpPr>
        <p:spPr>
          <a:xfrm rot="5400000">
            <a:off x="8426887" y="4042855"/>
            <a:ext cx="555375" cy="1476125"/>
          </a:xfrm>
          <a:prstGeom prst="bentConnector2">
            <a:avLst/>
          </a:prstGeom>
          <a:ln w="19050">
            <a:solidFill>
              <a:schemeClr val="bg2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hthoek 36"/>
          <p:cNvSpPr/>
          <p:nvPr/>
        </p:nvSpPr>
        <p:spPr>
          <a:xfrm>
            <a:off x="0" y="6547749"/>
            <a:ext cx="12192001" cy="3102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8" name="Rechthoek 37"/>
          <p:cNvSpPr/>
          <p:nvPr/>
        </p:nvSpPr>
        <p:spPr>
          <a:xfrm>
            <a:off x="647700" y="6547749"/>
            <a:ext cx="115443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BE" sz="1400" b="1" dirty="0" smtClean="0">
                <a:solidFill>
                  <a:schemeClr val="bg1"/>
                </a:solidFill>
              </a:rPr>
              <a:t>*ALTERNATIVE: direct </a:t>
            </a:r>
            <a:r>
              <a:rPr lang="nl-BE" sz="1400" b="1" dirty="0" err="1" smtClean="0">
                <a:solidFill>
                  <a:schemeClr val="bg1"/>
                </a:solidFill>
              </a:rPr>
              <a:t>request</a:t>
            </a:r>
            <a:r>
              <a:rPr lang="nl-BE" sz="1400" b="1" dirty="0" smtClean="0">
                <a:solidFill>
                  <a:schemeClr val="bg1"/>
                </a:solidFill>
              </a:rPr>
              <a:t> </a:t>
            </a:r>
            <a:r>
              <a:rPr lang="nl-BE" sz="1400" b="1" dirty="0" err="1" smtClean="0">
                <a:solidFill>
                  <a:schemeClr val="bg1"/>
                </a:solidFill>
              </a:rPr>
              <a:t>to</a:t>
            </a:r>
            <a:r>
              <a:rPr lang="nl-BE" sz="1400" b="1" dirty="0" smtClean="0">
                <a:solidFill>
                  <a:schemeClr val="bg1"/>
                </a:solidFill>
              </a:rPr>
              <a:t> </a:t>
            </a:r>
            <a:r>
              <a:rPr lang="nl-BE" sz="1400" b="1" dirty="0" err="1" smtClean="0">
                <a:solidFill>
                  <a:schemeClr val="bg1"/>
                </a:solidFill>
              </a:rPr>
              <a:t>the</a:t>
            </a:r>
            <a:r>
              <a:rPr lang="nl-BE" sz="1400" b="1" dirty="0" smtClean="0">
                <a:solidFill>
                  <a:schemeClr val="bg1"/>
                </a:solidFill>
              </a:rPr>
              <a:t> project POD/API  (</a:t>
            </a:r>
            <a:r>
              <a:rPr lang="nl-BE" sz="1400" b="1" dirty="0" err="1" smtClean="0">
                <a:solidFill>
                  <a:schemeClr val="bg1"/>
                </a:solidFill>
              </a:rPr>
              <a:t>both</a:t>
            </a:r>
            <a:r>
              <a:rPr lang="nl-BE" sz="1400" b="1" dirty="0" smtClean="0">
                <a:solidFill>
                  <a:schemeClr val="bg1"/>
                </a:solidFill>
              </a:rPr>
              <a:t> </a:t>
            </a:r>
            <a:r>
              <a:rPr lang="nl-BE" sz="1400" b="1" dirty="0" err="1" smtClean="0">
                <a:solidFill>
                  <a:schemeClr val="bg1"/>
                </a:solidFill>
              </a:rPr>
              <a:t>issuer</a:t>
            </a:r>
            <a:r>
              <a:rPr lang="nl-BE" sz="1400" b="1" dirty="0" smtClean="0">
                <a:solidFill>
                  <a:schemeClr val="bg1"/>
                </a:solidFill>
              </a:rPr>
              <a:t> </a:t>
            </a:r>
            <a:r>
              <a:rPr lang="nl-BE" sz="1400" b="1" dirty="0" err="1" smtClean="0">
                <a:solidFill>
                  <a:schemeClr val="bg1"/>
                </a:solidFill>
              </a:rPr>
              <a:t>and</a:t>
            </a:r>
            <a:r>
              <a:rPr lang="nl-BE" sz="1400" b="1" dirty="0" smtClean="0">
                <a:solidFill>
                  <a:schemeClr val="bg1"/>
                </a:solidFill>
              </a:rPr>
              <a:t> receiver keep a copy NP) – project API as a proxy </a:t>
            </a:r>
            <a:r>
              <a:rPr lang="nl-BE" sz="1400" b="1" dirty="0" err="1" smtClean="0">
                <a:solidFill>
                  <a:schemeClr val="bg1"/>
                </a:solidFill>
              </a:rPr>
              <a:t>to</a:t>
            </a:r>
            <a:r>
              <a:rPr lang="nl-BE" sz="1400" b="1" dirty="0" smtClean="0">
                <a:solidFill>
                  <a:schemeClr val="bg1"/>
                </a:solidFill>
              </a:rPr>
              <a:t> </a:t>
            </a:r>
            <a:r>
              <a:rPr lang="nl-BE" sz="1400" b="1" dirty="0" err="1" smtClean="0">
                <a:solidFill>
                  <a:schemeClr val="bg1"/>
                </a:solidFill>
              </a:rPr>
              <a:t>the</a:t>
            </a:r>
            <a:r>
              <a:rPr lang="nl-BE" sz="1400" b="1" dirty="0" smtClean="0">
                <a:solidFill>
                  <a:schemeClr val="bg1"/>
                </a:solidFill>
              </a:rPr>
              <a:t> rest of </a:t>
            </a:r>
            <a:r>
              <a:rPr lang="nl-BE" sz="1400" b="1" dirty="0" err="1" smtClean="0">
                <a:solidFill>
                  <a:schemeClr val="bg1"/>
                </a:solidFill>
              </a:rPr>
              <a:t>the</a:t>
            </a:r>
            <a:r>
              <a:rPr lang="nl-BE" sz="1400" b="1" dirty="0" smtClean="0">
                <a:solidFill>
                  <a:schemeClr val="bg1"/>
                </a:solidFill>
              </a:rPr>
              <a:t> project</a:t>
            </a:r>
            <a:endParaRPr lang="nl-BE" sz="1400" b="1" dirty="0">
              <a:solidFill>
                <a:schemeClr val="bg1"/>
              </a:solidFill>
            </a:endParaRPr>
          </a:p>
        </p:txBody>
      </p:sp>
      <p:grpSp>
        <p:nvGrpSpPr>
          <p:cNvPr id="39" name="Groep 38"/>
          <p:cNvGrpSpPr/>
          <p:nvPr/>
        </p:nvGrpSpPr>
        <p:grpSpPr>
          <a:xfrm>
            <a:off x="779071" y="6513005"/>
            <a:ext cx="216131" cy="369332"/>
            <a:chOff x="9671512" y="6522005"/>
            <a:chExt cx="216131" cy="369332"/>
          </a:xfrm>
        </p:grpSpPr>
        <p:sp>
          <p:nvSpPr>
            <p:cNvPr id="40" name="Ovaal 39"/>
            <p:cNvSpPr/>
            <p:nvPr/>
          </p:nvSpPr>
          <p:spPr>
            <a:xfrm>
              <a:off x="9671512" y="6598606"/>
              <a:ext cx="216131" cy="216131"/>
            </a:xfrm>
            <a:prstGeom prst="ellipse">
              <a:avLst/>
            </a:prstGeom>
            <a:solidFill>
              <a:srgbClr val="369C8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41" name="Tekstvak 40"/>
            <p:cNvSpPr txBox="1"/>
            <p:nvPr/>
          </p:nvSpPr>
          <p:spPr>
            <a:xfrm>
              <a:off x="9671512" y="6522005"/>
              <a:ext cx="2161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dirty="0" smtClean="0">
                  <a:solidFill>
                    <a:schemeClr val="bg1"/>
                  </a:solidFill>
                </a:rPr>
                <a:t>i</a:t>
              </a:r>
              <a:endParaRPr lang="nl-BE" dirty="0">
                <a:solidFill>
                  <a:schemeClr val="bg1"/>
                </a:solidFill>
              </a:endParaRPr>
            </a:p>
          </p:txBody>
        </p:sp>
      </p:grpSp>
      <p:sp>
        <p:nvSpPr>
          <p:cNvPr id="44" name="Ovaal 43"/>
          <p:cNvSpPr/>
          <p:nvPr/>
        </p:nvSpPr>
        <p:spPr>
          <a:xfrm>
            <a:off x="2515400" y="4933914"/>
            <a:ext cx="249382" cy="249382"/>
          </a:xfrm>
          <a:prstGeom prst="ellipse">
            <a:avLst/>
          </a:prstGeom>
          <a:solidFill>
            <a:srgbClr val="595959"/>
          </a:solidFill>
          <a:ln w="28575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45" name="Rechte verbindingslijn met pijl 44"/>
          <p:cNvCxnSpPr>
            <a:stCxn id="46" idx="2"/>
            <a:endCxn id="44" idx="6"/>
          </p:cNvCxnSpPr>
          <p:nvPr/>
        </p:nvCxnSpPr>
        <p:spPr>
          <a:xfrm flipH="1">
            <a:off x="2764782" y="5058605"/>
            <a:ext cx="4952347" cy="0"/>
          </a:xfrm>
          <a:prstGeom prst="straightConnector1">
            <a:avLst/>
          </a:prstGeom>
          <a:ln w="28575">
            <a:solidFill>
              <a:srgbClr val="595959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al 45"/>
          <p:cNvSpPr/>
          <p:nvPr/>
        </p:nvSpPr>
        <p:spPr>
          <a:xfrm>
            <a:off x="7717129" y="4933914"/>
            <a:ext cx="249382" cy="249382"/>
          </a:xfrm>
          <a:prstGeom prst="ellipse">
            <a:avLst/>
          </a:prstGeom>
          <a:solidFill>
            <a:srgbClr val="595959"/>
          </a:solidFill>
          <a:ln w="28575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1" name="Tekstvak 50"/>
          <p:cNvSpPr txBox="1"/>
          <p:nvPr/>
        </p:nvSpPr>
        <p:spPr>
          <a:xfrm>
            <a:off x="7931794" y="4758436"/>
            <a:ext cx="163819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1600" b="1" dirty="0" smtClean="0">
                <a:solidFill>
                  <a:srgbClr val="595959"/>
                </a:solidFill>
                <a:latin typeface="Corbel" panose="020B0503020204020204" pitchFamily="34" charset="0"/>
              </a:rPr>
              <a:t>VALID: OK</a:t>
            </a:r>
            <a:endParaRPr lang="nl-BE" sz="1600" b="1" dirty="0">
              <a:solidFill>
                <a:srgbClr val="595959"/>
              </a:solidFill>
              <a:latin typeface="Corbel" panose="020B0503020204020204" pitchFamily="34" charset="0"/>
            </a:endParaRPr>
          </a:p>
        </p:txBody>
      </p:sp>
      <p:sp>
        <p:nvSpPr>
          <p:cNvPr id="52" name="Tekstvak 51"/>
          <p:cNvSpPr txBox="1"/>
          <p:nvPr/>
        </p:nvSpPr>
        <p:spPr>
          <a:xfrm>
            <a:off x="3387708" y="4784614"/>
            <a:ext cx="39274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1" cap="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(response) </a:t>
            </a:r>
            <a:r>
              <a:rPr lang="nl-BE" sz="1400" b="1" cap="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np</a:t>
            </a:r>
            <a:r>
              <a:rPr lang="nl-BE" sz="1400" b="1" cap="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: project </a:t>
            </a:r>
            <a:r>
              <a:rPr lang="nl-BE" sz="1400" b="1" cap="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stakeholdership</a:t>
            </a:r>
            <a:endParaRPr lang="nl-BE" sz="1400" b="1" cap="all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53" name="Tekstvak 52"/>
          <p:cNvSpPr txBox="1"/>
          <p:nvPr/>
        </p:nvSpPr>
        <p:spPr>
          <a:xfrm>
            <a:off x="826695" y="1073448"/>
            <a:ext cx="5423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u="sng" cap="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fetching</a:t>
            </a:r>
            <a:r>
              <a:rPr lang="nl-BE" sz="2000" b="1" u="sng" cap="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nl-BE" sz="2000" b="1" u="sng" cap="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necessary</a:t>
            </a:r>
            <a:r>
              <a:rPr lang="nl-BE" sz="2000" b="1" u="sng" cap="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nl-BE" sz="2000" b="1" u="sng" cap="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nanopublications</a:t>
            </a:r>
            <a:r>
              <a:rPr lang="nl-BE" sz="2000" b="1" u="sng" cap="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:</a:t>
            </a:r>
            <a:endParaRPr lang="nl-BE" sz="2000" b="1" u="sng" cap="all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</p:txBody>
      </p:sp>
      <p:grpSp>
        <p:nvGrpSpPr>
          <p:cNvPr id="55" name="Groep 54"/>
          <p:cNvGrpSpPr/>
          <p:nvPr/>
        </p:nvGrpSpPr>
        <p:grpSpPr>
          <a:xfrm>
            <a:off x="543739" y="1071287"/>
            <a:ext cx="287391" cy="369332"/>
            <a:chOff x="9600252" y="6540139"/>
            <a:chExt cx="287391" cy="369332"/>
          </a:xfrm>
        </p:grpSpPr>
        <p:sp>
          <p:nvSpPr>
            <p:cNvPr id="56" name="Ovaal 55"/>
            <p:cNvSpPr/>
            <p:nvPr/>
          </p:nvSpPr>
          <p:spPr>
            <a:xfrm>
              <a:off x="9600252" y="6598606"/>
              <a:ext cx="287391" cy="287391"/>
            </a:xfrm>
            <a:prstGeom prst="ellipse">
              <a:avLst/>
            </a:prstGeom>
            <a:solidFill>
              <a:srgbClr val="595959"/>
            </a:solidFill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57" name="Tekstvak 56"/>
            <p:cNvSpPr txBox="1"/>
            <p:nvPr/>
          </p:nvSpPr>
          <p:spPr>
            <a:xfrm>
              <a:off x="9635881" y="6540139"/>
              <a:ext cx="2161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dirty="0" smtClean="0">
                  <a:solidFill>
                    <a:schemeClr val="bg1"/>
                  </a:solidFill>
                </a:rPr>
                <a:t>1</a:t>
              </a:r>
              <a:endParaRPr lang="nl-BE" dirty="0">
                <a:solidFill>
                  <a:schemeClr val="bg1"/>
                </a:solidFill>
              </a:endParaRPr>
            </a:p>
          </p:txBody>
        </p:sp>
      </p:grpSp>
      <p:sp>
        <p:nvSpPr>
          <p:cNvPr id="58" name="Tekstvak 57"/>
          <p:cNvSpPr txBox="1"/>
          <p:nvPr/>
        </p:nvSpPr>
        <p:spPr>
          <a:xfrm>
            <a:off x="3434129" y="5096932"/>
            <a:ext cx="4019093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5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HEADERS:</a:t>
            </a:r>
          </a:p>
          <a:p>
            <a:r>
              <a:rPr lang="nl-BE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nanopublication2</a:t>
            </a:r>
            <a:r>
              <a:rPr lang="nl-BE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BE" sz="105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assertion</a:t>
            </a:r>
            <a:r>
              <a:rPr lang="nl-BE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: </a:t>
            </a:r>
            <a:r>
              <a:rPr lang="nl-BE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hvacOffice#me</a:t>
            </a:r>
            <a:r>
              <a:rPr lang="nl-BE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nl-BE" sz="105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contractorOf</a:t>
            </a:r>
            <a:r>
              <a:rPr lang="nl-BE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nl-BE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theProject#me</a:t>
            </a:r>
            <a:endParaRPr lang="nl-BE" sz="1050" b="1" dirty="0" smtClean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  <a:p>
            <a:pPr lvl="1"/>
            <a:r>
              <a:rPr lang="nl-BE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	</a:t>
            </a:r>
            <a:r>
              <a:rPr lang="nl-BE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            </a:t>
            </a:r>
            <a:r>
              <a:rPr lang="nl-BE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hvacOffice#me</a:t>
            </a:r>
            <a:r>
              <a:rPr lang="nl-BE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nl-BE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hasTask</a:t>
            </a:r>
            <a:r>
              <a:rPr lang="nl-BE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 task:Task3</a:t>
            </a:r>
            <a:endParaRPr lang="nl-BE" sz="1050" b="1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BE" sz="105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pubinfo</a:t>
            </a:r>
            <a:r>
              <a:rPr lang="nl-BE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: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nl-BE" sz="105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signedBy</a:t>
            </a:r>
            <a:r>
              <a:rPr lang="nl-BE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nl-BE" sz="105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architect#me</a:t>
            </a:r>
            <a:endParaRPr lang="nl-BE" sz="1050" b="1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nl-BE" sz="105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approvedBy</a:t>
            </a:r>
            <a:r>
              <a:rPr lang="nl-BE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nl-BE" sz="105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project#me</a:t>
            </a:r>
            <a:r>
              <a:rPr lang="nl-BE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 </a:t>
            </a:r>
          </a:p>
        </p:txBody>
      </p:sp>
      <p:sp>
        <p:nvSpPr>
          <p:cNvPr id="59" name="Rechthoek: afgeronde hoeken 23">
            <a:extLst>
              <a:ext uri="{FF2B5EF4-FFF2-40B4-BE49-F238E27FC236}">
                <a16:creationId xmlns:a16="http://schemas.microsoft.com/office/drawing/2014/main" id="{0F6A6929-EB3F-48CC-84CF-799468C80B97}"/>
              </a:ext>
            </a:extLst>
          </p:cNvPr>
          <p:cNvSpPr/>
          <p:nvPr/>
        </p:nvSpPr>
        <p:spPr>
          <a:xfrm>
            <a:off x="1846054" y="2808251"/>
            <a:ext cx="1588076" cy="538134"/>
          </a:xfrm>
          <a:prstGeom prst="roundRect">
            <a:avLst>
              <a:gd name="adj" fmla="val 0"/>
            </a:avLst>
          </a:prstGeom>
          <a:solidFill>
            <a:srgbClr val="369C8B"/>
          </a:solidFill>
          <a:ln w="3810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b="1" dirty="0" smtClean="0">
                <a:solidFill>
                  <a:schemeClr val="bg1"/>
                </a:solidFill>
              </a:rPr>
              <a:t>Dashboard APP</a:t>
            </a:r>
            <a:endParaRPr lang="nl-BE" sz="1600" b="1" dirty="0">
              <a:solidFill>
                <a:schemeClr val="bg1"/>
              </a:solidFill>
            </a:endParaRPr>
          </a:p>
        </p:txBody>
      </p:sp>
      <p:cxnSp>
        <p:nvCxnSpPr>
          <p:cNvPr id="60" name="Rechte verbindingslijn met pijl 59"/>
          <p:cNvCxnSpPr>
            <a:endCxn id="59" idx="0"/>
          </p:cNvCxnSpPr>
          <p:nvPr/>
        </p:nvCxnSpPr>
        <p:spPr>
          <a:xfrm>
            <a:off x="2640092" y="2253731"/>
            <a:ext cx="0" cy="554520"/>
          </a:xfrm>
          <a:prstGeom prst="straightConnector1">
            <a:avLst/>
          </a:prstGeom>
          <a:ln w="28575">
            <a:solidFill>
              <a:srgbClr val="595959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kstvak 61"/>
          <p:cNvSpPr txBox="1"/>
          <p:nvPr/>
        </p:nvSpPr>
        <p:spPr>
          <a:xfrm>
            <a:off x="2640090" y="2368909"/>
            <a:ext cx="34674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Authenticates</a:t>
            </a:r>
            <a:r>
              <a:rPr lang="nl-BE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  </a:t>
            </a:r>
            <a:r>
              <a:rPr lang="nl-BE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with</a:t>
            </a:r>
            <a:r>
              <a:rPr lang="nl-BE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  </a:t>
            </a:r>
            <a:r>
              <a:rPr lang="nl-BE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WebID</a:t>
            </a:r>
            <a:r>
              <a:rPr lang="nl-BE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  (browser)</a:t>
            </a:r>
            <a:endParaRPr lang="nl-BE" sz="1400" b="1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63" name="Afbeelding 6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784" y="3473666"/>
            <a:ext cx="410098" cy="429648"/>
          </a:xfrm>
          <a:prstGeom prst="rect">
            <a:avLst/>
          </a:prstGeom>
        </p:spPr>
      </p:pic>
      <p:sp>
        <p:nvSpPr>
          <p:cNvPr id="68" name="Tekstvak 67"/>
          <p:cNvSpPr txBox="1"/>
          <p:nvPr/>
        </p:nvSpPr>
        <p:spPr>
          <a:xfrm>
            <a:off x="7957622" y="3455506"/>
            <a:ext cx="17070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b="1" dirty="0" smtClean="0">
                <a:solidFill>
                  <a:srgbClr val="767171"/>
                </a:solidFill>
                <a:latin typeface="Corbel" panose="020B0503020204020204" pitchFamily="34" charset="0"/>
              </a:rPr>
              <a:t>Resource: NP</a:t>
            </a:r>
            <a:endParaRPr lang="nl-BE" sz="1200" b="1" dirty="0">
              <a:solidFill>
                <a:srgbClr val="767171"/>
              </a:solidFill>
              <a:latin typeface="Corbel" panose="020B0503020204020204" pitchFamily="34" charset="0"/>
            </a:endParaRPr>
          </a:p>
        </p:txBody>
      </p:sp>
      <p:sp>
        <p:nvSpPr>
          <p:cNvPr id="69" name="Tekstvak 68"/>
          <p:cNvSpPr txBox="1"/>
          <p:nvPr/>
        </p:nvSpPr>
        <p:spPr>
          <a:xfrm>
            <a:off x="9969470" y="3654385"/>
            <a:ext cx="165175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1600" b="1" dirty="0" smtClean="0">
                <a:solidFill>
                  <a:srgbClr val="595959"/>
                </a:solidFill>
                <a:latin typeface="Corbel" panose="020B0503020204020204" pitchFamily="34" charset="0"/>
              </a:rPr>
              <a:t>PBAC extension</a:t>
            </a:r>
            <a:endParaRPr lang="nl-BE" sz="1600" b="1" dirty="0">
              <a:solidFill>
                <a:srgbClr val="595959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65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err="1" smtClean="0"/>
              <a:t>Use</a:t>
            </a:r>
            <a:r>
              <a:rPr lang="nl-BE" dirty="0" smtClean="0"/>
              <a:t> case</a:t>
            </a:r>
            <a:endParaRPr lang="nl-BE" dirty="0"/>
          </a:p>
        </p:txBody>
      </p:sp>
      <p:sp>
        <p:nvSpPr>
          <p:cNvPr id="13" name="Rechthoek: afgeronde hoeken 23">
            <a:extLst>
              <a:ext uri="{FF2B5EF4-FFF2-40B4-BE49-F238E27FC236}">
                <a16:creationId xmlns:a16="http://schemas.microsoft.com/office/drawing/2014/main" id="{0F6A6929-EB3F-48CC-84CF-799468C80B97}"/>
              </a:ext>
            </a:extLst>
          </p:cNvPr>
          <p:cNvSpPr/>
          <p:nvPr/>
        </p:nvSpPr>
        <p:spPr>
          <a:xfrm>
            <a:off x="6893328" y="2014625"/>
            <a:ext cx="1896985" cy="53813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Struc</a:t>
            </a:r>
            <a:r>
              <a:rPr lang="nl-BE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Eng. POD</a:t>
            </a:r>
            <a:endParaRPr lang="nl-BE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Ovaal 16"/>
          <p:cNvSpPr/>
          <p:nvPr/>
        </p:nvSpPr>
        <p:spPr>
          <a:xfrm>
            <a:off x="2515400" y="2770173"/>
            <a:ext cx="249382" cy="249382"/>
          </a:xfrm>
          <a:prstGeom prst="ellipse">
            <a:avLst/>
          </a:prstGeom>
          <a:solidFill>
            <a:srgbClr val="595959"/>
          </a:solidFill>
          <a:ln w="28575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24" name="Rechte verbindingslijn met pijl 23"/>
          <p:cNvCxnSpPr>
            <a:stCxn id="17" idx="6"/>
            <a:endCxn id="63" idx="1"/>
          </p:cNvCxnSpPr>
          <p:nvPr/>
        </p:nvCxnSpPr>
        <p:spPr>
          <a:xfrm>
            <a:off x="2764782" y="2894864"/>
            <a:ext cx="4869002" cy="0"/>
          </a:xfrm>
          <a:prstGeom prst="straightConnector1">
            <a:avLst/>
          </a:prstGeom>
          <a:ln w="28575">
            <a:solidFill>
              <a:srgbClr val="595959"/>
            </a:solidFill>
            <a:prstDash val="sysDash"/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kstvak 25"/>
          <p:cNvSpPr txBox="1"/>
          <p:nvPr/>
        </p:nvSpPr>
        <p:spPr>
          <a:xfrm>
            <a:off x="3491221" y="2609041"/>
            <a:ext cx="3116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1" cap="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GET resource(s) of interest</a:t>
            </a:r>
            <a:endParaRPr lang="nl-BE" sz="1400" b="1" cap="all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28" name="Tekstvak 27"/>
          <p:cNvSpPr txBox="1"/>
          <p:nvPr/>
        </p:nvSpPr>
        <p:spPr>
          <a:xfrm>
            <a:off x="7744452" y="3703966"/>
            <a:ext cx="3901207" cy="954107"/>
          </a:xfrm>
          <a:prstGeom prst="rect">
            <a:avLst/>
          </a:prstGeom>
          <a:noFill/>
          <a:ln w="38100">
            <a:solidFill>
              <a:srgbClr val="595959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b="1" dirty="0" smtClean="0">
                <a:solidFill>
                  <a:srgbClr val="595959"/>
                </a:solidFill>
                <a:latin typeface="Corbel" panose="020B0503020204020204" pitchFamily="34" charset="0"/>
              </a:rPr>
              <a:t>Visitor must </a:t>
            </a:r>
            <a:r>
              <a:rPr lang="nl-BE" sz="1400" b="1" dirty="0" err="1" smtClean="0">
                <a:solidFill>
                  <a:srgbClr val="595959"/>
                </a:solidFill>
                <a:latin typeface="Corbel" panose="020B0503020204020204" pitchFamily="34" charset="0"/>
              </a:rPr>
              <a:t>be</a:t>
            </a:r>
            <a:r>
              <a:rPr lang="nl-BE" sz="1400" b="1" dirty="0" smtClean="0">
                <a:solidFill>
                  <a:srgbClr val="595959"/>
                </a:solidFill>
                <a:latin typeface="Corbel" panose="020B0503020204020204" pitchFamily="34" charset="0"/>
              </a:rPr>
              <a:t> employee of </a:t>
            </a:r>
            <a:r>
              <a:rPr lang="nl-BE" sz="1400" b="1" dirty="0" err="1" smtClean="0">
                <a:solidFill>
                  <a:srgbClr val="595959"/>
                </a:solidFill>
                <a:latin typeface="Corbel" panose="020B0503020204020204" pitchFamily="34" charset="0"/>
              </a:rPr>
              <a:t>structure</a:t>
            </a:r>
            <a:r>
              <a:rPr lang="nl-BE" sz="1400" b="1" dirty="0" smtClean="0">
                <a:solidFill>
                  <a:srgbClr val="595959"/>
                </a:solidFill>
                <a:latin typeface="Corbel" panose="020B0503020204020204" pitchFamily="34" charset="0"/>
              </a:rPr>
              <a:t> office OR </a:t>
            </a:r>
            <a:r>
              <a:rPr lang="nl-BE" sz="1400" b="1" dirty="0" err="1" smtClean="0">
                <a:solidFill>
                  <a:srgbClr val="595959"/>
                </a:solidFill>
                <a:latin typeface="Corbel" panose="020B0503020204020204" pitchFamily="34" charset="0"/>
              </a:rPr>
              <a:t>be</a:t>
            </a:r>
            <a:r>
              <a:rPr lang="nl-BE" sz="1400" b="1" dirty="0" smtClean="0">
                <a:solidFill>
                  <a:srgbClr val="595959"/>
                </a:solidFill>
                <a:latin typeface="Corbel" panose="020B0503020204020204" pitchFamily="34" charset="0"/>
              </a:rPr>
              <a:t> </a:t>
            </a:r>
            <a:r>
              <a:rPr lang="nl-BE" sz="1400" b="1" dirty="0" err="1" smtClean="0">
                <a:solidFill>
                  <a:srgbClr val="595959"/>
                </a:solidFill>
                <a:latin typeface="Corbel" panose="020B0503020204020204" pitchFamily="34" charset="0"/>
              </a:rPr>
              <a:t>responsible</a:t>
            </a:r>
            <a:r>
              <a:rPr lang="nl-BE" sz="1400" b="1" dirty="0" smtClean="0">
                <a:solidFill>
                  <a:srgbClr val="595959"/>
                </a:solidFill>
                <a:latin typeface="Corbel" panose="020B0503020204020204" pitchFamily="34" charset="0"/>
              </a:rPr>
              <a:t> </a:t>
            </a:r>
            <a:r>
              <a:rPr lang="nl-BE" sz="1400" b="1" dirty="0" err="1" smtClean="0">
                <a:solidFill>
                  <a:srgbClr val="595959"/>
                </a:solidFill>
                <a:latin typeface="Corbel" panose="020B0503020204020204" pitchFamily="34" charset="0"/>
              </a:rPr>
              <a:t>for</a:t>
            </a:r>
            <a:r>
              <a:rPr lang="nl-BE" sz="1400" b="1" dirty="0" smtClean="0">
                <a:solidFill>
                  <a:srgbClr val="595959"/>
                </a:solidFill>
                <a:latin typeface="Corbel" panose="020B0503020204020204" pitchFamily="34" charset="0"/>
              </a:rPr>
              <a:t> </a:t>
            </a:r>
            <a:r>
              <a:rPr lang="nl-BE" sz="1400" b="1" dirty="0" err="1" smtClean="0">
                <a:solidFill>
                  <a:srgbClr val="595959"/>
                </a:solidFill>
                <a:latin typeface="Corbel" panose="020B0503020204020204" pitchFamily="34" charset="0"/>
              </a:rPr>
              <a:t>Tasks</a:t>
            </a:r>
            <a:r>
              <a:rPr lang="nl-BE" sz="1400" b="1" dirty="0" smtClean="0">
                <a:solidFill>
                  <a:srgbClr val="595959"/>
                </a:solidFill>
                <a:latin typeface="Corbel" panose="020B0503020204020204" pitchFamily="34" charset="0"/>
              </a:rPr>
              <a:t> 1, 3 or 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1400" b="1" dirty="0" smtClean="0">
              <a:solidFill>
                <a:srgbClr val="595959"/>
              </a:solidFill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b="1" dirty="0" err="1" smtClean="0">
                <a:solidFill>
                  <a:srgbClr val="595959"/>
                </a:solidFill>
                <a:latin typeface="Corbel" panose="020B0503020204020204" pitchFamily="34" charset="0"/>
              </a:rPr>
              <a:t>trustedAuthority</a:t>
            </a:r>
            <a:r>
              <a:rPr lang="nl-BE" sz="1400" b="1" dirty="0" smtClean="0">
                <a:solidFill>
                  <a:srgbClr val="595959"/>
                </a:solidFill>
                <a:latin typeface="Corbel" panose="020B0503020204020204" pitchFamily="34" charset="0"/>
              </a:rPr>
              <a:t>: </a:t>
            </a:r>
            <a:r>
              <a:rPr lang="nl-BE" sz="1400" b="1" dirty="0" err="1" smtClean="0">
                <a:solidFill>
                  <a:srgbClr val="595959"/>
                </a:solidFill>
                <a:latin typeface="Corbel" panose="020B0503020204020204" pitchFamily="34" charset="0"/>
              </a:rPr>
              <a:t>theProject#me</a:t>
            </a:r>
            <a:endParaRPr lang="nl-BE" sz="1400" b="1" dirty="0" smtClean="0">
              <a:solidFill>
                <a:srgbClr val="595959"/>
              </a:solidFill>
              <a:latin typeface="Corbel" panose="020B0503020204020204" pitchFamily="34" charset="0"/>
            </a:endParaRPr>
          </a:p>
        </p:txBody>
      </p:sp>
      <p:sp>
        <p:nvSpPr>
          <p:cNvPr id="29" name="Tekstvak 28"/>
          <p:cNvSpPr txBox="1"/>
          <p:nvPr/>
        </p:nvSpPr>
        <p:spPr>
          <a:xfrm>
            <a:off x="10055733" y="3395594"/>
            <a:ext cx="165175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1600" b="1" dirty="0" smtClean="0">
                <a:solidFill>
                  <a:srgbClr val="595959"/>
                </a:solidFill>
                <a:latin typeface="Corbel" panose="020B0503020204020204" pitchFamily="34" charset="0"/>
              </a:rPr>
              <a:t>PBAC extension</a:t>
            </a:r>
            <a:endParaRPr lang="nl-BE" sz="1600" b="1" dirty="0">
              <a:solidFill>
                <a:srgbClr val="595959"/>
              </a:solidFill>
              <a:latin typeface="Corbel" panose="020B0503020204020204" pitchFamily="34" charset="0"/>
            </a:endParaRPr>
          </a:p>
        </p:txBody>
      </p:sp>
      <p:cxnSp>
        <p:nvCxnSpPr>
          <p:cNvPr id="30" name="Gebogen verbindingslijn 29"/>
          <p:cNvCxnSpPr>
            <a:stCxn id="63" idx="3"/>
            <a:endCxn id="28" idx="0"/>
          </p:cNvCxnSpPr>
          <p:nvPr/>
        </p:nvCxnSpPr>
        <p:spPr>
          <a:xfrm>
            <a:off x="8043882" y="2894864"/>
            <a:ext cx="1651174" cy="809102"/>
          </a:xfrm>
          <a:prstGeom prst="bentConnector2">
            <a:avLst/>
          </a:prstGeom>
          <a:ln w="19050">
            <a:solidFill>
              <a:schemeClr val="bg2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bogen verbindingslijn 30"/>
          <p:cNvCxnSpPr>
            <a:stCxn id="28" idx="2"/>
            <a:endCxn id="46" idx="6"/>
          </p:cNvCxnSpPr>
          <p:nvPr/>
        </p:nvCxnSpPr>
        <p:spPr>
          <a:xfrm rot="5400000">
            <a:off x="8445048" y="4179537"/>
            <a:ext cx="771472" cy="1728545"/>
          </a:xfrm>
          <a:prstGeom prst="bentConnector2">
            <a:avLst/>
          </a:prstGeom>
          <a:ln w="19050">
            <a:solidFill>
              <a:schemeClr val="bg2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hthoek 36"/>
          <p:cNvSpPr/>
          <p:nvPr/>
        </p:nvSpPr>
        <p:spPr>
          <a:xfrm>
            <a:off x="0" y="6547749"/>
            <a:ext cx="12192001" cy="3102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8" name="Rechthoek 37"/>
          <p:cNvSpPr/>
          <p:nvPr/>
        </p:nvSpPr>
        <p:spPr>
          <a:xfrm>
            <a:off x="647700" y="6547749"/>
            <a:ext cx="115443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BE" sz="1400" b="1" dirty="0" smtClean="0">
                <a:solidFill>
                  <a:schemeClr val="bg1"/>
                </a:solidFill>
              </a:rPr>
              <a:t>*ALTERNATIVE: direct </a:t>
            </a:r>
            <a:r>
              <a:rPr lang="nl-BE" sz="1400" b="1" dirty="0" err="1" smtClean="0">
                <a:solidFill>
                  <a:schemeClr val="bg1"/>
                </a:solidFill>
              </a:rPr>
              <a:t>request</a:t>
            </a:r>
            <a:r>
              <a:rPr lang="nl-BE" sz="1400" b="1" dirty="0" smtClean="0">
                <a:solidFill>
                  <a:schemeClr val="bg1"/>
                </a:solidFill>
              </a:rPr>
              <a:t> </a:t>
            </a:r>
            <a:r>
              <a:rPr lang="nl-BE" sz="1400" b="1" dirty="0" err="1" smtClean="0">
                <a:solidFill>
                  <a:schemeClr val="bg1"/>
                </a:solidFill>
              </a:rPr>
              <a:t>to</a:t>
            </a:r>
            <a:r>
              <a:rPr lang="nl-BE" sz="1400" b="1" dirty="0" smtClean="0">
                <a:solidFill>
                  <a:schemeClr val="bg1"/>
                </a:solidFill>
              </a:rPr>
              <a:t> </a:t>
            </a:r>
            <a:r>
              <a:rPr lang="nl-BE" sz="1400" b="1" dirty="0" err="1" smtClean="0">
                <a:solidFill>
                  <a:schemeClr val="bg1"/>
                </a:solidFill>
              </a:rPr>
              <a:t>the</a:t>
            </a:r>
            <a:r>
              <a:rPr lang="nl-BE" sz="1400" b="1" dirty="0" smtClean="0">
                <a:solidFill>
                  <a:schemeClr val="bg1"/>
                </a:solidFill>
              </a:rPr>
              <a:t> project POD/API  (</a:t>
            </a:r>
            <a:r>
              <a:rPr lang="nl-BE" sz="1400" b="1" dirty="0" err="1" smtClean="0">
                <a:solidFill>
                  <a:schemeClr val="bg1"/>
                </a:solidFill>
              </a:rPr>
              <a:t>both</a:t>
            </a:r>
            <a:r>
              <a:rPr lang="nl-BE" sz="1400" b="1" dirty="0" smtClean="0">
                <a:solidFill>
                  <a:schemeClr val="bg1"/>
                </a:solidFill>
              </a:rPr>
              <a:t> </a:t>
            </a:r>
            <a:r>
              <a:rPr lang="nl-BE" sz="1400" b="1" dirty="0" err="1" smtClean="0">
                <a:solidFill>
                  <a:schemeClr val="bg1"/>
                </a:solidFill>
              </a:rPr>
              <a:t>issuer</a:t>
            </a:r>
            <a:r>
              <a:rPr lang="nl-BE" sz="1400" b="1" dirty="0" smtClean="0">
                <a:solidFill>
                  <a:schemeClr val="bg1"/>
                </a:solidFill>
              </a:rPr>
              <a:t> </a:t>
            </a:r>
            <a:r>
              <a:rPr lang="nl-BE" sz="1400" b="1" dirty="0" err="1" smtClean="0">
                <a:solidFill>
                  <a:schemeClr val="bg1"/>
                </a:solidFill>
              </a:rPr>
              <a:t>and</a:t>
            </a:r>
            <a:r>
              <a:rPr lang="nl-BE" sz="1400" b="1" dirty="0" smtClean="0">
                <a:solidFill>
                  <a:schemeClr val="bg1"/>
                </a:solidFill>
              </a:rPr>
              <a:t> receiver keep a copy NP) – project API as a proxy </a:t>
            </a:r>
            <a:r>
              <a:rPr lang="nl-BE" sz="1400" b="1" dirty="0" err="1" smtClean="0">
                <a:solidFill>
                  <a:schemeClr val="bg1"/>
                </a:solidFill>
              </a:rPr>
              <a:t>to</a:t>
            </a:r>
            <a:r>
              <a:rPr lang="nl-BE" sz="1400" b="1" dirty="0" smtClean="0">
                <a:solidFill>
                  <a:schemeClr val="bg1"/>
                </a:solidFill>
              </a:rPr>
              <a:t> </a:t>
            </a:r>
            <a:r>
              <a:rPr lang="nl-BE" sz="1400" b="1" dirty="0" err="1" smtClean="0">
                <a:solidFill>
                  <a:schemeClr val="bg1"/>
                </a:solidFill>
              </a:rPr>
              <a:t>the</a:t>
            </a:r>
            <a:r>
              <a:rPr lang="nl-BE" sz="1400" b="1" dirty="0" smtClean="0">
                <a:solidFill>
                  <a:schemeClr val="bg1"/>
                </a:solidFill>
              </a:rPr>
              <a:t> rest of </a:t>
            </a:r>
            <a:r>
              <a:rPr lang="nl-BE" sz="1400" b="1" dirty="0" err="1" smtClean="0">
                <a:solidFill>
                  <a:schemeClr val="bg1"/>
                </a:solidFill>
              </a:rPr>
              <a:t>the</a:t>
            </a:r>
            <a:r>
              <a:rPr lang="nl-BE" sz="1400" b="1" dirty="0" smtClean="0">
                <a:solidFill>
                  <a:schemeClr val="bg1"/>
                </a:solidFill>
              </a:rPr>
              <a:t> project</a:t>
            </a:r>
            <a:endParaRPr lang="nl-BE" sz="1400" b="1" dirty="0">
              <a:solidFill>
                <a:schemeClr val="bg1"/>
              </a:solidFill>
            </a:endParaRPr>
          </a:p>
        </p:txBody>
      </p:sp>
      <p:grpSp>
        <p:nvGrpSpPr>
          <p:cNvPr id="39" name="Groep 38"/>
          <p:cNvGrpSpPr/>
          <p:nvPr/>
        </p:nvGrpSpPr>
        <p:grpSpPr>
          <a:xfrm>
            <a:off x="779071" y="6513005"/>
            <a:ext cx="216131" cy="369332"/>
            <a:chOff x="9671512" y="6522005"/>
            <a:chExt cx="216131" cy="369332"/>
          </a:xfrm>
        </p:grpSpPr>
        <p:sp>
          <p:nvSpPr>
            <p:cNvPr id="40" name="Ovaal 39"/>
            <p:cNvSpPr/>
            <p:nvPr/>
          </p:nvSpPr>
          <p:spPr>
            <a:xfrm>
              <a:off x="9671512" y="6598606"/>
              <a:ext cx="216131" cy="216131"/>
            </a:xfrm>
            <a:prstGeom prst="ellipse">
              <a:avLst/>
            </a:prstGeom>
            <a:solidFill>
              <a:srgbClr val="369C8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41" name="Tekstvak 40"/>
            <p:cNvSpPr txBox="1"/>
            <p:nvPr/>
          </p:nvSpPr>
          <p:spPr>
            <a:xfrm>
              <a:off x="9671512" y="6522005"/>
              <a:ext cx="2161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dirty="0" smtClean="0">
                  <a:solidFill>
                    <a:schemeClr val="bg1"/>
                  </a:solidFill>
                </a:rPr>
                <a:t>i</a:t>
              </a:r>
              <a:endParaRPr lang="nl-BE" dirty="0">
                <a:solidFill>
                  <a:schemeClr val="bg1"/>
                </a:solidFill>
              </a:endParaRPr>
            </a:p>
          </p:txBody>
        </p:sp>
      </p:grpSp>
      <p:sp>
        <p:nvSpPr>
          <p:cNvPr id="44" name="Ovaal 43"/>
          <p:cNvSpPr/>
          <p:nvPr/>
        </p:nvSpPr>
        <p:spPr>
          <a:xfrm>
            <a:off x="2515400" y="5304854"/>
            <a:ext cx="249382" cy="249382"/>
          </a:xfrm>
          <a:prstGeom prst="ellipse">
            <a:avLst/>
          </a:prstGeom>
          <a:solidFill>
            <a:srgbClr val="595959"/>
          </a:solidFill>
          <a:ln w="28575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45" name="Rechte verbindingslijn met pijl 44"/>
          <p:cNvCxnSpPr>
            <a:stCxn id="46" idx="2"/>
            <a:endCxn id="44" idx="6"/>
          </p:cNvCxnSpPr>
          <p:nvPr/>
        </p:nvCxnSpPr>
        <p:spPr>
          <a:xfrm flipH="1">
            <a:off x="2764782" y="5429545"/>
            <a:ext cx="4952347" cy="0"/>
          </a:xfrm>
          <a:prstGeom prst="straightConnector1">
            <a:avLst/>
          </a:prstGeom>
          <a:ln w="28575">
            <a:solidFill>
              <a:srgbClr val="595959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al 45"/>
          <p:cNvSpPr/>
          <p:nvPr/>
        </p:nvSpPr>
        <p:spPr>
          <a:xfrm>
            <a:off x="7717129" y="5304854"/>
            <a:ext cx="249382" cy="249382"/>
          </a:xfrm>
          <a:prstGeom prst="ellipse">
            <a:avLst/>
          </a:prstGeom>
          <a:solidFill>
            <a:srgbClr val="595959"/>
          </a:solidFill>
          <a:ln w="28575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2" name="Tekstvak 51"/>
          <p:cNvSpPr txBox="1"/>
          <p:nvPr/>
        </p:nvSpPr>
        <p:spPr>
          <a:xfrm>
            <a:off x="3491222" y="5155554"/>
            <a:ext cx="3548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1" cap="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RESponse</a:t>
            </a:r>
            <a:r>
              <a:rPr lang="nl-BE" sz="1400" b="1" cap="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:  </a:t>
            </a:r>
            <a:r>
              <a:rPr lang="nl-BE" sz="1400" b="1" cap="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structural</a:t>
            </a:r>
            <a:r>
              <a:rPr lang="nl-BE" sz="1400" b="1" cap="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 model </a:t>
            </a:r>
            <a:r>
              <a:rPr lang="nl-BE" sz="1400" b="1" cap="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lbd</a:t>
            </a:r>
            <a:endParaRPr lang="nl-BE" sz="1400" b="1" cap="all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53" name="Tekstvak 52"/>
          <p:cNvSpPr txBox="1"/>
          <p:nvPr/>
        </p:nvSpPr>
        <p:spPr>
          <a:xfrm>
            <a:off x="826695" y="1375372"/>
            <a:ext cx="5423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u="sng" cap="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Query:</a:t>
            </a:r>
            <a:endParaRPr lang="nl-BE" sz="2000" b="1" u="sng" cap="all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</p:txBody>
      </p:sp>
      <p:grpSp>
        <p:nvGrpSpPr>
          <p:cNvPr id="55" name="Groep 54"/>
          <p:cNvGrpSpPr/>
          <p:nvPr/>
        </p:nvGrpSpPr>
        <p:grpSpPr>
          <a:xfrm>
            <a:off x="543739" y="1373211"/>
            <a:ext cx="287391" cy="369332"/>
            <a:chOff x="9600252" y="6540139"/>
            <a:chExt cx="287391" cy="369332"/>
          </a:xfrm>
        </p:grpSpPr>
        <p:sp>
          <p:nvSpPr>
            <p:cNvPr id="56" name="Ovaal 55"/>
            <p:cNvSpPr/>
            <p:nvPr/>
          </p:nvSpPr>
          <p:spPr>
            <a:xfrm>
              <a:off x="9600252" y="6598606"/>
              <a:ext cx="287391" cy="287391"/>
            </a:xfrm>
            <a:prstGeom prst="ellipse">
              <a:avLst/>
            </a:prstGeom>
            <a:solidFill>
              <a:srgbClr val="595959"/>
            </a:solidFill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57" name="Tekstvak 56"/>
            <p:cNvSpPr txBox="1"/>
            <p:nvPr/>
          </p:nvSpPr>
          <p:spPr>
            <a:xfrm>
              <a:off x="9635881" y="6540139"/>
              <a:ext cx="2161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dirty="0" smtClean="0">
                  <a:solidFill>
                    <a:schemeClr val="bg1"/>
                  </a:solidFill>
                </a:rPr>
                <a:t>2</a:t>
              </a:r>
              <a:endParaRPr lang="nl-BE" dirty="0">
                <a:solidFill>
                  <a:schemeClr val="bg1"/>
                </a:solidFill>
              </a:endParaRPr>
            </a:p>
          </p:txBody>
        </p:sp>
      </p:grpSp>
      <p:sp>
        <p:nvSpPr>
          <p:cNvPr id="59" name="Rechthoek: afgeronde hoeken 23">
            <a:extLst>
              <a:ext uri="{FF2B5EF4-FFF2-40B4-BE49-F238E27FC236}">
                <a16:creationId xmlns:a16="http://schemas.microsoft.com/office/drawing/2014/main" id="{0F6A6929-EB3F-48CC-84CF-799468C80B97}"/>
              </a:ext>
            </a:extLst>
          </p:cNvPr>
          <p:cNvSpPr/>
          <p:nvPr/>
        </p:nvSpPr>
        <p:spPr>
          <a:xfrm>
            <a:off x="1846054" y="2014625"/>
            <a:ext cx="1588076" cy="538134"/>
          </a:xfrm>
          <a:prstGeom prst="roundRect">
            <a:avLst>
              <a:gd name="adj" fmla="val 0"/>
            </a:avLst>
          </a:prstGeom>
          <a:solidFill>
            <a:srgbClr val="369C8B"/>
          </a:solidFill>
          <a:ln w="3810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b="1" dirty="0" smtClean="0">
                <a:solidFill>
                  <a:schemeClr val="bg1"/>
                </a:solidFill>
              </a:rPr>
              <a:t>Dashboard APP</a:t>
            </a:r>
            <a:endParaRPr lang="nl-BE" sz="1600" b="1" dirty="0">
              <a:solidFill>
                <a:schemeClr val="bg1"/>
              </a:solidFill>
            </a:endParaRPr>
          </a:p>
        </p:txBody>
      </p:sp>
      <p:pic>
        <p:nvPicPr>
          <p:cNvPr id="63" name="Afbeelding 6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784" y="2680040"/>
            <a:ext cx="410098" cy="429648"/>
          </a:xfrm>
          <a:prstGeom prst="rect">
            <a:avLst/>
          </a:prstGeom>
        </p:spPr>
      </p:pic>
      <p:sp>
        <p:nvSpPr>
          <p:cNvPr id="68" name="Tekstvak 67"/>
          <p:cNvSpPr txBox="1"/>
          <p:nvPr/>
        </p:nvSpPr>
        <p:spPr>
          <a:xfrm>
            <a:off x="7957622" y="2661880"/>
            <a:ext cx="2672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b="1" dirty="0" smtClean="0">
                <a:solidFill>
                  <a:srgbClr val="767171"/>
                </a:solidFill>
                <a:latin typeface="Corbel" panose="020B0503020204020204" pitchFamily="34" charset="0"/>
              </a:rPr>
              <a:t>Resource: </a:t>
            </a:r>
            <a:r>
              <a:rPr lang="nl-BE" sz="1200" b="1" dirty="0" err="1">
                <a:solidFill>
                  <a:srgbClr val="767171"/>
                </a:solidFill>
                <a:latin typeface="Corbel" panose="020B0503020204020204" pitchFamily="34" charset="0"/>
              </a:rPr>
              <a:t>S</a:t>
            </a:r>
            <a:r>
              <a:rPr lang="nl-BE" sz="1200" b="1" dirty="0" err="1" smtClean="0">
                <a:solidFill>
                  <a:srgbClr val="767171"/>
                </a:solidFill>
                <a:latin typeface="Corbel" panose="020B0503020204020204" pitchFamily="34" charset="0"/>
              </a:rPr>
              <a:t>tructural</a:t>
            </a:r>
            <a:r>
              <a:rPr lang="nl-BE" sz="1200" b="1" dirty="0" smtClean="0">
                <a:solidFill>
                  <a:srgbClr val="767171"/>
                </a:solidFill>
                <a:latin typeface="Corbel" panose="020B0503020204020204" pitchFamily="34" charset="0"/>
              </a:rPr>
              <a:t> model</a:t>
            </a:r>
            <a:endParaRPr lang="nl-BE" sz="1200" b="1" dirty="0">
              <a:solidFill>
                <a:srgbClr val="767171"/>
              </a:solidFill>
              <a:latin typeface="Corbel" panose="020B0503020204020204" pitchFamily="34" charset="0"/>
            </a:endParaRPr>
          </a:p>
        </p:txBody>
      </p:sp>
      <p:sp>
        <p:nvSpPr>
          <p:cNvPr id="33" name="Tekstvak 32"/>
          <p:cNvSpPr txBox="1"/>
          <p:nvPr/>
        </p:nvSpPr>
        <p:spPr>
          <a:xfrm>
            <a:off x="3482600" y="2907871"/>
            <a:ext cx="4406031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5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HEADERS:</a:t>
            </a:r>
          </a:p>
          <a:p>
            <a:r>
              <a:rPr lang="nl-BE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nanopublication1: </a:t>
            </a:r>
            <a:endParaRPr lang="nl-BE" sz="1050" b="1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BE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assertion</a:t>
            </a:r>
            <a:r>
              <a:rPr lang="nl-BE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: #me </a:t>
            </a:r>
            <a:r>
              <a:rPr lang="nl-BE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employeeOf</a:t>
            </a:r>
            <a:r>
              <a:rPr lang="nl-BE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nl-BE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hvacOffice#me</a:t>
            </a:r>
            <a:endParaRPr lang="nl-BE" sz="1050" b="1" dirty="0" smtClean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BE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pubinfo</a:t>
            </a:r>
            <a:r>
              <a:rPr lang="nl-BE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: </a:t>
            </a:r>
            <a:r>
              <a:rPr lang="nl-BE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signedBy</a:t>
            </a:r>
            <a:r>
              <a:rPr lang="nl-BE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nl-BE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hvacOffice#me</a:t>
            </a:r>
            <a:endParaRPr lang="nl-BE" sz="1050" b="1" dirty="0" smtClean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nl-BE" sz="1050" b="1" dirty="0" smtClean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  <a:p>
            <a:r>
              <a:rPr lang="nl-BE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nanopublication2: </a:t>
            </a:r>
            <a:endParaRPr lang="nl-BE" sz="1050" b="1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BE" sz="105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assertion</a:t>
            </a:r>
            <a:r>
              <a:rPr lang="nl-BE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: </a:t>
            </a:r>
            <a:r>
              <a:rPr lang="nl-BE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hvacOffice#me</a:t>
            </a:r>
            <a:r>
              <a:rPr lang="nl-BE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nl-BE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contractorOf</a:t>
            </a:r>
            <a:r>
              <a:rPr lang="nl-BE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nl-BE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theProject#me</a:t>
            </a:r>
            <a:endParaRPr lang="nl-BE" sz="1050" b="1" dirty="0" smtClean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  <a:p>
            <a:pPr lvl="1"/>
            <a:r>
              <a:rPr lang="nl-BE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	            </a:t>
            </a:r>
            <a:r>
              <a:rPr lang="nl-BE" sz="105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hvacOffice#me</a:t>
            </a:r>
            <a:r>
              <a:rPr lang="nl-BE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nl-BE" sz="105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hasTask</a:t>
            </a:r>
            <a:r>
              <a:rPr lang="nl-BE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nl-BE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task:Task3</a:t>
            </a:r>
            <a:endParaRPr lang="nl-BE" sz="1050" b="1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BE" sz="105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pubinfo</a:t>
            </a:r>
            <a:r>
              <a:rPr lang="nl-BE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: </a:t>
            </a:r>
            <a:endParaRPr lang="nl-BE" sz="1050" b="1" dirty="0" smtClean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nl-BE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signedBy</a:t>
            </a:r>
            <a:r>
              <a:rPr lang="nl-BE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nl-BE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architect#me</a:t>
            </a:r>
            <a:endParaRPr lang="nl-BE" sz="1050" b="1" dirty="0" smtClean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nl-BE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approvedBy</a:t>
            </a:r>
            <a:r>
              <a:rPr lang="nl-BE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nl-BE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theProject#me</a:t>
            </a:r>
            <a:r>
              <a:rPr lang="nl-BE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 </a:t>
            </a:r>
          </a:p>
        </p:txBody>
      </p:sp>
      <p:pic>
        <p:nvPicPr>
          <p:cNvPr id="34" name="Afbeelding 33">
            <a:extLst>
              <a:ext uri="{FF2B5EF4-FFF2-40B4-BE49-F238E27FC236}">
                <a16:creationId xmlns:a16="http://schemas.microsoft.com/office/drawing/2014/main" id="{AB281196-5987-413C-BFBA-0A828CDBE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4457" y="1410974"/>
            <a:ext cx="1383304" cy="1199750"/>
          </a:xfrm>
          <a:prstGeom prst="rect">
            <a:avLst/>
          </a:prstGeom>
        </p:spPr>
      </p:pic>
      <p:sp>
        <p:nvSpPr>
          <p:cNvPr id="42" name="Tekstvak 41"/>
          <p:cNvSpPr txBox="1"/>
          <p:nvPr/>
        </p:nvSpPr>
        <p:spPr>
          <a:xfrm>
            <a:off x="7998469" y="5139436"/>
            <a:ext cx="163819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1600" b="1" dirty="0" smtClean="0">
                <a:solidFill>
                  <a:srgbClr val="595959"/>
                </a:solidFill>
                <a:latin typeface="Corbel" panose="020B0503020204020204" pitchFamily="34" charset="0"/>
              </a:rPr>
              <a:t>VALID: OK</a:t>
            </a:r>
            <a:endParaRPr lang="nl-BE" sz="1600" b="1" dirty="0">
              <a:solidFill>
                <a:srgbClr val="595959"/>
              </a:solidFill>
              <a:latin typeface="Corbel" panose="020B0503020204020204" pitchFamily="34" charset="0"/>
            </a:endParaRPr>
          </a:p>
        </p:txBody>
      </p:sp>
      <p:cxnSp>
        <p:nvCxnSpPr>
          <p:cNvPr id="43" name="Rechte verbindingslijn met pijl 42"/>
          <p:cNvCxnSpPr>
            <a:stCxn id="44" idx="4"/>
          </p:cNvCxnSpPr>
          <p:nvPr/>
        </p:nvCxnSpPr>
        <p:spPr>
          <a:xfrm>
            <a:off x="2640091" y="5554236"/>
            <a:ext cx="0" cy="397518"/>
          </a:xfrm>
          <a:prstGeom prst="straightConnector1">
            <a:avLst/>
          </a:prstGeom>
          <a:ln w="28575">
            <a:solidFill>
              <a:srgbClr val="595959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kstvak 46"/>
          <p:cNvSpPr txBox="1"/>
          <p:nvPr/>
        </p:nvSpPr>
        <p:spPr>
          <a:xfrm>
            <a:off x="1846054" y="5932704"/>
            <a:ext cx="4399883" cy="307777"/>
          </a:xfrm>
          <a:prstGeom prst="rect">
            <a:avLst/>
          </a:prstGeom>
          <a:noFill/>
          <a:ln w="38100">
            <a:solidFill>
              <a:srgbClr val="595959"/>
            </a:solidFill>
          </a:ln>
        </p:spPr>
        <p:txBody>
          <a:bodyPr wrap="square" rtlCol="0">
            <a:spAutoFit/>
          </a:bodyPr>
          <a:lstStyle>
            <a:defPPr>
              <a:defRPr lang="nl-BE"/>
            </a:defPPr>
            <a:lvl1pPr marL="285750" indent="-285750">
              <a:buFont typeface="Arial" panose="020B0604020202020204" pitchFamily="34" charset="0"/>
              <a:buChar char="•"/>
              <a:defRPr sz="1400" b="1">
                <a:solidFill>
                  <a:srgbClr val="595959"/>
                </a:solidFill>
                <a:latin typeface="Corbel" panose="020B0503020204020204" pitchFamily="34" charset="0"/>
              </a:defRPr>
            </a:lvl1pPr>
          </a:lstStyle>
          <a:p>
            <a:pPr marL="0" indent="0">
              <a:buNone/>
            </a:pPr>
            <a:r>
              <a:rPr lang="nl-BE" dirty="0"/>
              <a:t>E.g. query </a:t>
            </a:r>
            <a:r>
              <a:rPr lang="nl-BE" dirty="0" err="1"/>
              <a:t>with</a:t>
            </a:r>
            <a:r>
              <a:rPr lang="nl-BE" dirty="0"/>
              <a:t> </a:t>
            </a:r>
            <a:r>
              <a:rPr lang="nl-BE" dirty="0" err="1"/>
              <a:t>Comunica</a:t>
            </a:r>
            <a:r>
              <a:rPr lang="nl-BE" dirty="0"/>
              <a:t>* (SPARQL, GRAPHQL-LD …)</a:t>
            </a:r>
          </a:p>
        </p:txBody>
      </p:sp>
      <p:pic>
        <p:nvPicPr>
          <p:cNvPr id="48" name="Afbeelding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1747" y="5593065"/>
            <a:ext cx="5285722" cy="51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0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recap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514475"/>
            <a:ext cx="7666822" cy="2826172"/>
          </a:xfrm>
        </p:spPr>
        <p:txBody>
          <a:bodyPr>
            <a:normAutofit/>
          </a:bodyPr>
          <a:lstStyle/>
          <a:p>
            <a:r>
              <a:rPr lang="nl-BE" dirty="0" err="1" smtClean="0"/>
              <a:t>Authentication</a:t>
            </a:r>
            <a:r>
              <a:rPr lang="nl-BE" dirty="0"/>
              <a:t>		</a:t>
            </a:r>
            <a:r>
              <a:rPr lang="nl-BE" dirty="0" err="1" smtClean="0"/>
              <a:t>WebID</a:t>
            </a:r>
            <a:endParaRPr lang="nl-BE" dirty="0" smtClean="0"/>
          </a:p>
          <a:p>
            <a:r>
              <a:rPr lang="nl-BE" dirty="0" err="1" smtClean="0"/>
              <a:t>Authorisation</a:t>
            </a:r>
            <a:r>
              <a:rPr lang="nl-BE" dirty="0"/>
              <a:t>	</a:t>
            </a:r>
            <a:r>
              <a:rPr lang="nl-BE" dirty="0" smtClean="0"/>
              <a:t>		Web Access Control (WAC)</a:t>
            </a:r>
            <a:endParaRPr lang="nl-BE" dirty="0" smtClean="0"/>
          </a:p>
          <a:p>
            <a:r>
              <a:rPr lang="nl-BE" dirty="0" err="1" smtClean="0"/>
              <a:t>Immutable</a:t>
            </a:r>
            <a:r>
              <a:rPr lang="nl-BE" dirty="0" smtClean="0"/>
              <a:t> statements		</a:t>
            </a:r>
            <a:r>
              <a:rPr lang="nl-BE" dirty="0" err="1" smtClean="0"/>
              <a:t>Nanopublications</a:t>
            </a:r>
            <a:endParaRPr lang="nl-BE" dirty="0" smtClean="0"/>
          </a:p>
          <a:p>
            <a:r>
              <a:rPr lang="nl-BE" dirty="0" smtClean="0"/>
              <a:t>Trust				Digital </a:t>
            </a:r>
            <a:r>
              <a:rPr lang="nl-BE" dirty="0" err="1" smtClean="0"/>
              <a:t>signatures</a:t>
            </a:r>
            <a:endParaRPr lang="nl-BE" dirty="0"/>
          </a:p>
          <a:p>
            <a:r>
              <a:rPr lang="nl-BE" dirty="0" smtClean="0"/>
              <a:t>Rules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validation</a:t>
            </a:r>
            <a:r>
              <a:rPr lang="nl-BE" dirty="0" smtClean="0"/>
              <a:t>		SHACL</a:t>
            </a:r>
          </a:p>
          <a:p>
            <a:r>
              <a:rPr lang="nl-BE" dirty="0" err="1" smtClean="0"/>
              <a:t>Connecting</a:t>
            </a:r>
            <a:r>
              <a:rPr lang="nl-BE" dirty="0" smtClean="0"/>
              <a:t> </a:t>
            </a:r>
            <a:r>
              <a:rPr lang="nl-BE" dirty="0" err="1" smtClean="0"/>
              <a:t>framework</a:t>
            </a:r>
            <a:r>
              <a:rPr lang="nl-BE" dirty="0" smtClean="0"/>
              <a:t>		PBAC</a:t>
            </a:r>
          </a:p>
          <a:p>
            <a:endParaRPr lang="nl-BE" dirty="0" smtClean="0"/>
          </a:p>
        </p:txBody>
      </p:sp>
      <p:sp>
        <p:nvSpPr>
          <p:cNvPr id="4" name="Pijl-rechts 3"/>
          <p:cNvSpPr/>
          <p:nvPr/>
        </p:nvSpPr>
        <p:spPr>
          <a:xfrm>
            <a:off x="3834839" y="1615690"/>
            <a:ext cx="466725" cy="17145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Pijl-rechts 5"/>
          <p:cNvSpPr/>
          <p:nvPr/>
        </p:nvSpPr>
        <p:spPr>
          <a:xfrm>
            <a:off x="3834839" y="2021250"/>
            <a:ext cx="466725" cy="17145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Pijl-rechts 7"/>
          <p:cNvSpPr/>
          <p:nvPr/>
        </p:nvSpPr>
        <p:spPr>
          <a:xfrm>
            <a:off x="3834839" y="2419922"/>
            <a:ext cx="466725" cy="17145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Pijl-rechts 12"/>
          <p:cNvSpPr/>
          <p:nvPr/>
        </p:nvSpPr>
        <p:spPr>
          <a:xfrm>
            <a:off x="3834839" y="2813890"/>
            <a:ext cx="466725" cy="17145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Pijl-rechts 8"/>
          <p:cNvSpPr/>
          <p:nvPr/>
        </p:nvSpPr>
        <p:spPr>
          <a:xfrm>
            <a:off x="3834839" y="3207858"/>
            <a:ext cx="466725" cy="17145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Pijl-rechts 9"/>
          <p:cNvSpPr/>
          <p:nvPr/>
        </p:nvSpPr>
        <p:spPr>
          <a:xfrm>
            <a:off x="3834839" y="3601826"/>
            <a:ext cx="466725" cy="17145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7727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introduction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514475"/>
            <a:ext cx="10106025" cy="5177270"/>
          </a:xfrm>
        </p:spPr>
        <p:txBody>
          <a:bodyPr>
            <a:normAutofit/>
          </a:bodyPr>
          <a:lstStyle/>
          <a:p>
            <a:r>
              <a:rPr lang="nl-BE" dirty="0" smtClean="0"/>
              <a:t>M. </a:t>
            </a:r>
            <a:r>
              <a:rPr lang="nl-BE" dirty="0" err="1" smtClean="0"/>
              <a:t>Sc.</a:t>
            </a:r>
            <a:r>
              <a:rPr lang="nl-BE" dirty="0" smtClean="0"/>
              <a:t> in Engineering: Architecture (</a:t>
            </a:r>
            <a:r>
              <a:rPr lang="nl-BE" dirty="0" err="1" smtClean="0"/>
              <a:t>Ghent</a:t>
            </a:r>
            <a:r>
              <a:rPr lang="nl-BE" dirty="0" smtClean="0"/>
              <a:t> University 2018)</a:t>
            </a:r>
          </a:p>
          <a:p>
            <a:endParaRPr lang="nl-BE" dirty="0" smtClean="0"/>
          </a:p>
          <a:p>
            <a:r>
              <a:rPr lang="nl-BE" dirty="0" smtClean="0"/>
              <a:t>BIM4Ren / </a:t>
            </a:r>
            <a:r>
              <a:rPr lang="nl-BE" dirty="0" err="1" smtClean="0"/>
              <a:t>LBDserver</a:t>
            </a:r>
            <a:r>
              <a:rPr lang="nl-BE" dirty="0" smtClean="0"/>
              <a:t> (2018-2019) </a:t>
            </a:r>
            <a:endParaRPr lang="nl-BE" dirty="0"/>
          </a:p>
          <a:p>
            <a:endParaRPr lang="nl-BE" dirty="0" smtClean="0"/>
          </a:p>
          <a:p>
            <a:r>
              <a:rPr lang="nl-BE" dirty="0" smtClean="0"/>
              <a:t>FWO researcher (</a:t>
            </a:r>
            <a:r>
              <a:rPr lang="nl-BE" dirty="0" smtClean="0"/>
              <a:t>2019-…)</a:t>
            </a:r>
            <a:endParaRPr lang="nl-BE" dirty="0" smtClean="0"/>
          </a:p>
          <a:p>
            <a:pPr lvl="1"/>
            <a:r>
              <a:rPr lang="nl-BE" dirty="0" smtClean="0"/>
              <a:t>Erik Mannens, Jakob Beetz, Pieter Pauwels, Ruben Verborgh</a:t>
            </a:r>
          </a:p>
          <a:p>
            <a:pPr lvl="1"/>
            <a:r>
              <a:rPr lang="nl-BE" dirty="0" err="1" smtClean="0"/>
              <a:t>Ghent</a:t>
            </a:r>
            <a:r>
              <a:rPr lang="nl-BE" dirty="0" smtClean="0"/>
              <a:t> University / RWTH Aachen </a:t>
            </a:r>
            <a:r>
              <a:rPr lang="nl-BE" dirty="0" smtClean="0"/>
              <a:t>University</a:t>
            </a:r>
          </a:p>
          <a:p>
            <a:pPr lvl="1"/>
            <a:endParaRPr lang="nl-BE" dirty="0" smtClean="0"/>
          </a:p>
          <a:p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096" y="1485135"/>
            <a:ext cx="2566653" cy="256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18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Recap</a:t>
            </a:r>
            <a:r>
              <a:rPr lang="nl-BE" dirty="0" smtClean="0"/>
              <a:t>:  </a:t>
            </a:r>
            <a:r>
              <a:rPr lang="nl-BE" dirty="0" err="1" smtClean="0"/>
              <a:t>authentication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188" y="1151236"/>
            <a:ext cx="7681442" cy="5462095"/>
          </a:xfrm>
          <a:prstGeom prst="rect">
            <a:avLst/>
          </a:prstGeom>
        </p:spPr>
      </p:pic>
      <p:sp>
        <p:nvSpPr>
          <p:cNvPr id="5" name="Rechthoek: afgeronde hoeken 23">
            <a:extLst>
              <a:ext uri="{FF2B5EF4-FFF2-40B4-BE49-F238E27FC236}">
                <a16:creationId xmlns:a16="http://schemas.microsoft.com/office/drawing/2014/main" id="{0F6A6929-EB3F-48CC-84CF-799468C80B97}"/>
              </a:ext>
            </a:extLst>
          </p:cNvPr>
          <p:cNvSpPr/>
          <p:nvPr/>
        </p:nvSpPr>
        <p:spPr>
          <a:xfrm>
            <a:off x="3928188" y="1111832"/>
            <a:ext cx="3424334" cy="196870"/>
          </a:xfrm>
          <a:prstGeom prst="roundRect">
            <a:avLst>
              <a:gd name="adj" fmla="val 9577"/>
            </a:avLst>
          </a:prstGeom>
          <a:solidFill>
            <a:schemeClr val="tx2">
              <a:alpha val="42000"/>
            </a:schemeClr>
          </a:solidFill>
          <a:ln w="28575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9" name="Groep 8"/>
          <p:cNvGrpSpPr/>
          <p:nvPr/>
        </p:nvGrpSpPr>
        <p:grpSpPr>
          <a:xfrm>
            <a:off x="850318" y="1795251"/>
            <a:ext cx="6561163" cy="431655"/>
            <a:chOff x="850318" y="1795251"/>
            <a:chExt cx="6561163" cy="431655"/>
          </a:xfrm>
        </p:grpSpPr>
        <p:pic>
          <p:nvPicPr>
            <p:cNvPr id="7" name="Afbeelding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0319" y="1795251"/>
              <a:ext cx="6561162" cy="431655"/>
            </a:xfrm>
            <a:prstGeom prst="rect">
              <a:avLst/>
            </a:prstGeom>
          </p:spPr>
        </p:pic>
        <p:sp>
          <p:nvSpPr>
            <p:cNvPr id="8" name="Rechthoek: afgeronde hoeken 23">
              <a:extLst>
                <a:ext uri="{FF2B5EF4-FFF2-40B4-BE49-F238E27FC236}">
                  <a16:creationId xmlns:a16="http://schemas.microsoft.com/office/drawing/2014/main" id="{0F6A6929-EB3F-48CC-84CF-799468C80B97}"/>
                </a:ext>
              </a:extLst>
            </p:cNvPr>
            <p:cNvSpPr/>
            <p:nvPr/>
          </p:nvSpPr>
          <p:spPr>
            <a:xfrm>
              <a:off x="850318" y="1828159"/>
              <a:ext cx="6502203" cy="317881"/>
            </a:xfrm>
            <a:prstGeom prst="roundRect">
              <a:avLst>
                <a:gd name="adj" fmla="val 9577"/>
              </a:avLst>
            </a:prstGeom>
            <a:noFill/>
            <a:ln w="28575"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0" name="Vrije vorm 9"/>
          <p:cNvSpPr/>
          <p:nvPr/>
        </p:nvSpPr>
        <p:spPr>
          <a:xfrm flipH="1">
            <a:off x="3004457" y="1222311"/>
            <a:ext cx="923731" cy="603854"/>
          </a:xfrm>
          <a:custGeom>
            <a:avLst/>
            <a:gdLst>
              <a:gd name="connsiteX0" fmla="*/ 0 w 1104181"/>
              <a:gd name="connsiteY0" fmla="*/ 10027 h 536238"/>
              <a:gd name="connsiteX1" fmla="*/ 733245 w 1104181"/>
              <a:gd name="connsiteY1" fmla="*/ 70412 h 536238"/>
              <a:gd name="connsiteX2" fmla="*/ 1104181 w 1104181"/>
              <a:gd name="connsiteY2" fmla="*/ 536238 h 536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4181" h="536238">
                <a:moveTo>
                  <a:pt x="0" y="10027"/>
                </a:moveTo>
                <a:cubicBezTo>
                  <a:pt x="274607" y="-3632"/>
                  <a:pt x="549215" y="-17290"/>
                  <a:pt x="733245" y="70412"/>
                </a:cubicBezTo>
                <a:cubicBezTo>
                  <a:pt x="917275" y="158114"/>
                  <a:pt x="1010728" y="347176"/>
                  <a:pt x="1104181" y="536238"/>
                </a:cubicBezTo>
              </a:path>
            </a:pathLst>
          </a:custGeom>
          <a:noFill/>
          <a:ln w="28575">
            <a:solidFill>
              <a:srgbClr val="59595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7123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188" y="1151236"/>
            <a:ext cx="7681442" cy="546209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378" y="2066824"/>
            <a:ext cx="4294986" cy="96676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Recap</a:t>
            </a:r>
            <a:r>
              <a:rPr lang="nl-BE" dirty="0" smtClean="0"/>
              <a:t>:  trust</a:t>
            </a:r>
            <a:endParaRPr lang="nl-BE" dirty="0"/>
          </a:p>
        </p:txBody>
      </p:sp>
      <p:sp>
        <p:nvSpPr>
          <p:cNvPr id="5" name="Rechthoek: afgeronde hoeken 23">
            <a:extLst>
              <a:ext uri="{FF2B5EF4-FFF2-40B4-BE49-F238E27FC236}">
                <a16:creationId xmlns:a16="http://schemas.microsoft.com/office/drawing/2014/main" id="{0F6A6929-EB3F-48CC-84CF-799468C80B97}"/>
              </a:ext>
            </a:extLst>
          </p:cNvPr>
          <p:cNvSpPr/>
          <p:nvPr/>
        </p:nvSpPr>
        <p:spPr>
          <a:xfrm>
            <a:off x="3909526" y="1331620"/>
            <a:ext cx="3424334" cy="573728"/>
          </a:xfrm>
          <a:prstGeom prst="roundRect">
            <a:avLst>
              <a:gd name="adj" fmla="val 9577"/>
            </a:avLst>
          </a:prstGeom>
          <a:solidFill>
            <a:schemeClr val="tx2">
              <a:alpha val="42000"/>
            </a:schemeClr>
          </a:solidFill>
          <a:ln w="28575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chthoek: afgeronde hoeken 23">
            <a:extLst>
              <a:ext uri="{FF2B5EF4-FFF2-40B4-BE49-F238E27FC236}">
                <a16:creationId xmlns:a16="http://schemas.microsoft.com/office/drawing/2014/main" id="{0F6A6929-EB3F-48CC-84CF-799468C80B97}"/>
              </a:ext>
            </a:extLst>
          </p:cNvPr>
          <p:cNvSpPr/>
          <p:nvPr/>
        </p:nvSpPr>
        <p:spPr>
          <a:xfrm>
            <a:off x="1215065" y="2064632"/>
            <a:ext cx="4296300" cy="1029445"/>
          </a:xfrm>
          <a:prstGeom prst="roundRect">
            <a:avLst>
              <a:gd name="adj" fmla="val 9577"/>
            </a:avLst>
          </a:prstGeom>
          <a:noFill/>
          <a:ln w="28575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Vrije vorm 9"/>
          <p:cNvSpPr/>
          <p:nvPr/>
        </p:nvSpPr>
        <p:spPr>
          <a:xfrm flipH="1">
            <a:off x="3004457" y="1462970"/>
            <a:ext cx="923731" cy="603854"/>
          </a:xfrm>
          <a:custGeom>
            <a:avLst/>
            <a:gdLst>
              <a:gd name="connsiteX0" fmla="*/ 0 w 1104181"/>
              <a:gd name="connsiteY0" fmla="*/ 10027 h 536238"/>
              <a:gd name="connsiteX1" fmla="*/ 733245 w 1104181"/>
              <a:gd name="connsiteY1" fmla="*/ 70412 h 536238"/>
              <a:gd name="connsiteX2" fmla="*/ 1104181 w 1104181"/>
              <a:gd name="connsiteY2" fmla="*/ 536238 h 536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4181" h="536238">
                <a:moveTo>
                  <a:pt x="0" y="10027"/>
                </a:moveTo>
                <a:cubicBezTo>
                  <a:pt x="274607" y="-3632"/>
                  <a:pt x="549215" y="-17290"/>
                  <a:pt x="733245" y="70412"/>
                </a:cubicBezTo>
                <a:cubicBezTo>
                  <a:pt x="917275" y="158114"/>
                  <a:pt x="1010728" y="347176"/>
                  <a:pt x="1104181" y="536238"/>
                </a:cubicBezTo>
              </a:path>
            </a:pathLst>
          </a:custGeom>
          <a:noFill/>
          <a:ln w="28575">
            <a:solidFill>
              <a:srgbClr val="59595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1003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188" y="1151236"/>
            <a:ext cx="7681442" cy="546209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625" y="-29340"/>
            <a:ext cx="11290624" cy="1514475"/>
          </a:xfrm>
        </p:spPr>
        <p:txBody>
          <a:bodyPr>
            <a:normAutofit/>
          </a:bodyPr>
          <a:lstStyle/>
          <a:p>
            <a:r>
              <a:rPr lang="nl-BE" dirty="0" err="1" smtClean="0"/>
              <a:t>Recap</a:t>
            </a:r>
            <a:r>
              <a:rPr lang="nl-BE" dirty="0" smtClean="0"/>
              <a:t>:  </a:t>
            </a:r>
            <a:r>
              <a:rPr lang="nl-BE" dirty="0" err="1" smtClean="0"/>
              <a:t>immutable</a:t>
            </a:r>
            <a:r>
              <a:rPr lang="nl-BE" dirty="0" smtClean="0"/>
              <a:t> statements</a:t>
            </a:r>
            <a:endParaRPr lang="nl-BE" dirty="0"/>
          </a:p>
        </p:txBody>
      </p:sp>
      <p:sp>
        <p:nvSpPr>
          <p:cNvPr id="5" name="Rechthoek: afgeronde hoeken 23">
            <a:extLst>
              <a:ext uri="{FF2B5EF4-FFF2-40B4-BE49-F238E27FC236}">
                <a16:creationId xmlns:a16="http://schemas.microsoft.com/office/drawing/2014/main" id="{0F6A6929-EB3F-48CC-84CF-799468C80B97}"/>
              </a:ext>
            </a:extLst>
          </p:cNvPr>
          <p:cNvSpPr/>
          <p:nvPr/>
        </p:nvSpPr>
        <p:spPr>
          <a:xfrm>
            <a:off x="3818569" y="3918857"/>
            <a:ext cx="7371183" cy="2257171"/>
          </a:xfrm>
          <a:prstGeom prst="roundRect">
            <a:avLst>
              <a:gd name="adj" fmla="val 9577"/>
            </a:avLst>
          </a:prstGeom>
          <a:solidFill>
            <a:schemeClr val="tx2">
              <a:alpha val="42000"/>
            </a:schemeClr>
          </a:solidFill>
          <a:ln w="28575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hthoek: afgeronde hoeken 23">
            <a:extLst>
              <a:ext uri="{FF2B5EF4-FFF2-40B4-BE49-F238E27FC236}">
                <a16:creationId xmlns:a16="http://schemas.microsoft.com/office/drawing/2014/main" id="{0F6A6929-EB3F-48CC-84CF-799468C80B97}"/>
              </a:ext>
            </a:extLst>
          </p:cNvPr>
          <p:cNvSpPr/>
          <p:nvPr/>
        </p:nvSpPr>
        <p:spPr>
          <a:xfrm>
            <a:off x="3928188" y="2128495"/>
            <a:ext cx="1436914" cy="310369"/>
          </a:xfrm>
          <a:prstGeom prst="roundRect">
            <a:avLst>
              <a:gd name="adj" fmla="val 9577"/>
            </a:avLst>
          </a:prstGeom>
          <a:solidFill>
            <a:schemeClr val="tx2">
              <a:alpha val="42000"/>
            </a:schemeClr>
          </a:solidFill>
          <a:ln w="28575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899" y="2625478"/>
            <a:ext cx="2831015" cy="414295"/>
          </a:xfrm>
          <a:prstGeom prst="rect">
            <a:avLst/>
          </a:prstGeom>
        </p:spPr>
      </p:pic>
      <p:sp>
        <p:nvSpPr>
          <p:cNvPr id="8" name="Rechthoek: afgeronde hoeken 23">
            <a:extLst>
              <a:ext uri="{FF2B5EF4-FFF2-40B4-BE49-F238E27FC236}">
                <a16:creationId xmlns:a16="http://schemas.microsoft.com/office/drawing/2014/main" id="{0F6A6929-EB3F-48CC-84CF-799468C80B97}"/>
              </a:ext>
            </a:extLst>
          </p:cNvPr>
          <p:cNvSpPr/>
          <p:nvPr/>
        </p:nvSpPr>
        <p:spPr>
          <a:xfrm>
            <a:off x="762899" y="2625478"/>
            <a:ext cx="2831015" cy="414295"/>
          </a:xfrm>
          <a:prstGeom prst="roundRect">
            <a:avLst>
              <a:gd name="adj" fmla="val 9577"/>
            </a:avLst>
          </a:prstGeom>
          <a:noFill/>
          <a:ln w="28575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Vrije vorm 8"/>
          <p:cNvSpPr/>
          <p:nvPr/>
        </p:nvSpPr>
        <p:spPr>
          <a:xfrm flipH="1">
            <a:off x="2589611" y="2295330"/>
            <a:ext cx="1338576" cy="330147"/>
          </a:xfrm>
          <a:custGeom>
            <a:avLst/>
            <a:gdLst>
              <a:gd name="connsiteX0" fmla="*/ 0 w 1104181"/>
              <a:gd name="connsiteY0" fmla="*/ 10027 h 536238"/>
              <a:gd name="connsiteX1" fmla="*/ 733245 w 1104181"/>
              <a:gd name="connsiteY1" fmla="*/ 70412 h 536238"/>
              <a:gd name="connsiteX2" fmla="*/ 1104181 w 1104181"/>
              <a:gd name="connsiteY2" fmla="*/ 536238 h 536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4181" h="536238">
                <a:moveTo>
                  <a:pt x="0" y="10027"/>
                </a:moveTo>
                <a:cubicBezTo>
                  <a:pt x="274607" y="-3632"/>
                  <a:pt x="549215" y="-17290"/>
                  <a:pt x="733245" y="70412"/>
                </a:cubicBezTo>
                <a:cubicBezTo>
                  <a:pt x="917275" y="158114"/>
                  <a:pt x="1010728" y="347176"/>
                  <a:pt x="1104181" y="536238"/>
                </a:cubicBezTo>
              </a:path>
            </a:pathLst>
          </a:custGeom>
          <a:noFill/>
          <a:ln w="28575">
            <a:solidFill>
              <a:srgbClr val="59595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4317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188" y="1151236"/>
            <a:ext cx="7681442" cy="546209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625" y="-29340"/>
            <a:ext cx="11290624" cy="1514475"/>
          </a:xfrm>
        </p:spPr>
        <p:txBody>
          <a:bodyPr>
            <a:normAutofit/>
          </a:bodyPr>
          <a:lstStyle/>
          <a:p>
            <a:r>
              <a:rPr lang="nl-BE" dirty="0" err="1" smtClean="0"/>
              <a:t>Recap</a:t>
            </a:r>
            <a:r>
              <a:rPr lang="nl-BE" dirty="0" smtClean="0"/>
              <a:t>:  ACCESS  RULES</a:t>
            </a:r>
            <a:endParaRPr lang="nl-BE" dirty="0"/>
          </a:p>
        </p:txBody>
      </p:sp>
      <p:sp>
        <p:nvSpPr>
          <p:cNvPr id="5" name="Rechthoek: afgeronde hoeken 23">
            <a:extLst>
              <a:ext uri="{FF2B5EF4-FFF2-40B4-BE49-F238E27FC236}">
                <a16:creationId xmlns:a16="http://schemas.microsoft.com/office/drawing/2014/main" id="{0F6A6929-EB3F-48CC-84CF-799468C80B97}"/>
              </a:ext>
            </a:extLst>
          </p:cNvPr>
          <p:cNvSpPr/>
          <p:nvPr/>
        </p:nvSpPr>
        <p:spPr>
          <a:xfrm>
            <a:off x="3818569" y="2481852"/>
            <a:ext cx="4644296" cy="1409342"/>
          </a:xfrm>
          <a:prstGeom prst="roundRect">
            <a:avLst>
              <a:gd name="adj" fmla="val 9577"/>
            </a:avLst>
          </a:prstGeom>
          <a:solidFill>
            <a:schemeClr val="tx2">
              <a:alpha val="42000"/>
            </a:schemeClr>
          </a:solidFill>
          <a:ln w="28575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Vrije vorm 8"/>
          <p:cNvSpPr/>
          <p:nvPr/>
        </p:nvSpPr>
        <p:spPr>
          <a:xfrm flipH="1">
            <a:off x="2507399" y="1909154"/>
            <a:ext cx="1338576" cy="330147"/>
          </a:xfrm>
          <a:custGeom>
            <a:avLst/>
            <a:gdLst>
              <a:gd name="connsiteX0" fmla="*/ 0 w 1104181"/>
              <a:gd name="connsiteY0" fmla="*/ 10027 h 536238"/>
              <a:gd name="connsiteX1" fmla="*/ 733245 w 1104181"/>
              <a:gd name="connsiteY1" fmla="*/ 70412 h 536238"/>
              <a:gd name="connsiteX2" fmla="*/ 1104181 w 1104181"/>
              <a:gd name="connsiteY2" fmla="*/ 536238 h 536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4181" h="536238">
                <a:moveTo>
                  <a:pt x="0" y="10027"/>
                </a:moveTo>
                <a:cubicBezTo>
                  <a:pt x="274607" y="-3632"/>
                  <a:pt x="549215" y="-17290"/>
                  <a:pt x="733245" y="70412"/>
                </a:cubicBezTo>
                <a:cubicBezTo>
                  <a:pt x="917275" y="158114"/>
                  <a:pt x="1010728" y="347176"/>
                  <a:pt x="1104181" y="536238"/>
                </a:cubicBezTo>
              </a:path>
            </a:pathLst>
          </a:custGeom>
          <a:noFill/>
          <a:ln w="28575">
            <a:solidFill>
              <a:srgbClr val="59595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55" y="2195446"/>
            <a:ext cx="7308392" cy="183859"/>
          </a:xfrm>
          <a:prstGeom prst="rect">
            <a:avLst/>
          </a:prstGeom>
        </p:spPr>
      </p:pic>
      <p:sp>
        <p:nvSpPr>
          <p:cNvPr id="8" name="Rechthoek: afgeronde hoeken 23">
            <a:extLst>
              <a:ext uri="{FF2B5EF4-FFF2-40B4-BE49-F238E27FC236}">
                <a16:creationId xmlns:a16="http://schemas.microsoft.com/office/drawing/2014/main" id="{0F6A6929-EB3F-48CC-84CF-799468C80B97}"/>
              </a:ext>
            </a:extLst>
          </p:cNvPr>
          <p:cNvSpPr/>
          <p:nvPr/>
        </p:nvSpPr>
        <p:spPr>
          <a:xfrm>
            <a:off x="546455" y="2195446"/>
            <a:ext cx="7308392" cy="183860"/>
          </a:xfrm>
          <a:prstGeom prst="roundRect">
            <a:avLst>
              <a:gd name="adj" fmla="val 9577"/>
            </a:avLst>
          </a:prstGeom>
          <a:noFill/>
          <a:ln w="28575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Rechthoek: afgeronde hoeken 23">
            <a:extLst>
              <a:ext uri="{FF2B5EF4-FFF2-40B4-BE49-F238E27FC236}">
                <a16:creationId xmlns:a16="http://schemas.microsoft.com/office/drawing/2014/main" id="{0F6A6929-EB3F-48CC-84CF-799468C80B97}"/>
              </a:ext>
            </a:extLst>
          </p:cNvPr>
          <p:cNvSpPr/>
          <p:nvPr/>
        </p:nvSpPr>
        <p:spPr>
          <a:xfrm>
            <a:off x="3873379" y="1870144"/>
            <a:ext cx="4524172" cy="126607"/>
          </a:xfrm>
          <a:prstGeom prst="roundRect">
            <a:avLst>
              <a:gd name="adj" fmla="val 9577"/>
            </a:avLst>
          </a:prstGeom>
          <a:solidFill>
            <a:schemeClr val="tx2">
              <a:alpha val="42000"/>
            </a:schemeClr>
          </a:solidFill>
          <a:ln w="28575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23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188" y="1151236"/>
            <a:ext cx="7681442" cy="546209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625" y="-29340"/>
            <a:ext cx="11290624" cy="1514475"/>
          </a:xfrm>
        </p:spPr>
        <p:txBody>
          <a:bodyPr>
            <a:normAutofit/>
          </a:bodyPr>
          <a:lstStyle/>
          <a:p>
            <a:r>
              <a:rPr lang="nl-BE" dirty="0" err="1" smtClean="0"/>
              <a:t>Recap</a:t>
            </a:r>
            <a:r>
              <a:rPr lang="nl-BE" dirty="0" smtClean="0"/>
              <a:t>:  </a:t>
            </a:r>
            <a:r>
              <a:rPr lang="nl-BE" dirty="0" err="1" smtClean="0"/>
              <a:t>validation</a:t>
            </a:r>
            <a:endParaRPr lang="nl-BE" dirty="0"/>
          </a:p>
        </p:txBody>
      </p:sp>
      <p:sp>
        <p:nvSpPr>
          <p:cNvPr id="9" name="Vrije vorm 8"/>
          <p:cNvSpPr/>
          <p:nvPr/>
        </p:nvSpPr>
        <p:spPr>
          <a:xfrm flipH="1" flipV="1">
            <a:off x="1828799" y="6049074"/>
            <a:ext cx="2017175" cy="314403"/>
          </a:xfrm>
          <a:custGeom>
            <a:avLst/>
            <a:gdLst>
              <a:gd name="connsiteX0" fmla="*/ 0 w 1104181"/>
              <a:gd name="connsiteY0" fmla="*/ 10027 h 536238"/>
              <a:gd name="connsiteX1" fmla="*/ 733245 w 1104181"/>
              <a:gd name="connsiteY1" fmla="*/ 70412 h 536238"/>
              <a:gd name="connsiteX2" fmla="*/ 1104181 w 1104181"/>
              <a:gd name="connsiteY2" fmla="*/ 536238 h 536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4181" h="536238">
                <a:moveTo>
                  <a:pt x="0" y="10027"/>
                </a:moveTo>
                <a:cubicBezTo>
                  <a:pt x="274607" y="-3632"/>
                  <a:pt x="549215" y="-17290"/>
                  <a:pt x="733245" y="70412"/>
                </a:cubicBezTo>
                <a:cubicBezTo>
                  <a:pt x="917275" y="158114"/>
                  <a:pt x="1010728" y="347176"/>
                  <a:pt x="1104181" y="536238"/>
                </a:cubicBezTo>
              </a:path>
            </a:pathLst>
          </a:custGeom>
          <a:noFill/>
          <a:ln w="28575">
            <a:solidFill>
              <a:srgbClr val="59595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Rechthoek: afgeronde hoeken 23">
            <a:extLst>
              <a:ext uri="{FF2B5EF4-FFF2-40B4-BE49-F238E27FC236}">
                <a16:creationId xmlns:a16="http://schemas.microsoft.com/office/drawing/2014/main" id="{0F6A6929-EB3F-48CC-84CF-799468C80B97}"/>
              </a:ext>
            </a:extLst>
          </p:cNvPr>
          <p:cNvSpPr/>
          <p:nvPr/>
        </p:nvSpPr>
        <p:spPr>
          <a:xfrm>
            <a:off x="3845975" y="6242181"/>
            <a:ext cx="1649756" cy="233264"/>
          </a:xfrm>
          <a:prstGeom prst="roundRect">
            <a:avLst>
              <a:gd name="adj" fmla="val 9577"/>
            </a:avLst>
          </a:prstGeom>
          <a:solidFill>
            <a:schemeClr val="tx2">
              <a:alpha val="42000"/>
            </a:schemeClr>
          </a:solidFill>
          <a:ln w="28575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5561045"/>
            <a:ext cx="3045976" cy="488030"/>
          </a:xfrm>
          <a:prstGeom prst="rect">
            <a:avLst/>
          </a:prstGeom>
        </p:spPr>
      </p:pic>
      <p:sp>
        <p:nvSpPr>
          <p:cNvPr id="13" name="Rechthoek: afgeronde hoeken 23">
            <a:extLst>
              <a:ext uri="{FF2B5EF4-FFF2-40B4-BE49-F238E27FC236}">
                <a16:creationId xmlns:a16="http://schemas.microsoft.com/office/drawing/2014/main" id="{0F6A6929-EB3F-48CC-84CF-799468C80B97}"/>
              </a:ext>
            </a:extLst>
          </p:cNvPr>
          <p:cNvSpPr/>
          <p:nvPr/>
        </p:nvSpPr>
        <p:spPr>
          <a:xfrm>
            <a:off x="460517" y="5561043"/>
            <a:ext cx="2861181" cy="488031"/>
          </a:xfrm>
          <a:prstGeom prst="roundRect">
            <a:avLst>
              <a:gd name="adj" fmla="val 9577"/>
            </a:avLst>
          </a:prstGeom>
          <a:noFill/>
          <a:ln w="28575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8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Generalisation</a:t>
            </a:r>
            <a:r>
              <a:rPr lang="nl-BE" dirty="0" smtClean="0"/>
              <a:t>  of  </a:t>
            </a:r>
            <a:r>
              <a:rPr lang="nl-BE" dirty="0" err="1" smtClean="0"/>
              <a:t>pbac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390649"/>
            <a:ext cx="10106025" cy="5172076"/>
          </a:xfrm>
        </p:spPr>
        <p:txBody>
          <a:bodyPr>
            <a:normAutofit/>
          </a:bodyPr>
          <a:lstStyle/>
          <a:p>
            <a:r>
              <a:rPr lang="nl-BE" dirty="0" smtClean="0"/>
              <a:t>AECO-</a:t>
            </a:r>
            <a:r>
              <a:rPr lang="nl-BE" dirty="0" err="1" smtClean="0"/>
              <a:t>specific</a:t>
            </a:r>
            <a:r>
              <a:rPr lang="nl-BE" dirty="0" smtClean="0"/>
              <a:t> </a:t>
            </a:r>
            <a:r>
              <a:rPr lang="nl-BE" dirty="0" err="1"/>
              <a:t>implementation</a:t>
            </a:r>
            <a:r>
              <a:rPr lang="nl-BE" dirty="0"/>
              <a:t>: </a:t>
            </a:r>
          </a:p>
          <a:p>
            <a:pPr lvl="1"/>
            <a:r>
              <a:rPr lang="nl-BE" dirty="0"/>
              <a:t>Project </a:t>
            </a:r>
            <a:r>
              <a:rPr lang="nl-BE" dirty="0" err="1"/>
              <a:t>WebID</a:t>
            </a:r>
            <a:r>
              <a:rPr lang="nl-BE" dirty="0"/>
              <a:t> acts as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main</a:t>
            </a:r>
            <a:r>
              <a:rPr lang="nl-BE" dirty="0"/>
              <a:t> </a:t>
            </a:r>
            <a:r>
              <a:rPr lang="nl-BE" dirty="0" err="1"/>
              <a:t>trusted</a:t>
            </a:r>
            <a:r>
              <a:rPr lang="nl-BE" dirty="0"/>
              <a:t> </a:t>
            </a:r>
            <a:r>
              <a:rPr lang="nl-BE" dirty="0" err="1"/>
              <a:t>authority</a:t>
            </a:r>
            <a:endParaRPr lang="nl-BE" dirty="0"/>
          </a:p>
          <a:p>
            <a:pPr lvl="1"/>
            <a:r>
              <a:rPr lang="nl-BE" dirty="0"/>
              <a:t>Chain </a:t>
            </a:r>
            <a:r>
              <a:rPr lang="nl-BE" dirty="0" err="1"/>
              <a:t>discovery</a:t>
            </a:r>
            <a:r>
              <a:rPr lang="nl-BE" dirty="0"/>
              <a:t> is </a:t>
            </a:r>
            <a:r>
              <a:rPr lang="nl-BE" dirty="0" err="1"/>
              <a:t>bypassed</a:t>
            </a:r>
            <a:r>
              <a:rPr lang="nl-BE" dirty="0"/>
              <a:t> </a:t>
            </a:r>
            <a:r>
              <a:rPr lang="nl-BE" dirty="0" err="1"/>
              <a:t>if</a:t>
            </a:r>
            <a:r>
              <a:rPr lang="nl-BE" dirty="0"/>
              <a:t> </a:t>
            </a:r>
            <a:r>
              <a:rPr lang="nl-BE" dirty="0" err="1"/>
              <a:t>every</a:t>
            </a:r>
            <a:r>
              <a:rPr lang="nl-BE" dirty="0"/>
              <a:t> NP is </a:t>
            </a:r>
            <a:r>
              <a:rPr lang="nl-BE" dirty="0" err="1"/>
              <a:t>signed</a:t>
            </a:r>
            <a:r>
              <a:rPr lang="nl-BE" dirty="0"/>
              <a:t> </a:t>
            </a:r>
            <a:r>
              <a:rPr lang="nl-BE" dirty="0" err="1"/>
              <a:t>by</a:t>
            </a:r>
            <a:r>
              <a:rPr lang="nl-BE" dirty="0"/>
              <a:t> Project </a:t>
            </a:r>
            <a:r>
              <a:rPr lang="nl-BE" dirty="0" err="1"/>
              <a:t>WebID</a:t>
            </a:r>
            <a:endParaRPr lang="nl-BE" dirty="0"/>
          </a:p>
          <a:p>
            <a:pPr lvl="2"/>
            <a:r>
              <a:rPr lang="nl-BE" dirty="0"/>
              <a:t>ALTERNATIVE: Project </a:t>
            </a:r>
            <a:r>
              <a:rPr lang="nl-BE" dirty="0" err="1"/>
              <a:t>hierarchy</a:t>
            </a:r>
            <a:r>
              <a:rPr lang="nl-BE" dirty="0"/>
              <a:t> </a:t>
            </a:r>
            <a:r>
              <a:rPr lang="nl-BE" dirty="0" err="1"/>
              <a:t>may</a:t>
            </a:r>
            <a:r>
              <a:rPr lang="nl-BE" dirty="0"/>
              <a:t> help in chain </a:t>
            </a:r>
            <a:r>
              <a:rPr lang="nl-BE" dirty="0" err="1" smtClean="0"/>
              <a:t>discovery</a:t>
            </a:r>
            <a:endParaRPr lang="nl-BE" dirty="0" smtClean="0"/>
          </a:p>
          <a:p>
            <a:pPr lvl="2"/>
            <a:endParaRPr lang="nl-BE" dirty="0" smtClean="0"/>
          </a:p>
          <a:p>
            <a:r>
              <a:rPr lang="nl-BE" dirty="0" smtClean="0"/>
              <a:t>General </a:t>
            </a:r>
            <a:r>
              <a:rPr lang="nl-BE" dirty="0" err="1"/>
              <a:t>implementation</a:t>
            </a:r>
            <a:r>
              <a:rPr lang="nl-BE" dirty="0" smtClean="0"/>
              <a:t>:</a:t>
            </a:r>
            <a:endParaRPr lang="nl-BE" dirty="0"/>
          </a:p>
          <a:p>
            <a:pPr lvl="1"/>
            <a:r>
              <a:rPr lang="nl-BE" dirty="0" smtClean="0"/>
              <a:t>Chain </a:t>
            </a:r>
            <a:r>
              <a:rPr lang="nl-BE" dirty="0" err="1" smtClean="0"/>
              <a:t>discovery</a:t>
            </a:r>
            <a:r>
              <a:rPr lang="nl-BE" dirty="0" smtClean="0"/>
              <a:t> </a:t>
            </a:r>
            <a:r>
              <a:rPr lang="nl-BE" dirty="0" err="1"/>
              <a:t>involving</a:t>
            </a:r>
            <a:r>
              <a:rPr lang="nl-BE" dirty="0"/>
              <a:t> multiple </a:t>
            </a:r>
            <a:r>
              <a:rPr lang="nl-BE" dirty="0" smtClean="0"/>
              <a:t>actors in a non-</a:t>
            </a:r>
            <a:r>
              <a:rPr lang="nl-BE" dirty="0" err="1" smtClean="0"/>
              <a:t>hierarchical</a:t>
            </a:r>
            <a:r>
              <a:rPr lang="nl-BE" dirty="0" smtClean="0"/>
              <a:t> way?</a:t>
            </a:r>
          </a:p>
          <a:p>
            <a:pPr lvl="1"/>
            <a:r>
              <a:rPr lang="nl-BE" dirty="0" err="1" smtClean="0"/>
              <a:t>Publicness</a:t>
            </a:r>
            <a:r>
              <a:rPr lang="nl-BE" dirty="0" smtClean="0"/>
              <a:t> of </a:t>
            </a:r>
            <a:r>
              <a:rPr lang="nl-BE" dirty="0" err="1" smtClean="0"/>
              <a:t>shapes</a:t>
            </a:r>
            <a:r>
              <a:rPr lang="nl-BE" dirty="0" smtClean="0"/>
              <a:t>?</a:t>
            </a:r>
          </a:p>
          <a:p>
            <a:pPr lvl="1"/>
            <a:r>
              <a:rPr lang="nl-BE" dirty="0" err="1" smtClean="0"/>
              <a:t>Shape</a:t>
            </a:r>
            <a:r>
              <a:rPr lang="nl-BE" dirty="0" smtClean="0"/>
              <a:t> – </a:t>
            </a:r>
            <a:r>
              <a:rPr lang="nl-BE" dirty="0" err="1" smtClean="0"/>
              <a:t>assertion</a:t>
            </a:r>
            <a:r>
              <a:rPr lang="nl-BE" dirty="0" smtClean="0"/>
              <a:t> </a:t>
            </a:r>
            <a:r>
              <a:rPr lang="nl-BE" dirty="0" err="1" smtClean="0"/>
              <a:t>relationship</a:t>
            </a:r>
            <a:r>
              <a:rPr lang="nl-BE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8647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Future</a:t>
            </a:r>
            <a:r>
              <a:rPr lang="nl-BE" dirty="0" smtClean="0"/>
              <a:t> </a:t>
            </a:r>
            <a:r>
              <a:rPr lang="nl-BE" dirty="0" err="1" smtClean="0"/>
              <a:t>work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 smtClean="0"/>
              <a:t>REMAINING QUESTIONS:</a:t>
            </a:r>
          </a:p>
          <a:p>
            <a:pPr lvl="1"/>
            <a:r>
              <a:rPr lang="nl-BE" dirty="0" smtClean="0"/>
              <a:t>General </a:t>
            </a:r>
            <a:r>
              <a:rPr lang="nl-BE" dirty="0" err="1" smtClean="0"/>
              <a:t>applicability</a:t>
            </a:r>
            <a:r>
              <a:rPr lang="nl-BE" dirty="0" smtClean="0"/>
              <a:t>?</a:t>
            </a:r>
          </a:p>
          <a:p>
            <a:pPr lvl="1"/>
            <a:r>
              <a:rPr lang="nl-BE" dirty="0" err="1" smtClean="0"/>
              <a:t>Contextual</a:t>
            </a:r>
            <a:r>
              <a:rPr lang="nl-BE" dirty="0" smtClean="0"/>
              <a:t> </a:t>
            </a:r>
            <a:r>
              <a:rPr lang="nl-BE" dirty="0" err="1" smtClean="0"/>
              <a:t>patterns</a:t>
            </a:r>
            <a:r>
              <a:rPr lang="nl-BE" dirty="0" smtClean="0"/>
              <a:t> (resource, </a:t>
            </a:r>
            <a:r>
              <a:rPr lang="nl-BE" dirty="0" err="1" smtClean="0"/>
              <a:t>task</a:t>
            </a:r>
            <a:r>
              <a:rPr lang="nl-BE" dirty="0" smtClean="0"/>
              <a:t>, </a:t>
            </a:r>
            <a:r>
              <a:rPr lang="nl-BE" dirty="0" err="1" smtClean="0"/>
              <a:t>current</a:t>
            </a:r>
            <a:r>
              <a:rPr lang="nl-BE" dirty="0" smtClean="0"/>
              <a:t> project </a:t>
            </a:r>
            <a:r>
              <a:rPr lang="nl-BE" dirty="0" err="1" smtClean="0"/>
              <a:t>phase</a:t>
            </a:r>
            <a:r>
              <a:rPr lang="nl-BE" dirty="0" smtClean="0"/>
              <a:t> …)?</a:t>
            </a:r>
          </a:p>
          <a:p>
            <a:pPr lvl="1"/>
            <a:r>
              <a:rPr lang="nl-BE" dirty="0" smtClean="0"/>
              <a:t>Chain </a:t>
            </a:r>
            <a:r>
              <a:rPr lang="nl-BE" dirty="0" err="1" smtClean="0"/>
              <a:t>discovery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traversal</a:t>
            </a:r>
            <a:r>
              <a:rPr lang="nl-BE" dirty="0" smtClean="0"/>
              <a:t>?</a:t>
            </a:r>
          </a:p>
          <a:p>
            <a:pPr lvl="1"/>
            <a:r>
              <a:rPr lang="nl-BE" dirty="0" smtClean="0"/>
              <a:t>Maximise trust in </a:t>
            </a:r>
            <a:r>
              <a:rPr lang="nl-BE" dirty="0" err="1" smtClean="0"/>
              <a:t>the</a:t>
            </a:r>
            <a:r>
              <a:rPr lang="nl-BE" dirty="0" smtClean="0"/>
              <a:t> project </a:t>
            </a:r>
            <a:r>
              <a:rPr lang="nl-BE" dirty="0" err="1" smtClean="0"/>
              <a:t>WebID</a:t>
            </a:r>
            <a:r>
              <a:rPr lang="nl-BE" dirty="0" smtClean="0"/>
              <a:t> (</a:t>
            </a:r>
            <a:r>
              <a:rPr lang="nl-BE" dirty="0" err="1" smtClean="0"/>
              <a:t>who</a:t>
            </a:r>
            <a:r>
              <a:rPr lang="nl-BE" dirty="0" smtClean="0"/>
              <a:t> </a:t>
            </a:r>
            <a:r>
              <a:rPr lang="nl-BE" dirty="0" err="1" smtClean="0"/>
              <a:t>controls</a:t>
            </a:r>
            <a:r>
              <a:rPr lang="nl-BE" dirty="0" smtClean="0"/>
              <a:t> </a:t>
            </a:r>
            <a:r>
              <a:rPr lang="nl-BE" dirty="0" err="1" smtClean="0"/>
              <a:t>this</a:t>
            </a:r>
            <a:r>
              <a:rPr lang="nl-BE" dirty="0" smtClean="0"/>
              <a:t> POD?)</a:t>
            </a:r>
          </a:p>
          <a:p>
            <a:pPr lvl="1"/>
            <a:r>
              <a:rPr lang="nl-BE" dirty="0" err="1" smtClean="0"/>
              <a:t>Degree</a:t>
            </a:r>
            <a:r>
              <a:rPr lang="nl-BE" dirty="0" smtClean="0"/>
              <a:t> of </a:t>
            </a:r>
            <a:r>
              <a:rPr lang="nl-BE" dirty="0" err="1" smtClean="0"/>
              <a:t>centralisation</a:t>
            </a:r>
            <a:r>
              <a:rPr lang="nl-BE" dirty="0" smtClean="0"/>
              <a:t>?</a:t>
            </a:r>
          </a:p>
          <a:p>
            <a:endParaRPr lang="nl-BE" dirty="0" smtClean="0"/>
          </a:p>
          <a:p>
            <a:pPr marL="0" indent="0">
              <a:buNone/>
            </a:pPr>
            <a:r>
              <a:rPr lang="nl-BE" dirty="0" smtClean="0"/>
              <a:t>IMPLEMENTATION</a:t>
            </a:r>
            <a:endParaRPr lang="nl-BE" dirty="0"/>
          </a:p>
          <a:p>
            <a:pPr lvl="1"/>
            <a:r>
              <a:rPr lang="nl-BE" dirty="0" err="1"/>
              <a:t>Improve</a:t>
            </a:r>
            <a:r>
              <a:rPr lang="nl-BE" dirty="0"/>
              <a:t> </a:t>
            </a:r>
            <a:r>
              <a:rPr lang="nl-BE" dirty="0" err="1"/>
              <a:t>checking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authorship</a:t>
            </a:r>
            <a:r>
              <a:rPr lang="nl-BE" dirty="0"/>
              <a:t> </a:t>
            </a:r>
            <a:r>
              <a:rPr lang="nl-BE" dirty="0" err="1"/>
              <a:t>verification</a:t>
            </a:r>
            <a:r>
              <a:rPr lang="nl-BE" dirty="0"/>
              <a:t> </a:t>
            </a:r>
            <a:r>
              <a:rPr lang="nl-BE" dirty="0" err="1" smtClean="0"/>
              <a:t>functionality</a:t>
            </a:r>
            <a:endParaRPr lang="nl-BE" dirty="0" smtClean="0"/>
          </a:p>
          <a:p>
            <a:pPr lvl="1"/>
            <a:r>
              <a:rPr lang="nl-BE" dirty="0" smtClean="0"/>
              <a:t>Employee </a:t>
            </a:r>
            <a:r>
              <a:rPr lang="nl-BE" dirty="0" err="1" smtClean="0"/>
              <a:t>delegation</a:t>
            </a:r>
            <a:endParaRPr lang="nl-BE" dirty="0" smtClean="0"/>
          </a:p>
          <a:p>
            <a:pPr lvl="1"/>
            <a:r>
              <a:rPr lang="nl-BE" dirty="0" err="1" smtClean="0"/>
              <a:t>Shape</a:t>
            </a:r>
            <a:r>
              <a:rPr lang="nl-BE" dirty="0" smtClean="0"/>
              <a:t> or NP templating</a:t>
            </a:r>
          </a:p>
          <a:p>
            <a:pPr lvl="1"/>
            <a:r>
              <a:rPr lang="nl-BE" dirty="0" err="1" smtClean="0"/>
              <a:t>ConSolid</a:t>
            </a:r>
            <a:r>
              <a:rPr lang="nl-BE" dirty="0" smtClean="0"/>
              <a:t> Dashboard </a:t>
            </a:r>
            <a:r>
              <a:rPr lang="nl-BE" dirty="0" err="1" smtClean="0"/>
              <a:t>implementation</a:t>
            </a:r>
            <a:endParaRPr lang="nl-BE" dirty="0" smtClean="0"/>
          </a:p>
          <a:p>
            <a:pPr lvl="1"/>
            <a:r>
              <a:rPr lang="nl-BE" dirty="0" err="1" smtClean="0"/>
              <a:t>Geometry</a:t>
            </a:r>
            <a:r>
              <a:rPr lang="nl-BE" dirty="0" smtClean="0"/>
              <a:t> </a:t>
            </a:r>
            <a:r>
              <a:rPr lang="nl-BE" dirty="0" err="1" smtClean="0"/>
              <a:t>linking</a:t>
            </a:r>
            <a:r>
              <a:rPr lang="nl-BE" dirty="0" smtClean="0"/>
              <a:t> (query via </a:t>
            </a:r>
            <a:r>
              <a:rPr lang="nl-BE" dirty="0" err="1" smtClean="0"/>
              <a:t>geometric</a:t>
            </a:r>
            <a:r>
              <a:rPr lang="nl-BE" dirty="0" smtClean="0"/>
              <a:t> UI)</a:t>
            </a:r>
          </a:p>
        </p:txBody>
      </p:sp>
    </p:spTree>
    <p:extLst>
      <p:ext uri="{BB962C8B-B14F-4D97-AF65-F5344CB8AC3E}">
        <p14:creationId xmlns:p14="http://schemas.microsoft.com/office/powerpoint/2010/main" val="73288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8000" dirty="0" err="1" smtClean="0"/>
              <a:t>Thank</a:t>
            </a:r>
            <a:r>
              <a:rPr lang="nl-BE" sz="8000" dirty="0" smtClean="0"/>
              <a:t>  </a:t>
            </a:r>
            <a:r>
              <a:rPr lang="nl-BE" sz="8000" dirty="0" err="1" smtClean="0"/>
              <a:t>you</a:t>
            </a:r>
            <a:endParaRPr lang="nl-BE" sz="8000" dirty="0"/>
          </a:p>
        </p:txBody>
      </p:sp>
      <p:sp>
        <p:nvSpPr>
          <p:cNvPr id="3" name="Rechthoek 2"/>
          <p:cNvSpPr/>
          <p:nvPr/>
        </p:nvSpPr>
        <p:spPr>
          <a:xfrm>
            <a:off x="587830" y="6550223"/>
            <a:ext cx="117192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+mj-lt"/>
              </a:rPr>
              <a:t>This research is funded by the Research Foundation Flanders (FWO) in the </a:t>
            </a:r>
            <a:r>
              <a:rPr lang="en-US" sz="1400" b="1" dirty="0" smtClean="0">
                <a:solidFill>
                  <a:schemeClr val="bg1"/>
                </a:solidFill>
                <a:latin typeface="+mj-lt"/>
              </a:rPr>
              <a:t>form of </a:t>
            </a:r>
            <a:r>
              <a:rPr lang="en-US" sz="1400" b="1" dirty="0">
                <a:solidFill>
                  <a:schemeClr val="bg1"/>
                </a:solidFill>
                <a:latin typeface="+mj-lt"/>
              </a:rPr>
              <a:t>a personal Strategic Basic (SB) Research grant (grant no. 1S99020N).</a:t>
            </a:r>
            <a:endParaRPr lang="nl-BE" sz="1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7368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further</a:t>
            </a:r>
            <a:r>
              <a:rPr lang="nl-BE" dirty="0" smtClean="0"/>
              <a:t> reading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514475"/>
            <a:ext cx="10106025" cy="2257425"/>
          </a:xfrm>
        </p:spPr>
        <p:txBody>
          <a:bodyPr>
            <a:normAutofit fontScale="92500" lnSpcReduction="20000"/>
          </a:bodyPr>
          <a:lstStyle/>
          <a:p>
            <a:r>
              <a:rPr lang="en-US" sz="1400" b="0" dirty="0" smtClean="0">
                <a:latin typeface="+mn-lt"/>
              </a:rPr>
              <a:t>Werbrouck</a:t>
            </a:r>
            <a:r>
              <a:rPr lang="en-US" sz="1400" b="0" dirty="0">
                <a:latin typeface="+mn-lt"/>
              </a:rPr>
              <a:t>, J., Pauwels, P., Beetz, J., van </a:t>
            </a:r>
            <a:r>
              <a:rPr lang="en-US" sz="1400" b="0" dirty="0" err="1">
                <a:latin typeface="+mn-lt"/>
              </a:rPr>
              <a:t>Berlo</a:t>
            </a:r>
            <a:r>
              <a:rPr lang="en-US" sz="1400" b="0" dirty="0">
                <a:latin typeface="+mn-lt"/>
              </a:rPr>
              <a:t>, L.: </a:t>
            </a:r>
            <a:r>
              <a:rPr lang="en-US" sz="1400" dirty="0">
                <a:latin typeface="+mn-lt"/>
              </a:rPr>
              <a:t>Towards a </a:t>
            </a:r>
            <a:r>
              <a:rPr lang="en-US" sz="1400" dirty="0" err="1" smtClean="0">
                <a:latin typeface="+mn-lt"/>
              </a:rPr>
              <a:t>decentralised</a:t>
            </a:r>
            <a:r>
              <a:rPr lang="en-US" sz="1400" dirty="0" smtClean="0">
                <a:latin typeface="+mn-lt"/>
              </a:rPr>
              <a:t> common data environment using linked building data and the solid ecosystem</a:t>
            </a:r>
            <a:r>
              <a:rPr lang="en-US" sz="1400" b="0" dirty="0" smtClean="0">
                <a:latin typeface="+mn-lt"/>
              </a:rPr>
              <a:t>. In: 36th CIB W78 2019 Conference. pp. 113-123 (2019</a:t>
            </a:r>
            <a:r>
              <a:rPr lang="en-US" sz="1400" b="0" dirty="0" smtClean="0">
                <a:solidFill>
                  <a:schemeClr val="tx1"/>
                </a:solidFill>
                <a:latin typeface="+mn-lt"/>
              </a:rPr>
              <a:t>), https://biblio.ugent.be/</a:t>
            </a:r>
            <a:r>
              <a:rPr lang="nl-BE" sz="1400" b="0" dirty="0" err="1" smtClean="0">
                <a:solidFill>
                  <a:schemeClr val="tx1"/>
                </a:solidFill>
                <a:latin typeface="+mn-lt"/>
              </a:rPr>
              <a:t>publication</a:t>
            </a:r>
            <a:r>
              <a:rPr lang="nl-BE" sz="1400" b="0" dirty="0" smtClean="0">
                <a:solidFill>
                  <a:schemeClr val="tx1"/>
                </a:solidFill>
                <a:latin typeface="+mn-lt"/>
              </a:rPr>
              <a:t>/8633673.</a:t>
            </a:r>
          </a:p>
          <a:p>
            <a:r>
              <a:rPr lang="en-US" sz="1400" b="0" dirty="0" err="1">
                <a:latin typeface="+mn-lt"/>
              </a:rPr>
              <a:t>Oraskari</a:t>
            </a:r>
            <a:r>
              <a:rPr lang="en-US" sz="1400" b="0" dirty="0">
                <a:latin typeface="+mn-lt"/>
              </a:rPr>
              <a:t>, J., </a:t>
            </a:r>
            <a:r>
              <a:rPr lang="en-US" sz="1400" b="0" dirty="0" err="1" smtClean="0">
                <a:latin typeface="+mn-lt"/>
              </a:rPr>
              <a:t>Törm</a:t>
            </a:r>
            <a:r>
              <a:rPr lang="en-US" sz="1400" b="0" dirty="0" err="1">
                <a:latin typeface="+mn-lt"/>
              </a:rPr>
              <a:t>ä</a:t>
            </a:r>
            <a:r>
              <a:rPr lang="en-US" sz="1400" b="0" dirty="0" smtClean="0">
                <a:latin typeface="+mn-lt"/>
              </a:rPr>
              <a:t>, </a:t>
            </a:r>
            <a:r>
              <a:rPr lang="en-US" sz="1400" b="0" dirty="0">
                <a:latin typeface="+mn-lt"/>
              </a:rPr>
              <a:t>S.: </a:t>
            </a:r>
            <a:r>
              <a:rPr lang="en-US" sz="1400" dirty="0">
                <a:latin typeface="+mn-lt"/>
              </a:rPr>
              <a:t>Access control for web of building data: Challenges and directions.</a:t>
            </a:r>
            <a:r>
              <a:rPr lang="en-US" sz="1400" b="0" dirty="0">
                <a:latin typeface="+mn-lt"/>
              </a:rPr>
              <a:t> In: </a:t>
            </a:r>
            <a:r>
              <a:rPr lang="en-US" sz="1400" b="0" dirty="0" err="1">
                <a:latin typeface="+mn-lt"/>
              </a:rPr>
              <a:t>eWork</a:t>
            </a:r>
            <a:r>
              <a:rPr lang="en-US" sz="1400" b="0" dirty="0">
                <a:latin typeface="+mn-lt"/>
              </a:rPr>
              <a:t> and </a:t>
            </a:r>
            <a:r>
              <a:rPr lang="en-US" sz="1400" b="0" dirty="0" err="1">
                <a:latin typeface="+mn-lt"/>
              </a:rPr>
              <a:t>eBusiness</a:t>
            </a:r>
            <a:r>
              <a:rPr lang="en-US" sz="1400" b="0" dirty="0">
                <a:latin typeface="+mn-lt"/>
              </a:rPr>
              <a:t> in Architecture, Engineering and Construction: ECPPM 2016: Proceedings of the 11th European Conference on Product and </a:t>
            </a:r>
            <a:r>
              <a:rPr lang="nl-BE" sz="1400" b="0" dirty="0" err="1">
                <a:latin typeface="+mn-lt"/>
              </a:rPr>
              <a:t>Process</a:t>
            </a:r>
            <a:r>
              <a:rPr lang="nl-BE" sz="1400" b="0" dirty="0">
                <a:latin typeface="+mn-lt"/>
              </a:rPr>
              <a:t> </a:t>
            </a:r>
            <a:r>
              <a:rPr lang="nl-BE" sz="1400" b="0" dirty="0" err="1">
                <a:latin typeface="+mn-lt"/>
              </a:rPr>
              <a:t>Modelling</a:t>
            </a:r>
            <a:r>
              <a:rPr lang="nl-BE" sz="1400" b="0" dirty="0">
                <a:latin typeface="+mn-lt"/>
              </a:rPr>
              <a:t> (ECPPM 2016), </a:t>
            </a:r>
            <a:r>
              <a:rPr lang="nl-BE" sz="1400" b="0" dirty="0" err="1">
                <a:latin typeface="+mn-lt"/>
              </a:rPr>
              <a:t>Limassol</a:t>
            </a:r>
            <a:r>
              <a:rPr lang="nl-BE" sz="1400" b="0" dirty="0">
                <a:latin typeface="+mn-lt"/>
              </a:rPr>
              <a:t>, Cyprus, 7-9 September 2016. p. 45. CRC Press (2016</a:t>
            </a:r>
            <a:r>
              <a:rPr lang="nl-BE" sz="1400" b="0" dirty="0" smtClean="0">
                <a:latin typeface="+mn-lt"/>
              </a:rPr>
              <a:t>),</a:t>
            </a:r>
            <a:endParaRPr lang="nl-BE" sz="1400" b="0" dirty="0">
              <a:latin typeface="+mn-lt"/>
            </a:endParaRPr>
          </a:p>
          <a:p>
            <a:r>
              <a:rPr lang="en-US" sz="1400" b="0" dirty="0" err="1">
                <a:latin typeface="+mn-lt"/>
              </a:rPr>
              <a:t>Kirrane</a:t>
            </a:r>
            <a:r>
              <a:rPr lang="en-US" sz="1400" b="0" dirty="0">
                <a:latin typeface="+mn-lt"/>
              </a:rPr>
              <a:t>, S., </a:t>
            </a:r>
            <a:r>
              <a:rPr lang="en-US" sz="1400" b="0" dirty="0" err="1">
                <a:latin typeface="+mn-lt"/>
              </a:rPr>
              <a:t>Mileo</a:t>
            </a:r>
            <a:r>
              <a:rPr lang="en-US" sz="1400" b="0" dirty="0">
                <a:latin typeface="+mn-lt"/>
              </a:rPr>
              <a:t>, A., Decker, S.: </a:t>
            </a:r>
            <a:r>
              <a:rPr lang="en-US" sz="1400" dirty="0">
                <a:latin typeface="+mn-lt"/>
              </a:rPr>
              <a:t>Access control and the resource </a:t>
            </a:r>
            <a:r>
              <a:rPr lang="en-US" sz="1400" dirty="0" smtClean="0">
                <a:latin typeface="+mn-lt"/>
              </a:rPr>
              <a:t>description framework</a:t>
            </a:r>
            <a:r>
              <a:rPr lang="en-US" sz="1400" dirty="0">
                <a:latin typeface="+mn-lt"/>
              </a:rPr>
              <a:t>: A survey</a:t>
            </a:r>
            <a:r>
              <a:rPr lang="en-US" sz="1400" b="0" dirty="0">
                <a:latin typeface="+mn-lt"/>
              </a:rPr>
              <a:t>. Semantic Web 8(2), </a:t>
            </a:r>
            <a:r>
              <a:rPr lang="en-US" sz="1400" b="0" dirty="0" smtClean="0">
                <a:latin typeface="+mn-lt"/>
              </a:rPr>
              <a:t>311-352 </a:t>
            </a:r>
            <a:r>
              <a:rPr lang="en-US" sz="1400" b="0" dirty="0">
                <a:latin typeface="+mn-lt"/>
              </a:rPr>
              <a:t>(2017), http://</a:t>
            </a:r>
            <a:r>
              <a:rPr lang="en-US" sz="1400" b="0" dirty="0" smtClean="0">
                <a:latin typeface="+mn-lt"/>
              </a:rPr>
              <a:t>www.semantic-web-journal.net/system/files/swj1280.pdf.</a:t>
            </a:r>
            <a:endParaRPr lang="nl-BE" sz="1400" dirty="0">
              <a:latin typeface="+mn-lt"/>
            </a:endParaRPr>
          </a:p>
          <a:p>
            <a:r>
              <a:rPr lang="en-US" sz="1400" b="0" dirty="0">
                <a:latin typeface="+mn-lt"/>
              </a:rPr>
              <a:t>Kuhn, T., </a:t>
            </a:r>
            <a:r>
              <a:rPr lang="en-US" sz="1400" b="0" dirty="0" err="1">
                <a:latin typeface="+mn-lt"/>
              </a:rPr>
              <a:t>Barbano</a:t>
            </a:r>
            <a:r>
              <a:rPr lang="en-US" sz="1400" b="0" dirty="0">
                <a:latin typeface="+mn-lt"/>
              </a:rPr>
              <a:t>, P.E., Nagy, M.L., Krauthammer, M.: </a:t>
            </a:r>
            <a:r>
              <a:rPr lang="en-US" sz="1400" dirty="0">
                <a:latin typeface="+mn-lt"/>
              </a:rPr>
              <a:t>Broadening the scope </a:t>
            </a:r>
            <a:r>
              <a:rPr lang="en-US" sz="1400" dirty="0" smtClean="0">
                <a:latin typeface="+mn-lt"/>
              </a:rPr>
              <a:t>of </a:t>
            </a:r>
            <a:r>
              <a:rPr lang="en-US" sz="1400" dirty="0" err="1" smtClean="0">
                <a:latin typeface="+mn-lt"/>
              </a:rPr>
              <a:t>nanopublications</a:t>
            </a:r>
            <a:r>
              <a:rPr lang="en-US" sz="1400" b="0" dirty="0">
                <a:latin typeface="+mn-lt"/>
              </a:rPr>
              <a:t>. In: Extended Semantic Web Conference. pp. </a:t>
            </a:r>
            <a:r>
              <a:rPr lang="en-US" sz="1400" b="0" dirty="0" smtClean="0">
                <a:latin typeface="+mn-lt"/>
              </a:rPr>
              <a:t>487-501</a:t>
            </a:r>
            <a:r>
              <a:rPr lang="en-US" sz="1400" b="0" dirty="0">
                <a:latin typeface="+mn-lt"/>
              </a:rPr>
              <a:t>. </a:t>
            </a:r>
            <a:r>
              <a:rPr lang="en-US" sz="1400" b="0" dirty="0" smtClean="0">
                <a:latin typeface="+mn-lt"/>
              </a:rPr>
              <a:t>Springer </a:t>
            </a:r>
            <a:r>
              <a:rPr lang="nl-BE" sz="1400" b="0" dirty="0" smtClean="0">
                <a:latin typeface="+mn-lt"/>
              </a:rPr>
              <a:t>(2013</a:t>
            </a:r>
            <a:r>
              <a:rPr lang="nl-BE" sz="1400" b="0" dirty="0">
                <a:latin typeface="+mn-lt"/>
              </a:rPr>
              <a:t>), https://</a:t>
            </a:r>
            <a:r>
              <a:rPr lang="nl-BE" sz="1400" b="0" dirty="0" smtClean="0">
                <a:latin typeface="+mn-lt"/>
              </a:rPr>
              <a:t>link.springer.com/content/pdf/10.1007/978-3-642-38288-8_33.pdf.</a:t>
            </a:r>
            <a:endParaRPr lang="nl-BE" sz="1400" dirty="0" smtClean="0">
              <a:latin typeface="+mn-lt"/>
            </a:endParaRPr>
          </a:p>
          <a:p>
            <a:r>
              <a:rPr lang="nl-BE" sz="1400" b="0" dirty="0">
                <a:latin typeface="+mn-lt"/>
              </a:rPr>
              <a:t>Kuhn, T., </a:t>
            </a:r>
            <a:r>
              <a:rPr lang="nl-BE" sz="1400" b="0" dirty="0" err="1">
                <a:latin typeface="+mn-lt"/>
              </a:rPr>
              <a:t>Dumontier</a:t>
            </a:r>
            <a:r>
              <a:rPr lang="nl-BE" sz="1400" b="0" dirty="0">
                <a:latin typeface="+mn-lt"/>
              </a:rPr>
              <a:t>, M.: </a:t>
            </a:r>
            <a:r>
              <a:rPr lang="nl-BE" sz="1400" dirty="0" err="1">
                <a:latin typeface="+mn-lt"/>
              </a:rPr>
              <a:t>Trusty</a:t>
            </a:r>
            <a:r>
              <a:rPr lang="nl-BE" sz="1400" dirty="0">
                <a:latin typeface="+mn-lt"/>
              </a:rPr>
              <a:t> </a:t>
            </a:r>
            <a:r>
              <a:rPr lang="nl-BE" sz="1400" dirty="0" err="1">
                <a:latin typeface="+mn-lt"/>
              </a:rPr>
              <a:t>uris</a:t>
            </a:r>
            <a:r>
              <a:rPr lang="nl-BE" sz="1400" dirty="0">
                <a:latin typeface="+mn-lt"/>
              </a:rPr>
              <a:t>: </a:t>
            </a:r>
            <a:r>
              <a:rPr lang="nl-BE" sz="1400" dirty="0" err="1">
                <a:latin typeface="+mn-lt"/>
              </a:rPr>
              <a:t>Veriable</a:t>
            </a:r>
            <a:r>
              <a:rPr lang="nl-BE" sz="1400" dirty="0">
                <a:latin typeface="+mn-lt"/>
              </a:rPr>
              <a:t>, </a:t>
            </a:r>
            <a:r>
              <a:rPr lang="nl-BE" sz="1400" dirty="0" err="1">
                <a:latin typeface="+mn-lt"/>
              </a:rPr>
              <a:t>immutable</a:t>
            </a:r>
            <a:r>
              <a:rPr lang="nl-BE" sz="1400" dirty="0">
                <a:latin typeface="+mn-lt"/>
              </a:rPr>
              <a:t>, </a:t>
            </a:r>
            <a:r>
              <a:rPr lang="nl-BE" sz="1400" dirty="0" err="1">
                <a:latin typeface="+mn-lt"/>
              </a:rPr>
              <a:t>and</a:t>
            </a:r>
            <a:r>
              <a:rPr lang="nl-BE" sz="1400" dirty="0">
                <a:latin typeface="+mn-lt"/>
              </a:rPr>
              <a:t> permanent </a:t>
            </a:r>
            <a:r>
              <a:rPr lang="nl-BE" sz="1400" dirty="0" smtClean="0">
                <a:latin typeface="+mn-lt"/>
              </a:rPr>
              <a:t>digital </a:t>
            </a:r>
            <a:r>
              <a:rPr lang="en-US" sz="1400" dirty="0" smtClean="0">
                <a:latin typeface="+mn-lt"/>
              </a:rPr>
              <a:t>artifacts </a:t>
            </a:r>
            <a:r>
              <a:rPr lang="en-US" sz="1400" dirty="0">
                <a:latin typeface="+mn-lt"/>
              </a:rPr>
              <a:t>for linked data</a:t>
            </a:r>
            <a:r>
              <a:rPr lang="en-US" sz="1400" b="0" dirty="0">
                <a:latin typeface="+mn-lt"/>
              </a:rPr>
              <a:t>. In: European semantic web conference. pp. </a:t>
            </a:r>
            <a:r>
              <a:rPr lang="en-US" sz="1400" b="0" dirty="0" smtClean="0">
                <a:latin typeface="+mn-lt"/>
              </a:rPr>
              <a:t>395-410. </a:t>
            </a:r>
            <a:r>
              <a:rPr lang="nl-BE" sz="1400" b="0" dirty="0" smtClean="0">
                <a:latin typeface="+mn-lt"/>
              </a:rPr>
              <a:t>Springer </a:t>
            </a:r>
            <a:r>
              <a:rPr lang="nl-BE" sz="1400" b="0" dirty="0">
                <a:latin typeface="+mn-lt"/>
              </a:rPr>
              <a:t>(2014), https://</a:t>
            </a:r>
            <a:r>
              <a:rPr lang="nl-BE" sz="1400" b="0" dirty="0" smtClean="0">
                <a:latin typeface="+mn-lt"/>
              </a:rPr>
              <a:t>arxiv.org/pdf/1401.5775.pdf.</a:t>
            </a:r>
            <a:endParaRPr lang="nl-BE" sz="1400" dirty="0">
              <a:latin typeface="+mn-lt"/>
            </a:endParaRP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1038225" y="5029200"/>
            <a:ext cx="10086974" cy="15033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1" kern="1200" cap="none" baseline="0">
                <a:solidFill>
                  <a:schemeClr val="bg2">
                    <a:lumMod val="10000"/>
                  </a:schemeClr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 cap="none">
                <a:solidFill>
                  <a:schemeClr val="bg2">
                    <a:lumMod val="10000"/>
                  </a:schemeClr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 cap="none">
                <a:solidFill>
                  <a:schemeClr val="bg2">
                    <a:lumMod val="10000"/>
                  </a:schemeClr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 cap="none">
                <a:solidFill>
                  <a:schemeClr val="bg2">
                    <a:lumMod val="10000"/>
                  </a:schemeClr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 cap="none">
                <a:solidFill>
                  <a:schemeClr val="bg2">
                    <a:lumMod val="10000"/>
                  </a:schemeClr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BE" sz="1400" dirty="0" smtClean="0">
                <a:solidFill>
                  <a:schemeClr val="tx1"/>
                </a:solidFill>
              </a:rPr>
              <a:t>IMAGE SOURCES: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BE" sz="1400" b="0" dirty="0" smtClean="0">
                <a:solidFill>
                  <a:schemeClr val="tx1"/>
                </a:solidFill>
              </a:rPr>
              <a:t>[1] https://solid.mit.edu/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BE" sz="1400" b="0" dirty="0" smtClean="0"/>
              <a:t>[2] https://ruben.verborgh.org</a:t>
            </a:r>
            <a:r>
              <a:rPr lang="nl-BE" sz="1400" b="0" dirty="0" smtClean="0"/>
              <a:t>/</a:t>
            </a:r>
          </a:p>
          <a:p>
            <a:pPr marL="0" indent="0">
              <a:buNone/>
            </a:pPr>
            <a:r>
              <a:rPr lang="nl-BE" sz="1400" b="0" dirty="0"/>
              <a:t>[3] https://www.slideshare.net/berlotti/bim-bots</a:t>
            </a:r>
            <a:endParaRPr lang="nl-BE" sz="1400" b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nl-BE" sz="1400" b="0" dirty="0" smtClean="0"/>
              <a:t>[4] </a:t>
            </a:r>
            <a:r>
              <a:rPr lang="nl-BE" sz="1400" b="0" dirty="0" smtClean="0"/>
              <a:t>http://nanopub.org/</a:t>
            </a:r>
            <a:endParaRPr lang="nl-BE" b="0" dirty="0"/>
          </a:p>
        </p:txBody>
      </p:sp>
    </p:spTree>
    <p:extLst>
      <p:ext uri="{BB962C8B-B14F-4D97-AF65-F5344CB8AC3E}">
        <p14:creationId xmlns:p14="http://schemas.microsoft.com/office/powerpoint/2010/main" val="391315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The  </a:t>
            </a:r>
            <a:r>
              <a:rPr lang="nl-BE" dirty="0" err="1" smtClean="0"/>
              <a:t>solid</a:t>
            </a:r>
            <a:r>
              <a:rPr lang="nl-BE" dirty="0" smtClean="0"/>
              <a:t>  project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73195" y="2196119"/>
            <a:ext cx="10106025" cy="13617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Solid (derived from "social linked data") is a proposed set of conventions and tools for building decentralized social applications based on Linked Data principles. Solid is modular and extensible and it relies as much as possible on existing </a:t>
            </a:r>
            <a:r>
              <a:rPr lang="en-US" sz="3200" dirty="0" smtClean="0"/>
              <a:t>W3C </a:t>
            </a:r>
            <a:r>
              <a:rPr lang="en-US" sz="3200" dirty="0"/>
              <a:t>standards and protocols.</a:t>
            </a:r>
            <a:endParaRPr lang="nl-BE" sz="32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8625" y="4949590"/>
            <a:ext cx="11250595" cy="133368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605" y="2131150"/>
            <a:ext cx="600159" cy="628738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0" y="6547749"/>
            <a:ext cx="12192001" cy="3102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Rechthoek 8"/>
          <p:cNvSpPr/>
          <p:nvPr/>
        </p:nvSpPr>
        <p:spPr>
          <a:xfrm>
            <a:off x="7343455" y="4408118"/>
            <a:ext cx="32059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BE" sz="1400" b="1" dirty="0" smtClean="0">
                <a:solidFill>
                  <a:srgbClr val="191919"/>
                </a:solidFill>
              </a:rPr>
              <a:t>[https</a:t>
            </a:r>
            <a:r>
              <a:rPr lang="nl-BE" sz="1400" b="1" dirty="0">
                <a:solidFill>
                  <a:srgbClr val="191919"/>
                </a:solidFill>
              </a:rPr>
              <a:t>://</a:t>
            </a:r>
            <a:r>
              <a:rPr lang="nl-BE" sz="1400" b="1" dirty="0" smtClean="0">
                <a:solidFill>
                  <a:srgbClr val="191919"/>
                </a:solidFill>
              </a:rPr>
              <a:t>solid.mit.edu]</a:t>
            </a:r>
            <a:endParaRPr lang="nl-BE" sz="1400" b="1" dirty="0">
              <a:solidFill>
                <a:srgbClr val="191919"/>
              </a:solidFill>
            </a:endParaRPr>
          </a:p>
        </p:txBody>
      </p:sp>
      <p:grpSp>
        <p:nvGrpSpPr>
          <p:cNvPr id="12" name="Groep 11"/>
          <p:cNvGrpSpPr/>
          <p:nvPr/>
        </p:nvGrpSpPr>
        <p:grpSpPr>
          <a:xfrm>
            <a:off x="9990886" y="6516971"/>
            <a:ext cx="216131" cy="369332"/>
            <a:chOff x="9671512" y="6522005"/>
            <a:chExt cx="216131" cy="369332"/>
          </a:xfrm>
        </p:grpSpPr>
        <p:sp>
          <p:nvSpPr>
            <p:cNvPr id="10" name="Ovaal 9"/>
            <p:cNvSpPr/>
            <p:nvPr/>
          </p:nvSpPr>
          <p:spPr>
            <a:xfrm>
              <a:off x="9671512" y="6598606"/>
              <a:ext cx="216131" cy="216131"/>
            </a:xfrm>
            <a:prstGeom prst="ellipse">
              <a:avLst/>
            </a:prstGeom>
            <a:solidFill>
              <a:srgbClr val="369C8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1" name="Tekstvak 10"/>
            <p:cNvSpPr txBox="1"/>
            <p:nvPr/>
          </p:nvSpPr>
          <p:spPr>
            <a:xfrm>
              <a:off x="9671512" y="6522005"/>
              <a:ext cx="2161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dirty="0" smtClean="0">
                  <a:solidFill>
                    <a:schemeClr val="bg1"/>
                  </a:solidFill>
                </a:rPr>
                <a:t>i</a:t>
              </a:r>
              <a:endParaRPr lang="nl-BE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Rechthoek 12"/>
          <p:cNvSpPr/>
          <p:nvPr/>
        </p:nvSpPr>
        <p:spPr>
          <a:xfrm>
            <a:off x="11772214" y="6175943"/>
            <a:ext cx="489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BE" b="1" dirty="0" smtClean="0"/>
              <a:t>[1] </a:t>
            </a:r>
            <a:endParaRPr lang="nl-BE" b="1" dirty="0"/>
          </a:p>
        </p:txBody>
      </p:sp>
      <p:sp>
        <p:nvSpPr>
          <p:cNvPr id="5" name="Rechthoek 4"/>
          <p:cNvSpPr/>
          <p:nvPr/>
        </p:nvSpPr>
        <p:spPr>
          <a:xfrm>
            <a:off x="10192941" y="6545275"/>
            <a:ext cx="20297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1400" b="1" dirty="0">
                <a:solidFill>
                  <a:schemeClr val="bg1"/>
                </a:solidFill>
              </a:rPr>
              <a:t>https://solidproject.org/</a:t>
            </a:r>
          </a:p>
        </p:txBody>
      </p:sp>
    </p:spTree>
    <p:extLst>
      <p:ext uri="{BB962C8B-B14F-4D97-AF65-F5344CB8AC3E}">
        <p14:creationId xmlns:p14="http://schemas.microsoft.com/office/powerpoint/2010/main" val="227940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0" y="6547749"/>
            <a:ext cx="12192001" cy="3102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The  </a:t>
            </a:r>
            <a:r>
              <a:rPr lang="nl-BE" dirty="0" err="1" smtClean="0"/>
              <a:t>solid</a:t>
            </a:r>
            <a:r>
              <a:rPr lang="nl-BE" dirty="0" smtClean="0"/>
              <a:t>  project</a:t>
            </a:r>
            <a:endParaRPr lang="nl-BE" dirty="0"/>
          </a:p>
        </p:txBody>
      </p:sp>
      <p:pic>
        <p:nvPicPr>
          <p:cNvPr id="9" name="Tijdelijke aanduiding voor inhoud 8"/>
          <p:cNvPicPr>
            <a:picLocks noGrp="1" noChangeAspect="1"/>
          </p:cNvPicPr>
          <p:nvPr>
            <p:ph idx="1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268" y="3212460"/>
            <a:ext cx="6570085" cy="2823083"/>
          </a:xfrm>
        </p:spPr>
      </p:pic>
      <p:sp>
        <p:nvSpPr>
          <p:cNvPr id="11" name="Tijdelijke aanduiding voor inhoud 2"/>
          <p:cNvSpPr txBox="1">
            <a:spLocks/>
          </p:cNvSpPr>
          <p:nvPr/>
        </p:nvSpPr>
        <p:spPr>
          <a:xfrm>
            <a:off x="838199" y="1352550"/>
            <a:ext cx="108585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1" kern="1200" cap="none" baseline="0">
                <a:solidFill>
                  <a:schemeClr val="bg2">
                    <a:lumMod val="10000"/>
                  </a:schemeClr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 cap="none">
                <a:solidFill>
                  <a:schemeClr val="bg2">
                    <a:lumMod val="10000"/>
                  </a:schemeClr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 cap="none">
                <a:solidFill>
                  <a:schemeClr val="bg2">
                    <a:lumMod val="10000"/>
                  </a:schemeClr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 cap="none">
                <a:solidFill>
                  <a:schemeClr val="bg2">
                    <a:lumMod val="10000"/>
                  </a:schemeClr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 cap="none">
                <a:solidFill>
                  <a:schemeClr val="bg2">
                    <a:lumMod val="10000"/>
                  </a:schemeClr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 err="1" smtClean="0"/>
              <a:t>Agents</a:t>
            </a:r>
            <a:r>
              <a:rPr lang="nl-BE" dirty="0" smtClean="0"/>
              <a:t> store data on a personal POD, </a:t>
            </a:r>
            <a:r>
              <a:rPr lang="nl-BE" dirty="0" err="1" smtClean="0"/>
              <a:t>either</a:t>
            </a:r>
            <a:r>
              <a:rPr lang="nl-BE" dirty="0" smtClean="0"/>
              <a:t> </a:t>
            </a:r>
            <a:r>
              <a:rPr lang="nl-BE" dirty="0" err="1" smtClean="0"/>
              <a:t>self-hosted</a:t>
            </a:r>
            <a:r>
              <a:rPr lang="nl-BE" dirty="0" smtClean="0"/>
              <a:t> or </a:t>
            </a:r>
            <a:r>
              <a:rPr lang="nl-BE" dirty="0" err="1" smtClean="0"/>
              <a:t>hosted</a:t>
            </a:r>
            <a:r>
              <a:rPr lang="nl-BE" dirty="0" smtClean="0"/>
              <a:t> </a:t>
            </a:r>
            <a:r>
              <a:rPr lang="nl-BE" dirty="0" err="1" smtClean="0"/>
              <a:t>by</a:t>
            </a:r>
            <a:r>
              <a:rPr lang="nl-BE" dirty="0" smtClean="0"/>
              <a:t> a </a:t>
            </a:r>
            <a:r>
              <a:rPr lang="nl-BE" dirty="0" smtClean="0"/>
              <a:t>provider</a:t>
            </a:r>
          </a:p>
          <a:p>
            <a:r>
              <a:rPr lang="nl-BE" dirty="0" err="1" smtClean="0"/>
              <a:t>Identification</a:t>
            </a:r>
            <a:r>
              <a:rPr lang="nl-BE" dirty="0" smtClean="0"/>
              <a:t> </a:t>
            </a:r>
            <a:r>
              <a:rPr lang="nl-BE" dirty="0" err="1" smtClean="0"/>
              <a:t>by</a:t>
            </a:r>
            <a:r>
              <a:rPr lang="nl-BE" dirty="0" smtClean="0"/>
              <a:t> </a:t>
            </a:r>
            <a:r>
              <a:rPr lang="nl-BE" dirty="0" err="1" smtClean="0"/>
              <a:t>webID</a:t>
            </a:r>
            <a:r>
              <a:rPr lang="nl-BE" dirty="0" smtClean="0"/>
              <a:t>*</a:t>
            </a:r>
          </a:p>
          <a:p>
            <a:r>
              <a:rPr lang="nl-BE" dirty="0" err="1" smtClean="0"/>
              <a:t>Linked</a:t>
            </a:r>
            <a:r>
              <a:rPr lang="nl-BE" dirty="0" smtClean="0"/>
              <a:t> Data Platform (LDP)** </a:t>
            </a:r>
            <a:r>
              <a:rPr lang="nl-BE" dirty="0" err="1" smtClean="0"/>
              <a:t>specification</a:t>
            </a:r>
            <a:r>
              <a:rPr lang="nl-BE" dirty="0"/>
              <a:t>	</a:t>
            </a:r>
            <a:r>
              <a:rPr lang="nl-BE" dirty="0" smtClean="0"/>
              <a:t>   </a:t>
            </a:r>
            <a:r>
              <a:rPr lang="nl-BE" dirty="0" err="1" smtClean="0"/>
              <a:t>PODs</a:t>
            </a:r>
            <a:r>
              <a:rPr lang="nl-BE" dirty="0" smtClean="0"/>
              <a:t> </a:t>
            </a:r>
            <a:r>
              <a:rPr lang="nl-BE" dirty="0" err="1"/>
              <a:t>organised</a:t>
            </a:r>
            <a:r>
              <a:rPr lang="nl-BE" dirty="0"/>
              <a:t> as a folder </a:t>
            </a:r>
            <a:r>
              <a:rPr lang="nl-BE" dirty="0" err="1" smtClean="0"/>
              <a:t>structure</a:t>
            </a:r>
            <a:endParaRPr lang="nl-BE" dirty="0" smtClean="0"/>
          </a:p>
          <a:p>
            <a:r>
              <a:rPr lang="nl-BE" dirty="0" smtClean="0"/>
              <a:t>Web </a:t>
            </a:r>
            <a:r>
              <a:rPr lang="nl-BE" dirty="0" err="1" smtClean="0"/>
              <a:t>application</a:t>
            </a:r>
            <a:r>
              <a:rPr lang="nl-BE" dirty="0" smtClean="0"/>
              <a:t> SDK</a:t>
            </a:r>
            <a:endParaRPr lang="nl-BE" dirty="0"/>
          </a:p>
        </p:txBody>
      </p:sp>
      <p:sp>
        <p:nvSpPr>
          <p:cNvPr id="12" name="Rechthoek 11"/>
          <p:cNvSpPr/>
          <p:nvPr/>
        </p:nvSpPr>
        <p:spPr>
          <a:xfrm>
            <a:off x="647700" y="6547749"/>
            <a:ext cx="115443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BE" sz="1400" b="1" dirty="0" smtClean="0">
                <a:solidFill>
                  <a:schemeClr val="bg1"/>
                </a:solidFill>
              </a:rPr>
              <a:t>*https</a:t>
            </a:r>
            <a:r>
              <a:rPr lang="nl-BE" sz="1400" b="1" dirty="0">
                <a:solidFill>
                  <a:schemeClr val="bg1"/>
                </a:solidFill>
              </a:rPr>
              <a:t>://</a:t>
            </a:r>
            <a:r>
              <a:rPr lang="nl-BE" sz="1400" b="1" dirty="0" smtClean="0">
                <a:solidFill>
                  <a:schemeClr val="bg1"/>
                </a:solidFill>
              </a:rPr>
              <a:t>www.w3.org/wiki/WebID  ||  **https://www.w3.org/TR/ldp/</a:t>
            </a:r>
            <a:endParaRPr lang="nl-BE" sz="1400" b="1" dirty="0">
              <a:solidFill>
                <a:schemeClr val="bg1"/>
              </a:solidFill>
            </a:endParaRPr>
          </a:p>
        </p:txBody>
      </p:sp>
      <p:sp>
        <p:nvSpPr>
          <p:cNvPr id="14" name="Rechthoek 13"/>
          <p:cNvSpPr/>
          <p:nvPr/>
        </p:nvSpPr>
        <p:spPr>
          <a:xfrm>
            <a:off x="11563044" y="6182174"/>
            <a:ext cx="726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BE" b="1" dirty="0" smtClean="0"/>
              <a:t>[</a:t>
            </a:r>
            <a:r>
              <a:rPr lang="nl-BE" b="1" dirty="0" smtClean="0"/>
              <a:t>2, 3] </a:t>
            </a:r>
            <a:endParaRPr lang="nl-BE" b="1" dirty="0"/>
          </a:p>
        </p:txBody>
      </p:sp>
      <p:grpSp>
        <p:nvGrpSpPr>
          <p:cNvPr id="18" name="Groep 17"/>
          <p:cNvGrpSpPr/>
          <p:nvPr/>
        </p:nvGrpSpPr>
        <p:grpSpPr>
          <a:xfrm>
            <a:off x="6695806" y="6513005"/>
            <a:ext cx="216131" cy="369332"/>
            <a:chOff x="9671512" y="6522005"/>
            <a:chExt cx="216131" cy="369332"/>
          </a:xfrm>
        </p:grpSpPr>
        <p:sp>
          <p:nvSpPr>
            <p:cNvPr id="16" name="Ovaal 15"/>
            <p:cNvSpPr/>
            <p:nvPr/>
          </p:nvSpPr>
          <p:spPr>
            <a:xfrm>
              <a:off x="9671512" y="6598606"/>
              <a:ext cx="216131" cy="216131"/>
            </a:xfrm>
            <a:prstGeom prst="ellipse">
              <a:avLst/>
            </a:prstGeom>
            <a:solidFill>
              <a:srgbClr val="369C8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7" name="Tekstvak 16"/>
            <p:cNvSpPr txBox="1"/>
            <p:nvPr/>
          </p:nvSpPr>
          <p:spPr>
            <a:xfrm>
              <a:off x="9671512" y="6522005"/>
              <a:ext cx="2161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dirty="0" smtClean="0">
                  <a:solidFill>
                    <a:schemeClr val="bg1"/>
                  </a:solidFill>
                </a:rPr>
                <a:t>i</a:t>
              </a:r>
              <a:endParaRPr lang="nl-BE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4" name="Groep 53"/>
          <p:cNvGrpSpPr/>
          <p:nvPr/>
        </p:nvGrpSpPr>
        <p:grpSpPr>
          <a:xfrm>
            <a:off x="2728269" y="3212460"/>
            <a:ext cx="6663382" cy="2823083"/>
            <a:chOff x="-219200" y="2510182"/>
            <a:chExt cx="6662863" cy="2827133"/>
          </a:xfrm>
        </p:grpSpPr>
        <p:pic>
          <p:nvPicPr>
            <p:cNvPr id="55" name="Tijdelijke aanduiding voor inhoud 8"/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9200" y="2510182"/>
              <a:ext cx="6570085" cy="2823083"/>
            </a:xfrm>
            <a:prstGeom prst="rect">
              <a:avLst/>
            </a:prstGeom>
          </p:spPr>
        </p:pic>
        <p:sp>
          <p:nvSpPr>
            <p:cNvPr id="56" name="Rechthoek 55"/>
            <p:cNvSpPr/>
            <p:nvPr/>
          </p:nvSpPr>
          <p:spPr>
            <a:xfrm>
              <a:off x="5344218" y="2921577"/>
              <a:ext cx="989060" cy="283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400"/>
            </a:p>
          </p:txBody>
        </p:sp>
        <p:grpSp>
          <p:nvGrpSpPr>
            <p:cNvPr id="57" name="Groep 56"/>
            <p:cNvGrpSpPr/>
            <p:nvPr/>
          </p:nvGrpSpPr>
          <p:grpSpPr>
            <a:xfrm>
              <a:off x="5344216" y="3034747"/>
              <a:ext cx="995563" cy="765857"/>
              <a:chOff x="5160980" y="2840832"/>
              <a:chExt cx="1291709" cy="993674"/>
            </a:xfrm>
          </p:grpSpPr>
          <p:pic>
            <p:nvPicPr>
              <p:cNvPr id="68" name="Afbeelding 6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64394" y="2955295"/>
                <a:ext cx="1279864" cy="879211"/>
              </a:xfrm>
              <a:prstGeom prst="rect">
                <a:avLst/>
              </a:prstGeom>
            </p:spPr>
          </p:pic>
          <p:sp>
            <p:nvSpPr>
              <p:cNvPr id="69" name="Rechthoek 68"/>
              <p:cNvSpPr/>
              <p:nvPr/>
            </p:nvSpPr>
            <p:spPr>
              <a:xfrm>
                <a:off x="5188744" y="3107531"/>
                <a:ext cx="202406" cy="1476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400"/>
              </a:p>
            </p:txBody>
          </p:sp>
          <p:sp>
            <p:nvSpPr>
              <p:cNvPr id="70" name="Rechthoek 69"/>
              <p:cNvSpPr/>
              <p:nvPr/>
            </p:nvSpPr>
            <p:spPr>
              <a:xfrm>
                <a:off x="6319838" y="3240118"/>
                <a:ext cx="95250" cy="1476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400"/>
              </a:p>
            </p:txBody>
          </p:sp>
          <p:sp>
            <p:nvSpPr>
              <p:cNvPr id="71" name="Afgeronde rechthoek 70"/>
              <p:cNvSpPr/>
              <p:nvPr/>
            </p:nvSpPr>
            <p:spPr>
              <a:xfrm>
                <a:off x="5160980" y="2840832"/>
                <a:ext cx="1291709" cy="967166"/>
              </a:xfrm>
              <a:prstGeom prst="roundRect">
                <a:avLst>
                  <a:gd name="adj" fmla="val 4083"/>
                </a:avLst>
              </a:prstGeom>
              <a:noFill/>
              <a:ln w="57150">
                <a:solidFill>
                  <a:srgbClr val="7F7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400"/>
              </a:p>
            </p:txBody>
          </p:sp>
        </p:grpSp>
        <p:sp>
          <p:nvSpPr>
            <p:cNvPr id="58" name="Rechthoek 57"/>
            <p:cNvSpPr/>
            <p:nvPr/>
          </p:nvSpPr>
          <p:spPr>
            <a:xfrm>
              <a:off x="5369325" y="4062612"/>
              <a:ext cx="989060" cy="283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400"/>
            </a:p>
          </p:txBody>
        </p:sp>
        <p:sp>
          <p:nvSpPr>
            <p:cNvPr id="59" name="Rechthoek 58"/>
            <p:cNvSpPr/>
            <p:nvPr/>
          </p:nvSpPr>
          <p:spPr>
            <a:xfrm>
              <a:off x="6157224" y="4157399"/>
              <a:ext cx="286439" cy="8513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400"/>
            </a:p>
          </p:txBody>
        </p:sp>
        <p:grpSp>
          <p:nvGrpSpPr>
            <p:cNvPr id="60" name="Groep 59"/>
            <p:cNvGrpSpPr/>
            <p:nvPr/>
          </p:nvGrpSpPr>
          <p:grpSpPr>
            <a:xfrm>
              <a:off x="5319713" y="4211159"/>
              <a:ext cx="991082" cy="872659"/>
              <a:chOff x="5319713" y="4119329"/>
              <a:chExt cx="1095374" cy="964489"/>
            </a:xfrm>
          </p:grpSpPr>
          <p:pic>
            <p:nvPicPr>
              <p:cNvPr id="65" name="Afbeelding 6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19713" y="4169823"/>
                <a:ext cx="1047750" cy="913995"/>
              </a:xfrm>
              <a:prstGeom prst="rect">
                <a:avLst/>
              </a:prstGeom>
            </p:spPr>
          </p:pic>
          <p:sp>
            <p:nvSpPr>
              <p:cNvPr id="66" name="Rechthoek 65"/>
              <p:cNvSpPr/>
              <p:nvPr/>
            </p:nvSpPr>
            <p:spPr>
              <a:xfrm>
                <a:off x="6216298" y="4300538"/>
                <a:ext cx="198789" cy="283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400"/>
              </a:p>
            </p:txBody>
          </p:sp>
          <p:sp>
            <p:nvSpPr>
              <p:cNvPr id="67" name="Afgeronde rechthoek 66"/>
              <p:cNvSpPr/>
              <p:nvPr/>
            </p:nvSpPr>
            <p:spPr>
              <a:xfrm>
                <a:off x="5329239" y="4119329"/>
                <a:ext cx="1021646" cy="964489"/>
              </a:xfrm>
              <a:prstGeom prst="roundRect">
                <a:avLst>
                  <a:gd name="adj" fmla="val 3015"/>
                </a:avLst>
              </a:prstGeom>
              <a:noFill/>
              <a:ln w="57150">
                <a:solidFill>
                  <a:srgbClr val="7F7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400"/>
              </a:p>
            </p:txBody>
          </p:sp>
        </p:grpSp>
        <p:sp>
          <p:nvSpPr>
            <p:cNvPr id="61" name="Rechthoek: afgeronde hoeken 23">
              <a:extLst>
                <a:ext uri="{FF2B5EF4-FFF2-40B4-BE49-F238E27FC236}">
                  <a16:creationId xmlns:a16="http://schemas.microsoft.com/office/drawing/2014/main" id="{0F6A6929-EB3F-48CC-84CF-799468C80B97}"/>
                </a:ext>
              </a:extLst>
            </p:cNvPr>
            <p:cNvSpPr/>
            <p:nvPr/>
          </p:nvSpPr>
          <p:spPr>
            <a:xfrm>
              <a:off x="3584291" y="2819400"/>
              <a:ext cx="1019459" cy="523091"/>
            </a:xfrm>
            <a:prstGeom prst="roundRect">
              <a:avLst>
                <a:gd name="adj" fmla="val 37254"/>
              </a:avLst>
            </a:prstGeom>
            <a:solidFill>
              <a:srgbClr val="85858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1200" b="1" dirty="0" err="1" smtClean="0">
                  <a:solidFill>
                    <a:schemeClr val="bg1"/>
                  </a:solidFill>
                </a:rPr>
                <a:t>Structural</a:t>
              </a:r>
              <a:r>
                <a:rPr lang="nl-BE" sz="1200" b="1" dirty="0" smtClean="0">
                  <a:solidFill>
                    <a:schemeClr val="bg1"/>
                  </a:solidFill>
                </a:rPr>
                <a:t> Office</a:t>
              </a:r>
              <a:endParaRPr lang="nl-BE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2" name="Rechthoek: afgeronde hoeken 23">
              <a:extLst>
                <a:ext uri="{FF2B5EF4-FFF2-40B4-BE49-F238E27FC236}">
                  <a16:creationId xmlns:a16="http://schemas.microsoft.com/office/drawing/2014/main" id="{0F6A6929-EB3F-48CC-84CF-799468C80B97}"/>
                </a:ext>
              </a:extLst>
            </p:cNvPr>
            <p:cNvSpPr/>
            <p:nvPr/>
          </p:nvSpPr>
          <p:spPr>
            <a:xfrm>
              <a:off x="3279491" y="3490851"/>
              <a:ext cx="1019459" cy="523091"/>
            </a:xfrm>
            <a:prstGeom prst="roundRect">
              <a:avLst>
                <a:gd name="adj" fmla="val 37254"/>
              </a:avLst>
            </a:prstGeom>
            <a:solidFill>
              <a:srgbClr val="85858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1200" b="1" dirty="0" smtClean="0">
                  <a:solidFill>
                    <a:schemeClr val="bg1"/>
                  </a:solidFill>
                </a:rPr>
                <a:t>HVAC Office</a:t>
              </a:r>
              <a:endParaRPr lang="nl-BE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3" name="Rechthoek: afgeronde hoeken 23">
              <a:extLst>
                <a:ext uri="{FF2B5EF4-FFF2-40B4-BE49-F238E27FC236}">
                  <a16:creationId xmlns:a16="http://schemas.microsoft.com/office/drawing/2014/main" id="{0F6A6929-EB3F-48CC-84CF-799468C80B97}"/>
                </a:ext>
              </a:extLst>
            </p:cNvPr>
            <p:cNvSpPr/>
            <p:nvPr/>
          </p:nvSpPr>
          <p:spPr>
            <a:xfrm>
              <a:off x="3590094" y="4146395"/>
              <a:ext cx="1019459" cy="523091"/>
            </a:xfrm>
            <a:prstGeom prst="roundRect">
              <a:avLst>
                <a:gd name="adj" fmla="val 37254"/>
              </a:avLst>
            </a:prstGeom>
            <a:solidFill>
              <a:srgbClr val="85858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1200" b="1" dirty="0" smtClean="0">
                  <a:solidFill>
                    <a:schemeClr val="bg1"/>
                  </a:solidFill>
                </a:rPr>
                <a:t>Architect Office</a:t>
              </a:r>
              <a:endParaRPr lang="nl-BE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4" name="Rechthoek: afgeronde hoeken 23">
              <a:extLst>
                <a:ext uri="{FF2B5EF4-FFF2-40B4-BE49-F238E27FC236}">
                  <a16:creationId xmlns:a16="http://schemas.microsoft.com/office/drawing/2014/main" id="{0F6A6929-EB3F-48CC-84CF-799468C80B97}"/>
                </a:ext>
              </a:extLst>
            </p:cNvPr>
            <p:cNvSpPr/>
            <p:nvPr/>
          </p:nvSpPr>
          <p:spPr>
            <a:xfrm>
              <a:off x="3794834" y="4814224"/>
              <a:ext cx="1019459" cy="523091"/>
            </a:xfrm>
            <a:prstGeom prst="roundRect">
              <a:avLst>
                <a:gd name="adj" fmla="val 37254"/>
              </a:avLst>
            </a:prstGeom>
            <a:solidFill>
              <a:srgbClr val="85858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1200" b="1" dirty="0" err="1" smtClean="0">
                  <a:solidFill>
                    <a:schemeClr val="bg1"/>
                  </a:solidFill>
                </a:rPr>
                <a:t>Geospatial</a:t>
              </a:r>
              <a:r>
                <a:rPr lang="nl-BE" sz="1200" b="1" dirty="0" smtClean="0">
                  <a:solidFill>
                    <a:schemeClr val="bg1"/>
                  </a:solidFill>
                </a:rPr>
                <a:t> dataset</a:t>
              </a:r>
              <a:endParaRPr lang="nl-BE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2" name="Pijl-rechts 71"/>
          <p:cNvSpPr/>
          <p:nvPr/>
        </p:nvSpPr>
        <p:spPr>
          <a:xfrm>
            <a:off x="6013310" y="2243271"/>
            <a:ext cx="466725" cy="17145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8275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hthoek: afgeronde hoeken 23">
            <a:extLst>
              <a:ext uri="{FF2B5EF4-FFF2-40B4-BE49-F238E27FC236}">
                <a16:creationId xmlns:a16="http://schemas.microsoft.com/office/drawing/2014/main" id="{0F6A6929-EB3F-48CC-84CF-799468C80B97}"/>
              </a:ext>
            </a:extLst>
          </p:cNvPr>
          <p:cNvSpPr/>
          <p:nvPr/>
        </p:nvSpPr>
        <p:spPr>
          <a:xfrm>
            <a:off x="1304925" y="2916438"/>
            <a:ext cx="9201150" cy="3807542"/>
          </a:xfrm>
          <a:prstGeom prst="roundRect">
            <a:avLst>
              <a:gd name="adj" fmla="val 12630"/>
            </a:avLst>
          </a:prstGeom>
          <a:solidFill>
            <a:schemeClr val="bg2">
              <a:lumMod val="95000"/>
            </a:schemeClr>
          </a:solidFill>
          <a:ln w="1270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100" b="1" cap="all" dirty="0">
              <a:solidFill>
                <a:schemeClr val="bg1"/>
              </a:solidFill>
            </a:endParaRPr>
          </a:p>
        </p:txBody>
      </p:sp>
      <p:sp>
        <p:nvSpPr>
          <p:cNvPr id="50" name="Tekstvak 49"/>
          <p:cNvSpPr txBox="1"/>
          <p:nvPr/>
        </p:nvSpPr>
        <p:spPr>
          <a:xfrm>
            <a:off x="1689043" y="2660796"/>
            <a:ext cx="42046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1" cap="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Extended Distributed </a:t>
            </a:r>
            <a:r>
              <a:rPr lang="nl-BE" sz="1400" b="1" cap="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Building Model</a:t>
            </a:r>
            <a:endParaRPr lang="nl-BE" sz="1400" b="1" cap="all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The  </a:t>
            </a:r>
            <a:r>
              <a:rPr lang="nl-BE" dirty="0" err="1" smtClean="0"/>
              <a:t>Consolid</a:t>
            </a:r>
            <a:r>
              <a:rPr lang="nl-BE" dirty="0" smtClean="0"/>
              <a:t>  project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227468"/>
            <a:ext cx="11071035" cy="1193844"/>
          </a:xfrm>
        </p:spPr>
        <p:txBody>
          <a:bodyPr>
            <a:normAutofit/>
          </a:bodyPr>
          <a:lstStyle/>
          <a:p>
            <a:r>
              <a:rPr lang="nl-BE" dirty="0" smtClean="0"/>
              <a:t>Solid </a:t>
            </a:r>
            <a:r>
              <a:rPr lang="nl-BE" dirty="0" err="1" smtClean="0"/>
              <a:t>for</a:t>
            </a:r>
            <a:r>
              <a:rPr lang="nl-BE" dirty="0" smtClean="0"/>
              <a:t> Construction</a:t>
            </a:r>
          </a:p>
          <a:p>
            <a:r>
              <a:rPr lang="nl-BE" dirty="0" smtClean="0"/>
              <a:t>Stakeholder </a:t>
            </a:r>
            <a:r>
              <a:rPr lang="nl-BE" dirty="0" err="1" smtClean="0"/>
              <a:t>PODs</a:t>
            </a:r>
            <a:r>
              <a:rPr lang="nl-BE" dirty="0" smtClean="0"/>
              <a:t>   &amp;  Project metadata POD  &amp;  open data	Distributed building </a:t>
            </a:r>
            <a:r>
              <a:rPr lang="nl-BE" dirty="0" err="1" smtClean="0"/>
              <a:t>projects</a:t>
            </a:r>
            <a:endParaRPr lang="nl-BE" dirty="0" smtClean="0"/>
          </a:p>
          <a:p>
            <a:r>
              <a:rPr lang="nl-BE" dirty="0" smtClean="0"/>
              <a:t>“LBD bots” </a:t>
            </a:r>
            <a:r>
              <a:rPr lang="nl-BE" dirty="0" err="1" smtClean="0"/>
              <a:t>acting</a:t>
            </a:r>
            <a:r>
              <a:rPr lang="nl-BE" dirty="0" smtClean="0"/>
              <a:t> on </a:t>
            </a:r>
            <a:r>
              <a:rPr lang="nl-BE" dirty="0" err="1" smtClean="0"/>
              <a:t>decentralised</a:t>
            </a:r>
            <a:r>
              <a:rPr lang="nl-BE" dirty="0" smtClean="0"/>
              <a:t> </a:t>
            </a:r>
            <a:r>
              <a:rPr lang="nl-BE" dirty="0" err="1" smtClean="0"/>
              <a:t>models</a:t>
            </a:r>
            <a:endParaRPr lang="nl-BE" dirty="0" smtClean="0"/>
          </a:p>
        </p:txBody>
      </p:sp>
      <p:sp>
        <p:nvSpPr>
          <p:cNvPr id="59" name="Pijl-rechts 58"/>
          <p:cNvSpPr/>
          <p:nvPr/>
        </p:nvSpPr>
        <p:spPr>
          <a:xfrm>
            <a:off x="7665530" y="1735042"/>
            <a:ext cx="466725" cy="17145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7" name="Rechthoek: afgeronde hoeken 23">
            <a:extLst>
              <a:ext uri="{FF2B5EF4-FFF2-40B4-BE49-F238E27FC236}">
                <a16:creationId xmlns:a16="http://schemas.microsoft.com/office/drawing/2014/main" id="{0F6A6929-EB3F-48CC-84CF-799468C80B97}"/>
              </a:ext>
            </a:extLst>
          </p:cNvPr>
          <p:cNvSpPr/>
          <p:nvPr/>
        </p:nvSpPr>
        <p:spPr>
          <a:xfrm>
            <a:off x="3356260" y="2987387"/>
            <a:ext cx="5207806" cy="3514655"/>
          </a:xfrm>
          <a:prstGeom prst="roundRect">
            <a:avLst>
              <a:gd name="adj" fmla="val 12630"/>
            </a:avLst>
          </a:prstGeom>
          <a:solidFill>
            <a:schemeClr val="bg2">
              <a:lumMod val="85000"/>
            </a:schemeClr>
          </a:solidFill>
          <a:ln w="1270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100" b="1" cap="all" dirty="0">
              <a:solidFill>
                <a:schemeClr val="bg1"/>
              </a:solidFill>
            </a:endParaRPr>
          </a:p>
        </p:txBody>
      </p:sp>
      <p:cxnSp>
        <p:nvCxnSpPr>
          <p:cNvPr id="172" name="Rechte verbindingslijn 171"/>
          <p:cNvCxnSpPr/>
          <p:nvPr/>
        </p:nvCxnSpPr>
        <p:spPr>
          <a:xfrm>
            <a:off x="2962290" y="4222645"/>
            <a:ext cx="967300" cy="358625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Rechte verbindingslijn 172"/>
          <p:cNvCxnSpPr>
            <a:stCxn id="196" idx="3"/>
            <a:endCxn id="190" idx="1"/>
          </p:cNvCxnSpPr>
          <p:nvPr/>
        </p:nvCxnSpPr>
        <p:spPr>
          <a:xfrm flipV="1">
            <a:off x="3145901" y="5701539"/>
            <a:ext cx="649091" cy="1782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Rechte verbindingslijn 173"/>
          <p:cNvCxnSpPr/>
          <p:nvPr/>
        </p:nvCxnSpPr>
        <p:spPr>
          <a:xfrm>
            <a:off x="7282827" y="3550407"/>
            <a:ext cx="1884093" cy="291727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Rechte verbindingslijn 174"/>
          <p:cNvCxnSpPr>
            <a:stCxn id="186" idx="2"/>
          </p:cNvCxnSpPr>
          <p:nvPr/>
        </p:nvCxnSpPr>
        <p:spPr>
          <a:xfrm>
            <a:off x="6895055" y="3685679"/>
            <a:ext cx="476510" cy="1972579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Rechte verbindingslijn 175"/>
          <p:cNvCxnSpPr>
            <a:endCxn id="191" idx="3"/>
          </p:cNvCxnSpPr>
          <p:nvPr/>
        </p:nvCxnSpPr>
        <p:spPr>
          <a:xfrm flipH="1">
            <a:off x="4639084" y="3550565"/>
            <a:ext cx="1763656" cy="1083515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Rechte verbindingslijn 176"/>
          <p:cNvCxnSpPr/>
          <p:nvPr/>
        </p:nvCxnSpPr>
        <p:spPr>
          <a:xfrm flipH="1">
            <a:off x="4173296" y="3550565"/>
            <a:ext cx="27840" cy="1030705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Rechte verbindingslijn 177"/>
          <p:cNvCxnSpPr/>
          <p:nvPr/>
        </p:nvCxnSpPr>
        <p:spPr>
          <a:xfrm flipH="1">
            <a:off x="4668513" y="3619417"/>
            <a:ext cx="1805148" cy="2082121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Rechte verbindingslijn 178"/>
          <p:cNvCxnSpPr>
            <a:stCxn id="186" idx="1"/>
            <a:endCxn id="185" idx="3"/>
          </p:cNvCxnSpPr>
          <p:nvPr/>
        </p:nvCxnSpPr>
        <p:spPr>
          <a:xfrm flipH="1" flipV="1">
            <a:off x="4859366" y="3529889"/>
            <a:ext cx="1355441" cy="13502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Rechte verbindingslijn 179"/>
          <p:cNvCxnSpPr/>
          <p:nvPr/>
        </p:nvCxnSpPr>
        <p:spPr>
          <a:xfrm>
            <a:off x="4639084" y="5702377"/>
            <a:ext cx="2766072" cy="16752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Rechte verbindingslijn 180"/>
          <p:cNvCxnSpPr>
            <a:endCxn id="187" idx="0"/>
          </p:cNvCxnSpPr>
          <p:nvPr/>
        </p:nvCxnSpPr>
        <p:spPr>
          <a:xfrm>
            <a:off x="7291366" y="3663536"/>
            <a:ext cx="450714" cy="685994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Rechte verbindingslijn 181"/>
          <p:cNvCxnSpPr>
            <a:stCxn id="187" idx="2"/>
          </p:cNvCxnSpPr>
          <p:nvPr/>
        </p:nvCxnSpPr>
        <p:spPr>
          <a:xfrm>
            <a:off x="7742080" y="4634107"/>
            <a:ext cx="8615" cy="971309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Rechte verbindingslijn 182"/>
          <p:cNvCxnSpPr/>
          <p:nvPr/>
        </p:nvCxnSpPr>
        <p:spPr>
          <a:xfrm flipH="1">
            <a:off x="6149930" y="3663536"/>
            <a:ext cx="520590" cy="2263043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Rechte verbindingslijn 183"/>
          <p:cNvCxnSpPr/>
          <p:nvPr/>
        </p:nvCxnSpPr>
        <p:spPr>
          <a:xfrm>
            <a:off x="4397846" y="3550565"/>
            <a:ext cx="1543101" cy="2422657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Rechthoek: afgeronde hoeken 23">
            <a:extLst>
              <a:ext uri="{FF2B5EF4-FFF2-40B4-BE49-F238E27FC236}">
                <a16:creationId xmlns:a16="http://schemas.microsoft.com/office/drawing/2014/main" id="{0F6A6929-EB3F-48CC-84CF-799468C80B97}"/>
              </a:ext>
            </a:extLst>
          </p:cNvPr>
          <p:cNvSpPr/>
          <p:nvPr/>
        </p:nvSpPr>
        <p:spPr>
          <a:xfrm>
            <a:off x="3791346" y="3387600"/>
            <a:ext cx="1068020" cy="284577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100" b="1" dirty="0" err="1" smtClean="0">
                <a:solidFill>
                  <a:schemeClr val="bg1"/>
                </a:solidFill>
              </a:rPr>
              <a:t>Owner</a:t>
            </a:r>
            <a:endParaRPr lang="nl-BE" sz="1100" b="1" dirty="0">
              <a:solidFill>
                <a:schemeClr val="bg1"/>
              </a:solidFill>
            </a:endParaRPr>
          </a:p>
        </p:txBody>
      </p:sp>
      <p:sp>
        <p:nvSpPr>
          <p:cNvPr id="186" name="Rechthoek: afgeronde hoeken 23">
            <a:extLst>
              <a:ext uri="{FF2B5EF4-FFF2-40B4-BE49-F238E27FC236}">
                <a16:creationId xmlns:a16="http://schemas.microsoft.com/office/drawing/2014/main" id="{0F6A6929-EB3F-48CC-84CF-799468C80B97}"/>
              </a:ext>
            </a:extLst>
          </p:cNvPr>
          <p:cNvSpPr/>
          <p:nvPr/>
        </p:nvSpPr>
        <p:spPr>
          <a:xfrm>
            <a:off x="6214807" y="3401102"/>
            <a:ext cx="1360496" cy="284577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100" b="1" dirty="0" smtClean="0">
                <a:solidFill>
                  <a:schemeClr val="bg1"/>
                </a:solidFill>
              </a:rPr>
              <a:t>Architect</a:t>
            </a:r>
            <a:endParaRPr lang="nl-BE" sz="1100" b="1" dirty="0">
              <a:solidFill>
                <a:schemeClr val="bg1"/>
              </a:solidFill>
            </a:endParaRPr>
          </a:p>
        </p:txBody>
      </p:sp>
      <p:sp>
        <p:nvSpPr>
          <p:cNvPr id="187" name="Rechthoek: afgeronde hoeken 23">
            <a:extLst>
              <a:ext uri="{FF2B5EF4-FFF2-40B4-BE49-F238E27FC236}">
                <a16:creationId xmlns:a16="http://schemas.microsoft.com/office/drawing/2014/main" id="{0F6A6929-EB3F-48CC-84CF-799468C80B97}"/>
              </a:ext>
            </a:extLst>
          </p:cNvPr>
          <p:cNvSpPr/>
          <p:nvPr/>
        </p:nvSpPr>
        <p:spPr>
          <a:xfrm>
            <a:off x="7154197" y="4349530"/>
            <a:ext cx="1175765" cy="284577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100" b="1" dirty="0" err="1" smtClean="0">
                <a:solidFill>
                  <a:schemeClr val="bg1"/>
                </a:solidFill>
              </a:rPr>
              <a:t>Structure</a:t>
            </a:r>
            <a:endParaRPr lang="nl-BE" sz="1100" b="1" dirty="0">
              <a:solidFill>
                <a:schemeClr val="bg1"/>
              </a:solidFill>
            </a:endParaRPr>
          </a:p>
        </p:txBody>
      </p:sp>
      <p:sp>
        <p:nvSpPr>
          <p:cNvPr id="188" name="Rechthoek: afgeronde hoeken 23">
            <a:extLst>
              <a:ext uri="{FF2B5EF4-FFF2-40B4-BE49-F238E27FC236}">
                <a16:creationId xmlns:a16="http://schemas.microsoft.com/office/drawing/2014/main" id="{0F6A6929-EB3F-48CC-84CF-799468C80B97}"/>
              </a:ext>
            </a:extLst>
          </p:cNvPr>
          <p:cNvSpPr/>
          <p:nvPr/>
        </p:nvSpPr>
        <p:spPr>
          <a:xfrm>
            <a:off x="7228450" y="5571861"/>
            <a:ext cx="1099843" cy="284577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100" b="1" dirty="0" smtClean="0">
                <a:solidFill>
                  <a:schemeClr val="bg1"/>
                </a:solidFill>
              </a:rPr>
              <a:t>HVAC</a:t>
            </a:r>
            <a:endParaRPr lang="nl-BE" sz="1100" b="1" dirty="0">
              <a:solidFill>
                <a:schemeClr val="bg1"/>
              </a:solidFill>
            </a:endParaRPr>
          </a:p>
        </p:txBody>
      </p:sp>
      <p:sp>
        <p:nvSpPr>
          <p:cNvPr id="189" name="Rechthoek: afgeronde hoeken 23">
            <a:extLst>
              <a:ext uri="{FF2B5EF4-FFF2-40B4-BE49-F238E27FC236}">
                <a16:creationId xmlns:a16="http://schemas.microsoft.com/office/drawing/2014/main" id="{0F6A6929-EB3F-48CC-84CF-799468C80B97}"/>
              </a:ext>
            </a:extLst>
          </p:cNvPr>
          <p:cNvSpPr/>
          <p:nvPr/>
        </p:nvSpPr>
        <p:spPr>
          <a:xfrm>
            <a:off x="5398512" y="5843820"/>
            <a:ext cx="1272007" cy="284577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100" b="1" dirty="0" smtClean="0">
                <a:solidFill>
                  <a:schemeClr val="bg1"/>
                </a:solidFill>
              </a:rPr>
              <a:t>Consultant</a:t>
            </a:r>
            <a:endParaRPr lang="nl-BE" sz="1100" b="1" dirty="0">
              <a:solidFill>
                <a:schemeClr val="bg1"/>
              </a:solidFill>
            </a:endParaRPr>
          </a:p>
        </p:txBody>
      </p:sp>
      <p:sp>
        <p:nvSpPr>
          <p:cNvPr id="190" name="Rechthoek: afgeronde hoeken 23">
            <a:extLst>
              <a:ext uri="{FF2B5EF4-FFF2-40B4-BE49-F238E27FC236}">
                <a16:creationId xmlns:a16="http://schemas.microsoft.com/office/drawing/2014/main" id="{0F6A6929-EB3F-48CC-84CF-799468C80B97}"/>
              </a:ext>
            </a:extLst>
          </p:cNvPr>
          <p:cNvSpPr/>
          <p:nvPr/>
        </p:nvSpPr>
        <p:spPr>
          <a:xfrm>
            <a:off x="3794992" y="5559250"/>
            <a:ext cx="1070231" cy="284577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100" b="1" dirty="0" smtClean="0">
                <a:solidFill>
                  <a:schemeClr val="bg1"/>
                </a:solidFill>
              </a:rPr>
              <a:t>FM</a:t>
            </a:r>
            <a:endParaRPr lang="nl-BE" sz="1100" b="1" dirty="0">
              <a:solidFill>
                <a:schemeClr val="bg1"/>
              </a:solidFill>
            </a:endParaRPr>
          </a:p>
        </p:txBody>
      </p:sp>
      <p:sp>
        <p:nvSpPr>
          <p:cNvPr id="191" name="Rechthoek: afgeronde hoeken 23">
            <a:extLst>
              <a:ext uri="{FF2B5EF4-FFF2-40B4-BE49-F238E27FC236}">
                <a16:creationId xmlns:a16="http://schemas.microsoft.com/office/drawing/2014/main" id="{0F6A6929-EB3F-48CC-84CF-799468C80B97}"/>
              </a:ext>
            </a:extLst>
          </p:cNvPr>
          <p:cNvSpPr/>
          <p:nvPr/>
        </p:nvSpPr>
        <p:spPr>
          <a:xfrm>
            <a:off x="3791347" y="4480766"/>
            <a:ext cx="1077902" cy="284577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100" b="1" dirty="0" smtClean="0">
                <a:solidFill>
                  <a:schemeClr val="bg1"/>
                </a:solidFill>
              </a:rPr>
              <a:t>Surveyor</a:t>
            </a:r>
            <a:endParaRPr lang="nl-BE" sz="1100" b="1" dirty="0">
              <a:solidFill>
                <a:schemeClr val="bg1"/>
              </a:solidFill>
            </a:endParaRPr>
          </a:p>
        </p:txBody>
      </p:sp>
      <p:sp>
        <p:nvSpPr>
          <p:cNvPr id="193" name="Tekstvak 192"/>
          <p:cNvSpPr txBox="1"/>
          <p:nvPr/>
        </p:nvSpPr>
        <p:spPr>
          <a:xfrm>
            <a:off x="5661056" y="6461715"/>
            <a:ext cx="2986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1" cap="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Distributed Building Model</a:t>
            </a:r>
            <a:endParaRPr lang="nl-BE" sz="1400" b="1" cap="all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194" name="Rechthoek: afgeronde hoeken 23">
            <a:extLst>
              <a:ext uri="{FF2B5EF4-FFF2-40B4-BE49-F238E27FC236}">
                <a16:creationId xmlns:a16="http://schemas.microsoft.com/office/drawing/2014/main" id="{0F6A6929-EB3F-48CC-84CF-799468C80B97}"/>
              </a:ext>
            </a:extLst>
          </p:cNvPr>
          <p:cNvSpPr/>
          <p:nvPr/>
        </p:nvSpPr>
        <p:spPr>
          <a:xfrm>
            <a:off x="8922522" y="3672177"/>
            <a:ext cx="1262402" cy="310092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100" b="1" dirty="0" err="1" smtClean="0">
                <a:solidFill>
                  <a:schemeClr val="bg1"/>
                </a:solidFill>
              </a:rPr>
              <a:t>Government</a:t>
            </a:r>
            <a:endParaRPr lang="nl-BE" sz="1100" b="1" dirty="0">
              <a:solidFill>
                <a:schemeClr val="bg1"/>
              </a:solidFill>
            </a:endParaRPr>
          </a:p>
        </p:txBody>
      </p:sp>
      <p:sp>
        <p:nvSpPr>
          <p:cNvPr id="195" name="Rechthoek: afgeronde hoeken 23">
            <a:extLst>
              <a:ext uri="{FF2B5EF4-FFF2-40B4-BE49-F238E27FC236}">
                <a16:creationId xmlns:a16="http://schemas.microsoft.com/office/drawing/2014/main" id="{0F6A6929-EB3F-48CC-84CF-799468C80B97}"/>
              </a:ext>
            </a:extLst>
          </p:cNvPr>
          <p:cNvSpPr/>
          <p:nvPr/>
        </p:nvSpPr>
        <p:spPr>
          <a:xfrm>
            <a:off x="1870528" y="4081002"/>
            <a:ext cx="1261513" cy="283733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100" b="1" dirty="0" err="1" smtClean="0">
                <a:solidFill>
                  <a:schemeClr val="bg1"/>
                </a:solidFill>
              </a:rPr>
              <a:t>Geospatial</a:t>
            </a:r>
            <a:endParaRPr lang="nl-BE" sz="1100" b="1" dirty="0">
              <a:solidFill>
                <a:schemeClr val="bg1"/>
              </a:solidFill>
            </a:endParaRPr>
          </a:p>
        </p:txBody>
      </p:sp>
      <p:sp>
        <p:nvSpPr>
          <p:cNvPr id="196" name="Rechthoek: afgeronde hoeken 23">
            <a:extLst>
              <a:ext uri="{FF2B5EF4-FFF2-40B4-BE49-F238E27FC236}">
                <a16:creationId xmlns:a16="http://schemas.microsoft.com/office/drawing/2014/main" id="{0F6A6929-EB3F-48CC-84CF-799468C80B97}"/>
              </a:ext>
            </a:extLst>
          </p:cNvPr>
          <p:cNvSpPr/>
          <p:nvPr/>
        </p:nvSpPr>
        <p:spPr>
          <a:xfrm>
            <a:off x="1879667" y="5571861"/>
            <a:ext cx="1266234" cy="262919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100" b="1" dirty="0" smtClean="0">
                <a:solidFill>
                  <a:schemeClr val="bg1"/>
                </a:solidFill>
              </a:rPr>
              <a:t>Product</a:t>
            </a:r>
            <a:endParaRPr lang="nl-BE" sz="1100" b="1" dirty="0">
              <a:solidFill>
                <a:schemeClr val="bg1"/>
              </a:solidFill>
            </a:endParaRPr>
          </a:p>
        </p:txBody>
      </p:sp>
      <p:pic>
        <p:nvPicPr>
          <p:cNvPr id="197" name="Afbeelding 1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866" y="4774696"/>
            <a:ext cx="1095100" cy="221952"/>
          </a:xfrm>
          <a:prstGeom prst="rect">
            <a:avLst/>
          </a:prstGeom>
        </p:spPr>
      </p:pic>
      <p:pic>
        <p:nvPicPr>
          <p:cNvPr id="198" name="Afbeelding 1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6991" y="4429429"/>
            <a:ext cx="970734" cy="299837"/>
          </a:xfrm>
          <a:prstGeom prst="rect">
            <a:avLst/>
          </a:prstGeom>
        </p:spPr>
      </p:pic>
      <p:pic>
        <p:nvPicPr>
          <p:cNvPr id="199" name="Afbeelding 19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7838" y="4513584"/>
            <a:ext cx="755790" cy="265737"/>
          </a:xfrm>
          <a:prstGeom prst="rect">
            <a:avLst/>
          </a:prstGeom>
        </p:spPr>
      </p:pic>
      <p:pic>
        <p:nvPicPr>
          <p:cNvPr id="200" name="Afbeelding 19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1086" y="4027109"/>
            <a:ext cx="689295" cy="443210"/>
          </a:xfrm>
          <a:prstGeom prst="rect">
            <a:avLst/>
          </a:prstGeom>
        </p:spPr>
      </p:pic>
      <p:pic>
        <p:nvPicPr>
          <p:cNvPr id="201" name="Afbeelding 20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1147" y="4845979"/>
            <a:ext cx="789172" cy="461352"/>
          </a:xfrm>
          <a:prstGeom prst="rect">
            <a:avLst/>
          </a:prstGeom>
        </p:spPr>
      </p:pic>
      <p:pic>
        <p:nvPicPr>
          <p:cNvPr id="202" name="Afbeelding 20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9699" y="5901534"/>
            <a:ext cx="434615" cy="382733"/>
          </a:xfrm>
          <a:prstGeom prst="rect">
            <a:avLst/>
          </a:prstGeom>
        </p:spPr>
      </p:pic>
      <p:pic>
        <p:nvPicPr>
          <p:cNvPr id="203" name="Afbeelding 2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90067" y="5901534"/>
            <a:ext cx="694647" cy="143376"/>
          </a:xfrm>
          <a:prstGeom prst="rect">
            <a:avLst/>
          </a:prstGeom>
        </p:spPr>
      </p:pic>
      <p:pic>
        <p:nvPicPr>
          <p:cNvPr id="204" name="Afbeelding 20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004" y="6092901"/>
            <a:ext cx="513234" cy="351551"/>
          </a:xfrm>
          <a:prstGeom prst="rect">
            <a:avLst/>
          </a:prstGeom>
        </p:spPr>
      </p:pic>
      <p:sp>
        <p:nvSpPr>
          <p:cNvPr id="44" name="Afgeronde rechthoek 43"/>
          <p:cNvSpPr/>
          <p:nvPr/>
        </p:nvSpPr>
        <p:spPr>
          <a:xfrm>
            <a:off x="7050475" y="4242887"/>
            <a:ext cx="1383208" cy="1707957"/>
          </a:xfrm>
          <a:prstGeom prst="roundRect">
            <a:avLst>
              <a:gd name="adj" fmla="val 15292"/>
            </a:avLst>
          </a:prstGeom>
          <a:solidFill>
            <a:schemeClr val="accent6">
              <a:lumMod val="50000"/>
              <a:alpha val="5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6" name="Afgeronde rechthoek 45"/>
          <p:cNvSpPr/>
          <p:nvPr/>
        </p:nvSpPr>
        <p:spPr>
          <a:xfrm>
            <a:off x="1710345" y="3944703"/>
            <a:ext cx="3411513" cy="1036872"/>
          </a:xfrm>
          <a:prstGeom prst="roundRect">
            <a:avLst>
              <a:gd name="adj" fmla="val 25621"/>
            </a:avLst>
          </a:prstGeom>
          <a:solidFill>
            <a:schemeClr val="accent2">
              <a:lumMod val="75000"/>
              <a:alpha val="5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7" name="Tekstvak 46"/>
          <p:cNvSpPr txBox="1"/>
          <p:nvPr/>
        </p:nvSpPr>
        <p:spPr>
          <a:xfrm>
            <a:off x="6168161" y="2986794"/>
            <a:ext cx="19302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b="1" cap="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accessibility</a:t>
            </a:r>
            <a:r>
              <a:rPr lang="nl-BE" sz="1200" b="1" cap="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 checker</a:t>
            </a:r>
            <a:endParaRPr lang="nl-BE" sz="1200" b="1" cap="all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48" name="Tekstvak 47"/>
          <p:cNvSpPr txBox="1"/>
          <p:nvPr/>
        </p:nvSpPr>
        <p:spPr>
          <a:xfrm>
            <a:off x="1953088" y="4949456"/>
            <a:ext cx="35603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b="1" cap="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Neighbourhood</a:t>
            </a:r>
            <a:r>
              <a:rPr lang="nl-BE" sz="1200" b="1" cap="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  </a:t>
            </a:r>
            <a:r>
              <a:rPr lang="nl-BE" sz="1200" b="1" cap="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reasoner</a:t>
            </a:r>
            <a:endParaRPr lang="nl-BE" sz="1200" b="1" cap="all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49" name="Tekstvak 48"/>
          <p:cNvSpPr txBox="1"/>
          <p:nvPr/>
        </p:nvSpPr>
        <p:spPr>
          <a:xfrm>
            <a:off x="6942105" y="5912235"/>
            <a:ext cx="1672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b="1" cap="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Collision</a:t>
            </a:r>
            <a:r>
              <a:rPr lang="nl-BE" sz="1200" b="1" cap="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 checker</a:t>
            </a:r>
            <a:endParaRPr lang="nl-BE" sz="1200" b="1" cap="all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4" name="Afgeronde rechthoek 3"/>
          <p:cNvSpPr/>
          <p:nvPr/>
        </p:nvSpPr>
        <p:spPr>
          <a:xfrm>
            <a:off x="6035356" y="3213216"/>
            <a:ext cx="4233923" cy="1606408"/>
          </a:xfrm>
          <a:prstGeom prst="roundRect">
            <a:avLst>
              <a:gd name="adj" fmla="val 17348"/>
            </a:avLst>
          </a:prstGeom>
          <a:solidFill>
            <a:srgbClr val="FFC000">
              <a:alpha val="50000"/>
            </a:srgb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0546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animBg="1"/>
      <p:bldP spid="47" grpId="0"/>
      <p:bldP spid="48" grpId="0"/>
      <p:bldP spid="49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Afbeelding 29" descr="File:Icons8 flat folder.sv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521259"/>
            <a:ext cx="540544" cy="54054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What</a:t>
            </a:r>
            <a:r>
              <a:rPr lang="nl-BE" dirty="0" smtClean="0"/>
              <a:t>  is  a  (con)</a:t>
            </a:r>
            <a:r>
              <a:rPr lang="nl-BE" dirty="0" err="1" smtClean="0"/>
              <a:t>solid</a:t>
            </a:r>
            <a:r>
              <a:rPr lang="nl-BE" dirty="0" smtClean="0"/>
              <a:t>  </a:t>
            </a:r>
            <a:r>
              <a:rPr lang="nl-BE" dirty="0" err="1" smtClean="0"/>
              <a:t>pod</a:t>
            </a:r>
            <a:r>
              <a:rPr lang="nl-BE" dirty="0"/>
              <a:t>?</a:t>
            </a:r>
          </a:p>
        </p:txBody>
      </p:sp>
      <p:cxnSp>
        <p:nvCxnSpPr>
          <p:cNvPr id="7" name="Rechte verbindingslijn 6"/>
          <p:cNvCxnSpPr/>
          <p:nvPr/>
        </p:nvCxnSpPr>
        <p:spPr>
          <a:xfrm>
            <a:off x="2686050" y="2186651"/>
            <a:ext cx="1504950" cy="0"/>
          </a:xfrm>
          <a:prstGeom prst="line">
            <a:avLst/>
          </a:prstGeom>
          <a:ln w="38100">
            <a:solidFill>
              <a:srgbClr val="343A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bogen verbindingslijn 8"/>
          <p:cNvCxnSpPr/>
          <p:nvPr/>
        </p:nvCxnSpPr>
        <p:spPr>
          <a:xfrm rot="16200000" flipH="1">
            <a:off x="3524250" y="2186651"/>
            <a:ext cx="666750" cy="666750"/>
          </a:xfrm>
          <a:prstGeom prst="bentConnector3">
            <a:avLst>
              <a:gd name="adj1" fmla="val 100000"/>
            </a:avLst>
          </a:prstGeom>
          <a:ln w="38100">
            <a:solidFill>
              <a:srgbClr val="343A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bogen verbindingslijn 10"/>
          <p:cNvCxnSpPr/>
          <p:nvPr/>
        </p:nvCxnSpPr>
        <p:spPr>
          <a:xfrm rot="16200000" flipH="1">
            <a:off x="3524250" y="2851020"/>
            <a:ext cx="666750" cy="666750"/>
          </a:xfrm>
          <a:prstGeom prst="bentConnector3">
            <a:avLst>
              <a:gd name="adj1" fmla="val 100000"/>
            </a:avLst>
          </a:prstGeom>
          <a:ln w="38100">
            <a:solidFill>
              <a:srgbClr val="343A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bogen verbindingslijn 11"/>
          <p:cNvCxnSpPr/>
          <p:nvPr/>
        </p:nvCxnSpPr>
        <p:spPr>
          <a:xfrm rot="16200000" flipH="1">
            <a:off x="3524250" y="3510628"/>
            <a:ext cx="666750" cy="666750"/>
          </a:xfrm>
          <a:prstGeom prst="bentConnector3">
            <a:avLst>
              <a:gd name="adj1" fmla="val 100000"/>
            </a:avLst>
          </a:prstGeom>
          <a:ln w="38100">
            <a:solidFill>
              <a:srgbClr val="343A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Afbeelding 12" descr="File:Icons8 flat folder.sv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916380"/>
            <a:ext cx="540544" cy="540544"/>
          </a:xfrm>
          <a:prstGeom prst="rect">
            <a:avLst/>
          </a:prstGeom>
        </p:spPr>
      </p:pic>
      <p:pic>
        <p:nvPicPr>
          <p:cNvPr id="16" name="Afbeelding 15" descr="File:Icons8 flat folder.sv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580749"/>
            <a:ext cx="540544" cy="540544"/>
          </a:xfrm>
          <a:prstGeom prst="rect">
            <a:avLst/>
          </a:prstGeom>
        </p:spPr>
      </p:pic>
      <p:pic>
        <p:nvPicPr>
          <p:cNvPr id="17" name="Afbeelding 16" descr="File:Icons8 flat folder.sv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247498"/>
            <a:ext cx="540544" cy="540544"/>
          </a:xfrm>
          <a:prstGeom prst="rect">
            <a:avLst/>
          </a:prstGeom>
        </p:spPr>
      </p:pic>
      <p:pic>
        <p:nvPicPr>
          <p:cNvPr id="18" name="Afbeelding 17" descr="File:Icons8 flat folder.sv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914247"/>
            <a:ext cx="540544" cy="540544"/>
          </a:xfrm>
          <a:prstGeom prst="rect">
            <a:avLst/>
          </a:prstGeom>
        </p:spPr>
      </p:pic>
      <p:pic>
        <p:nvPicPr>
          <p:cNvPr id="19" name="Afbeelding 18" descr="Clipart - abstract user ico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158" y="1517522"/>
            <a:ext cx="590550" cy="590550"/>
          </a:xfrm>
          <a:prstGeom prst="rect">
            <a:avLst/>
          </a:prstGeom>
        </p:spPr>
      </p:pic>
      <p:sp>
        <p:nvSpPr>
          <p:cNvPr id="20" name="Rechthoek 19"/>
          <p:cNvSpPr/>
          <p:nvPr/>
        </p:nvSpPr>
        <p:spPr>
          <a:xfrm>
            <a:off x="1002542" y="1494660"/>
            <a:ext cx="27574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b="1" dirty="0"/>
              <a:t>https</a:t>
            </a:r>
            <a:r>
              <a:rPr lang="nl-BE" b="1" dirty="0" smtClean="0"/>
              <a:t>://bob.his-office.org/</a:t>
            </a:r>
            <a:endParaRPr lang="nl-BE" b="1" dirty="0"/>
          </a:p>
        </p:txBody>
      </p:sp>
      <p:sp>
        <p:nvSpPr>
          <p:cNvPr id="21" name="Rechthoek 20"/>
          <p:cNvSpPr/>
          <p:nvPr/>
        </p:nvSpPr>
        <p:spPr>
          <a:xfrm>
            <a:off x="4070781" y="2248772"/>
            <a:ext cx="7809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BE" sz="1200" b="1" dirty="0" smtClean="0"/>
              <a:t>PROFILE</a:t>
            </a:r>
            <a:endParaRPr lang="nl-BE" sz="1200" b="1" dirty="0"/>
          </a:p>
        </p:txBody>
      </p:sp>
      <p:sp>
        <p:nvSpPr>
          <p:cNvPr id="24" name="Rechthoek 23"/>
          <p:cNvSpPr/>
          <p:nvPr/>
        </p:nvSpPr>
        <p:spPr>
          <a:xfrm>
            <a:off x="4113260" y="2905997"/>
            <a:ext cx="6960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BE" sz="1200" b="1" dirty="0" smtClean="0"/>
              <a:t>PUBLIC</a:t>
            </a:r>
            <a:endParaRPr lang="nl-BE" sz="1200" b="1" dirty="0"/>
          </a:p>
        </p:txBody>
      </p:sp>
      <p:sp>
        <p:nvSpPr>
          <p:cNvPr id="26" name="Rechthoek 25"/>
          <p:cNvSpPr/>
          <p:nvPr/>
        </p:nvSpPr>
        <p:spPr>
          <a:xfrm>
            <a:off x="4074245" y="3577509"/>
            <a:ext cx="7740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BE" sz="1200" b="1" dirty="0" smtClean="0"/>
              <a:t>PRIVATE</a:t>
            </a:r>
            <a:endParaRPr lang="nl-BE" sz="1200" b="1" dirty="0"/>
          </a:p>
        </p:txBody>
      </p:sp>
      <p:sp>
        <p:nvSpPr>
          <p:cNvPr id="27" name="Rechthoek 26"/>
          <p:cNvSpPr/>
          <p:nvPr/>
        </p:nvSpPr>
        <p:spPr>
          <a:xfrm>
            <a:off x="3994640" y="4244260"/>
            <a:ext cx="9332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BE" sz="1200" b="1" dirty="0" smtClean="0"/>
              <a:t>CONSOLID</a:t>
            </a:r>
            <a:endParaRPr lang="nl-BE" sz="1200" b="1" dirty="0"/>
          </a:p>
        </p:txBody>
      </p:sp>
      <p:cxnSp>
        <p:nvCxnSpPr>
          <p:cNvPr id="28" name="Gebogen verbindingslijn 27"/>
          <p:cNvCxnSpPr/>
          <p:nvPr/>
        </p:nvCxnSpPr>
        <p:spPr>
          <a:xfrm rot="16200000" flipH="1">
            <a:off x="3524250" y="4121416"/>
            <a:ext cx="666750" cy="666750"/>
          </a:xfrm>
          <a:prstGeom prst="bentConnector3">
            <a:avLst>
              <a:gd name="adj1" fmla="val 100000"/>
            </a:avLst>
          </a:prstGeom>
          <a:ln w="38100">
            <a:solidFill>
              <a:srgbClr val="343A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hthoek 28"/>
          <p:cNvSpPr/>
          <p:nvPr/>
        </p:nvSpPr>
        <p:spPr>
          <a:xfrm>
            <a:off x="4140002" y="4855048"/>
            <a:ext cx="6425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BE" sz="1200" b="1" dirty="0" smtClean="0"/>
              <a:t>INBOX</a:t>
            </a:r>
            <a:endParaRPr lang="nl-BE" sz="1200" b="1" dirty="0"/>
          </a:p>
        </p:txBody>
      </p:sp>
      <p:pic>
        <p:nvPicPr>
          <p:cNvPr id="35" name="Afbeelding 34" descr="File:Icons8 flat folder.sv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19" y="4521259"/>
            <a:ext cx="540544" cy="540544"/>
          </a:xfrm>
          <a:prstGeom prst="rect">
            <a:avLst/>
          </a:prstGeom>
        </p:spPr>
      </p:pic>
      <p:pic>
        <p:nvPicPr>
          <p:cNvPr id="36" name="Afbeelding 35" descr="File:Icons8 flat folder.sv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19" y="3914247"/>
            <a:ext cx="540544" cy="540544"/>
          </a:xfrm>
          <a:prstGeom prst="rect">
            <a:avLst/>
          </a:prstGeom>
        </p:spPr>
      </p:pic>
      <p:sp>
        <p:nvSpPr>
          <p:cNvPr id="37" name="Rechthoek 36"/>
          <p:cNvSpPr/>
          <p:nvPr/>
        </p:nvSpPr>
        <p:spPr>
          <a:xfrm>
            <a:off x="5579882" y="4244260"/>
            <a:ext cx="9628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BE" sz="1200" b="1" dirty="0" smtClean="0"/>
              <a:t>PROJECT_1</a:t>
            </a:r>
            <a:endParaRPr lang="nl-BE" sz="1200" b="1" dirty="0"/>
          </a:p>
        </p:txBody>
      </p:sp>
      <p:sp>
        <p:nvSpPr>
          <p:cNvPr id="38" name="Rechthoek 37"/>
          <p:cNvSpPr/>
          <p:nvPr/>
        </p:nvSpPr>
        <p:spPr>
          <a:xfrm>
            <a:off x="5579082" y="4855048"/>
            <a:ext cx="9644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BE" sz="1200" b="1" dirty="0" smtClean="0"/>
              <a:t>PROJECT_2</a:t>
            </a:r>
            <a:endParaRPr lang="nl-BE" sz="1200" b="1" dirty="0"/>
          </a:p>
        </p:txBody>
      </p:sp>
      <p:cxnSp>
        <p:nvCxnSpPr>
          <p:cNvPr id="39" name="Rechte verbindingslijn 38"/>
          <p:cNvCxnSpPr/>
          <p:nvPr/>
        </p:nvCxnSpPr>
        <p:spPr>
          <a:xfrm>
            <a:off x="4731544" y="4177378"/>
            <a:ext cx="1059475" cy="0"/>
          </a:xfrm>
          <a:prstGeom prst="line">
            <a:avLst/>
          </a:prstGeom>
          <a:ln w="38100">
            <a:solidFill>
              <a:srgbClr val="343A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bogen verbindingslijn 40"/>
          <p:cNvCxnSpPr/>
          <p:nvPr/>
        </p:nvCxnSpPr>
        <p:spPr>
          <a:xfrm rot="16200000" flipH="1">
            <a:off x="5124269" y="4173699"/>
            <a:ext cx="666750" cy="666750"/>
          </a:xfrm>
          <a:prstGeom prst="bentConnector3">
            <a:avLst>
              <a:gd name="adj1" fmla="val 100000"/>
            </a:avLst>
          </a:prstGeom>
          <a:ln w="38100">
            <a:solidFill>
              <a:srgbClr val="343A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hthoek 47"/>
          <p:cNvSpPr/>
          <p:nvPr/>
        </p:nvSpPr>
        <p:spPr>
          <a:xfrm>
            <a:off x="5628223" y="2248772"/>
            <a:ext cx="8661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BE" sz="1200" b="1" dirty="0" smtClean="0"/>
              <a:t>CARD.TTL</a:t>
            </a:r>
            <a:endParaRPr lang="nl-BE" sz="1200" b="1" dirty="0"/>
          </a:p>
        </p:txBody>
      </p:sp>
      <p:grpSp>
        <p:nvGrpSpPr>
          <p:cNvPr id="54" name="Groep 53"/>
          <p:cNvGrpSpPr/>
          <p:nvPr/>
        </p:nvGrpSpPr>
        <p:grpSpPr>
          <a:xfrm>
            <a:off x="5968481" y="1978788"/>
            <a:ext cx="200025" cy="322168"/>
            <a:chOff x="5947139" y="2354360"/>
            <a:chExt cx="200025" cy="322168"/>
          </a:xfrm>
        </p:grpSpPr>
        <p:sp>
          <p:nvSpPr>
            <p:cNvPr id="44" name="Ezelsoor 43"/>
            <p:cNvSpPr/>
            <p:nvPr/>
          </p:nvSpPr>
          <p:spPr>
            <a:xfrm rot="10800000">
              <a:off x="5947139" y="2354360"/>
              <a:ext cx="200025" cy="322168"/>
            </a:xfrm>
            <a:prstGeom prst="foldedCorner">
              <a:avLst>
                <a:gd name="adj" fmla="val 41667"/>
              </a:avLst>
            </a:prstGeom>
            <a:solidFill>
              <a:schemeClr val="bg1"/>
            </a:solidFill>
            <a:ln>
              <a:solidFill>
                <a:srgbClr val="343A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50" name="Rechte verbindingslijn 49"/>
            <p:cNvCxnSpPr/>
            <p:nvPr/>
          </p:nvCxnSpPr>
          <p:spPr>
            <a:xfrm>
              <a:off x="5982857" y="2462213"/>
              <a:ext cx="128588" cy="0"/>
            </a:xfrm>
            <a:prstGeom prst="line">
              <a:avLst/>
            </a:prstGeom>
            <a:ln>
              <a:solidFill>
                <a:srgbClr val="343A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chte verbindingslijn 50"/>
            <p:cNvCxnSpPr/>
            <p:nvPr/>
          </p:nvCxnSpPr>
          <p:spPr>
            <a:xfrm>
              <a:off x="5982857" y="2483644"/>
              <a:ext cx="128588" cy="0"/>
            </a:xfrm>
            <a:prstGeom prst="line">
              <a:avLst/>
            </a:prstGeom>
            <a:ln>
              <a:solidFill>
                <a:srgbClr val="343A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/>
            <p:cNvCxnSpPr/>
            <p:nvPr/>
          </p:nvCxnSpPr>
          <p:spPr>
            <a:xfrm>
              <a:off x="5982857" y="2505075"/>
              <a:ext cx="128588" cy="0"/>
            </a:xfrm>
            <a:prstGeom prst="line">
              <a:avLst/>
            </a:prstGeom>
            <a:ln>
              <a:solidFill>
                <a:srgbClr val="343A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Rechte verbindingslijn 54"/>
          <p:cNvCxnSpPr/>
          <p:nvPr/>
        </p:nvCxnSpPr>
        <p:spPr>
          <a:xfrm>
            <a:off x="4731544" y="2186651"/>
            <a:ext cx="1150144" cy="0"/>
          </a:xfrm>
          <a:prstGeom prst="line">
            <a:avLst/>
          </a:prstGeom>
          <a:ln w="38100">
            <a:solidFill>
              <a:srgbClr val="343A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hthoek 57"/>
          <p:cNvSpPr/>
          <p:nvPr/>
        </p:nvSpPr>
        <p:spPr>
          <a:xfrm>
            <a:off x="8132929" y="5353662"/>
            <a:ext cx="5021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1200" b="1" dirty="0" smtClean="0"/>
              <a:t>.ACL</a:t>
            </a:r>
            <a:endParaRPr lang="nl-BE" sz="1200" b="1" dirty="0"/>
          </a:p>
        </p:txBody>
      </p:sp>
      <p:grpSp>
        <p:nvGrpSpPr>
          <p:cNvPr id="59" name="Groep 58"/>
          <p:cNvGrpSpPr/>
          <p:nvPr/>
        </p:nvGrpSpPr>
        <p:grpSpPr>
          <a:xfrm>
            <a:off x="7939915" y="5311494"/>
            <a:ext cx="200025" cy="322168"/>
            <a:chOff x="5947139" y="2354360"/>
            <a:chExt cx="200025" cy="322168"/>
          </a:xfrm>
        </p:grpSpPr>
        <p:sp>
          <p:nvSpPr>
            <p:cNvPr id="60" name="Ezelsoor 59"/>
            <p:cNvSpPr/>
            <p:nvPr/>
          </p:nvSpPr>
          <p:spPr>
            <a:xfrm rot="10800000">
              <a:off x="5947139" y="2354360"/>
              <a:ext cx="200025" cy="322168"/>
            </a:xfrm>
            <a:prstGeom prst="foldedCorner">
              <a:avLst>
                <a:gd name="adj" fmla="val 41667"/>
              </a:avLst>
            </a:prstGeom>
            <a:solidFill>
              <a:schemeClr val="bg1"/>
            </a:solidFill>
            <a:ln>
              <a:solidFill>
                <a:srgbClr val="343A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61" name="Rechte verbindingslijn 60"/>
            <p:cNvCxnSpPr/>
            <p:nvPr/>
          </p:nvCxnSpPr>
          <p:spPr>
            <a:xfrm>
              <a:off x="5982857" y="2462213"/>
              <a:ext cx="128588" cy="0"/>
            </a:xfrm>
            <a:prstGeom prst="line">
              <a:avLst/>
            </a:prstGeom>
            <a:ln>
              <a:solidFill>
                <a:srgbClr val="343A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Rechte verbindingslijn 61"/>
            <p:cNvCxnSpPr/>
            <p:nvPr/>
          </p:nvCxnSpPr>
          <p:spPr>
            <a:xfrm>
              <a:off x="5982857" y="2483644"/>
              <a:ext cx="128588" cy="0"/>
            </a:xfrm>
            <a:prstGeom prst="line">
              <a:avLst/>
            </a:prstGeom>
            <a:ln>
              <a:solidFill>
                <a:srgbClr val="343A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chte verbindingslijn 62"/>
            <p:cNvCxnSpPr/>
            <p:nvPr/>
          </p:nvCxnSpPr>
          <p:spPr>
            <a:xfrm>
              <a:off x="5982857" y="2505075"/>
              <a:ext cx="128588" cy="0"/>
            </a:xfrm>
            <a:prstGeom prst="line">
              <a:avLst/>
            </a:prstGeom>
            <a:ln>
              <a:solidFill>
                <a:srgbClr val="343A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4" name="Rechte verbindingslijn 63"/>
          <p:cNvCxnSpPr/>
          <p:nvPr/>
        </p:nvCxnSpPr>
        <p:spPr>
          <a:xfrm>
            <a:off x="6331563" y="4185312"/>
            <a:ext cx="1544648" cy="0"/>
          </a:xfrm>
          <a:prstGeom prst="line">
            <a:avLst/>
          </a:prstGeom>
          <a:ln w="38100">
            <a:solidFill>
              <a:srgbClr val="343A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bogen verbindingslijn 64"/>
          <p:cNvCxnSpPr/>
          <p:nvPr/>
        </p:nvCxnSpPr>
        <p:spPr>
          <a:xfrm rot="16200000" flipH="1">
            <a:off x="7209461" y="4173699"/>
            <a:ext cx="666750" cy="666750"/>
          </a:xfrm>
          <a:prstGeom prst="bentConnector3">
            <a:avLst>
              <a:gd name="adj1" fmla="val 100000"/>
            </a:avLst>
          </a:prstGeom>
          <a:ln w="38100">
            <a:solidFill>
              <a:srgbClr val="343A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hthoek 65"/>
          <p:cNvSpPr/>
          <p:nvPr/>
        </p:nvSpPr>
        <p:spPr>
          <a:xfrm>
            <a:off x="8165615" y="4649917"/>
            <a:ext cx="9228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1200" b="1" dirty="0" smtClean="0"/>
              <a:t>INDEX.TTL</a:t>
            </a:r>
            <a:endParaRPr lang="nl-BE" sz="1200" b="1" dirty="0"/>
          </a:p>
        </p:txBody>
      </p:sp>
      <p:grpSp>
        <p:nvGrpSpPr>
          <p:cNvPr id="67" name="Groep 66"/>
          <p:cNvGrpSpPr/>
          <p:nvPr/>
        </p:nvGrpSpPr>
        <p:grpSpPr>
          <a:xfrm>
            <a:off x="7950158" y="4630445"/>
            <a:ext cx="200025" cy="322168"/>
            <a:chOff x="5947139" y="2354360"/>
            <a:chExt cx="200025" cy="322168"/>
          </a:xfrm>
        </p:grpSpPr>
        <p:sp>
          <p:nvSpPr>
            <p:cNvPr id="68" name="Ezelsoor 67"/>
            <p:cNvSpPr/>
            <p:nvPr/>
          </p:nvSpPr>
          <p:spPr>
            <a:xfrm rot="10800000">
              <a:off x="5947139" y="2354360"/>
              <a:ext cx="200025" cy="322168"/>
            </a:xfrm>
            <a:prstGeom prst="foldedCorner">
              <a:avLst>
                <a:gd name="adj" fmla="val 41667"/>
              </a:avLst>
            </a:prstGeom>
            <a:solidFill>
              <a:schemeClr val="bg1"/>
            </a:solidFill>
            <a:ln>
              <a:solidFill>
                <a:srgbClr val="343A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69" name="Rechte verbindingslijn 68"/>
            <p:cNvCxnSpPr/>
            <p:nvPr/>
          </p:nvCxnSpPr>
          <p:spPr>
            <a:xfrm>
              <a:off x="5982857" y="2462213"/>
              <a:ext cx="128588" cy="0"/>
            </a:xfrm>
            <a:prstGeom prst="line">
              <a:avLst/>
            </a:prstGeom>
            <a:ln>
              <a:solidFill>
                <a:srgbClr val="343A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chte verbindingslijn 69"/>
            <p:cNvCxnSpPr/>
            <p:nvPr/>
          </p:nvCxnSpPr>
          <p:spPr>
            <a:xfrm>
              <a:off x="5982857" y="2483644"/>
              <a:ext cx="128588" cy="0"/>
            </a:xfrm>
            <a:prstGeom prst="line">
              <a:avLst/>
            </a:prstGeom>
            <a:ln>
              <a:solidFill>
                <a:srgbClr val="343A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chte verbindingslijn 70"/>
            <p:cNvCxnSpPr/>
            <p:nvPr/>
          </p:nvCxnSpPr>
          <p:spPr>
            <a:xfrm>
              <a:off x="5982857" y="2505075"/>
              <a:ext cx="128588" cy="0"/>
            </a:xfrm>
            <a:prstGeom prst="line">
              <a:avLst/>
            </a:prstGeom>
            <a:ln>
              <a:solidFill>
                <a:srgbClr val="343A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2" name="Gebogen verbindingslijn 71"/>
          <p:cNvCxnSpPr/>
          <p:nvPr/>
        </p:nvCxnSpPr>
        <p:spPr>
          <a:xfrm flipV="1">
            <a:off x="7209460" y="3586808"/>
            <a:ext cx="666751" cy="597711"/>
          </a:xfrm>
          <a:prstGeom prst="bentConnector3">
            <a:avLst>
              <a:gd name="adj1" fmla="val 0"/>
            </a:avLst>
          </a:prstGeom>
          <a:ln w="38100">
            <a:solidFill>
              <a:srgbClr val="343A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hthoek 76"/>
          <p:cNvSpPr/>
          <p:nvPr/>
        </p:nvSpPr>
        <p:spPr>
          <a:xfrm>
            <a:off x="8394267" y="2819290"/>
            <a:ext cx="12538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1200" b="1" dirty="0" smtClean="0"/>
              <a:t>SOME_IMG.JPG</a:t>
            </a:r>
            <a:endParaRPr lang="nl-BE" sz="1200" b="1" dirty="0"/>
          </a:p>
        </p:txBody>
      </p:sp>
      <p:sp>
        <p:nvSpPr>
          <p:cNvPr id="79" name="Ezelsoor 78"/>
          <p:cNvSpPr/>
          <p:nvPr/>
        </p:nvSpPr>
        <p:spPr>
          <a:xfrm rot="10800000">
            <a:off x="8040119" y="2720835"/>
            <a:ext cx="343905" cy="322168"/>
          </a:xfrm>
          <a:prstGeom prst="foldedCorner">
            <a:avLst>
              <a:gd name="adj" fmla="val 0"/>
            </a:avLst>
          </a:prstGeom>
          <a:solidFill>
            <a:schemeClr val="bg1"/>
          </a:solidFill>
          <a:ln>
            <a:solidFill>
              <a:srgbClr val="343A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4" name="Rechthoek 93"/>
          <p:cNvSpPr/>
          <p:nvPr/>
        </p:nvSpPr>
        <p:spPr>
          <a:xfrm>
            <a:off x="8123369" y="2861957"/>
            <a:ext cx="178594" cy="125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5" name="Gelijkbenige driehoek 94"/>
          <p:cNvSpPr/>
          <p:nvPr/>
        </p:nvSpPr>
        <p:spPr>
          <a:xfrm>
            <a:off x="8097175" y="2783376"/>
            <a:ext cx="233363" cy="7619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6" name="Ezelsoor 95"/>
          <p:cNvSpPr/>
          <p:nvPr/>
        </p:nvSpPr>
        <p:spPr>
          <a:xfrm rot="10800000">
            <a:off x="7985876" y="2777485"/>
            <a:ext cx="343905" cy="322168"/>
          </a:xfrm>
          <a:prstGeom prst="foldedCorner">
            <a:avLst>
              <a:gd name="adj" fmla="val 0"/>
            </a:avLst>
          </a:prstGeom>
          <a:solidFill>
            <a:schemeClr val="bg1"/>
          </a:solidFill>
          <a:ln>
            <a:solidFill>
              <a:srgbClr val="343A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7" name="Rechthoek 96"/>
          <p:cNvSpPr/>
          <p:nvPr/>
        </p:nvSpPr>
        <p:spPr>
          <a:xfrm>
            <a:off x="8069126" y="2918607"/>
            <a:ext cx="178594" cy="125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8" name="Gelijkbenige driehoek 97"/>
          <p:cNvSpPr/>
          <p:nvPr/>
        </p:nvSpPr>
        <p:spPr>
          <a:xfrm>
            <a:off x="8042932" y="2840026"/>
            <a:ext cx="233363" cy="7619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9" name="Ezelsoor 98"/>
          <p:cNvSpPr/>
          <p:nvPr/>
        </p:nvSpPr>
        <p:spPr>
          <a:xfrm rot="10800000">
            <a:off x="7922889" y="2828688"/>
            <a:ext cx="343905" cy="322168"/>
          </a:xfrm>
          <a:prstGeom prst="foldedCorner">
            <a:avLst>
              <a:gd name="adj" fmla="val 0"/>
            </a:avLst>
          </a:prstGeom>
          <a:solidFill>
            <a:schemeClr val="bg1"/>
          </a:solidFill>
          <a:ln>
            <a:solidFill>
              <a:srgbClr val="343A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0" name="Rechthoek 99"/>
          <p:cNvSpPr/>
          <p:nvPr/>
        </p:nvSpPr>
        <p:spPr>
          <a:xfrm>
            <a:off x="8006139" y="2969810"/>
            <a:ext cx="178594" cy="125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1" name="Gelijkbenige driehoek 100"/>
          <p:cNvSpPr/>
          <p:nvPr/>
        </p:nvSpPr>
        <p:spPr>
          <a:xfrm>
            <a:off x="7979945" y="2891229"/>
            <a:ext cx="233363" cy="7619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102" name="Gebogen verbindingslijn 101"/>
          <p:cNvCxnSpPr/>
          <p:nvPr/>
        </p:nvCxnSpPr>
        <p:spPr>
          <a:xfrm flipV="1">
            <a:off x="7209460" y="2987912"/>
            <a:ext cx="666751" cy="597711"/>
          </a:xfrm>
          <a:prstGeom prst="bentConnector3">
            <a:avLst>
              <a:gd name="adj1" fmla="val 0"/>
            </a:avLst>
          </a:prstGeom>
          <a:ln w="38100">
            <a:solidFill>
              <a:srgbClr val="343A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hthoek 102"/>
          <p:cNvSpPr/>
          <p:nvPr/>
        </p:nvSpPr>
        <p:spPr>
          <a:xfrm>
            <a:off x="8165615" y="2258783"/>
            <a:ext cx="16836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1200" b="1" dirty="0" smtClean="0"/>
              <a:t>STRUCTURE_LBD.TTL</a:t>
            </a:r>
            <a:endParaRPr lang="nl-BE" sz="1200" b="1" dirty="0"/>
          </a:p>
        </p:txBody>
      </p:sp>
      <p:grpSp>
        <p:nvGrpSpPr>
          <p:cNvPr id="104" name="Groep 103"/>
          <p:cNvGrpSpPr/>
          <p:nvPr/>
        </p:nvGrpSpPr>
        <p:grpSpPr>
          <a:xfrm>
            <a:off x="7984448" y="2201047"/>
            <a:ext cx="200025" cy="322168"/>
            <a:chOff x="5947139" y="2354360"/>
            <a:chExt cx="200025" cy="322168"/>
          </a:xfrm>
        </p:grpSpPr>
        <p:sp>
          <p:nvSpPr>
            <p:cNvPr id="105" name="Ezelsoor 104"/>
            <p:cNvSpPr/>
            <p:nvPr/>
          </p:nvSpPr>
          <p:spPr>
            <a:xfrm rot="10800000">
              <a:off x="5947139" y="2354360"/>
              <a:ext cx="200025" cy="322168"/>
            </a:xfrm>
            <a:prstGeom prst="foldedCorner">
              <a:avLst>
                <a:gd name="adj" fmla="val 41667"/>
              </a:avLst>
            </a:prstGeom>
            <a:solidFill>
              <a:schemeClr val="bg1"/>
            </a:solidFill>
            <a:ln>
              <a:solidFill>
                <a:srgbClr val="343A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106" name="Rechte verbindingslijn 105"/>
            <p:cNvCxnSpPr/>
            <p:nvPr/>
          </p:nvCxnSpPr>
          <p:spPr>
            <a:xfrm>
              <a:off x="5982857" y="2462213"/>
              <a:ext cx="128588" cy="0"/>
            </a:xfrm>
            <a:prstGeom prst="line">
              <a:avLst/>
            </a:prstGeom>
            <a:ln>
              <a:solidFill>
                <a:srgbClr val="343A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Rechte verbindingslijn 106"/>
            <p:cNvCxnSpPr/>
            <p:nvPr/>
          </p:nvCxnSpPr>
          <p:spPr>
            <a:xfrm>
              <a:off x="5982857" y="2483644"/>
              <a:ext cx="128588" cy="0"/>
            </a:xfrm>
            <a:prstGeom prst="line">
              <a:avLst/>
            </a:prstGeom>
            <a:ln>
              <a:solidFill>
                <a:srgbClr val="343A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Rechte verbindingslijn 107"/>
            <p:cNvCxnSpPr/>
            <p:nvPr/>
          </p:nvCxnSpPr>
          <p:spPr>
            <a:xfrm>
              <a:off x="5982857" y="2505075"/>
              <a:ext cx="128588" cy="0"/>
            </a:xfrm>
            <a:prstGeom prst="line">
              <a:avLst/>
            </a:prstGeom>
            <a:ln>
              <a:solidFill>
                <a:srgbClr val="343A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9" name="Gebogen verbindingslijn 108"/>
          <p:cNvCxnSpPr/>
          <p:nvPr/>
        </p:nvCxnSpPr>
        <p:spPr>
          <a:xfrm flipV="1">
            <a:off x="7209460" y="2385994"/>
            <a:ext cx="666751" cy="597711"/>
          </a:xfrm>
          <a:prstGeom prst="bentConnector3">
            <a:avLst>
              <a:gd name="adj1" fmla="val 0"/>
            </a:avLst>
          </a:prstGeom>
          <a:ln w="38100">
            <a:solidFill>
              <a:srgbClr val="343A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hthoek 109"/>
          <p:cNvSpPr/>
          <p:nvPr/>
        </p:nvSpPr>
        <p:spPr>
          <a:xfrm>
            <a:off x="8251936" y="1656865"/>
            <a:ext cx="13754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1200" b="1" dirty="0" smtClean="0"/>
              <a:t>GEOMETRY.STEP</a:t>
            </a:r>
            <a:endParaRPr lang="nl-BE" sz="1200" b="1" dirty="0"/>
          </a:p>
        </p:txBody>
      </p:sp>
      <p:cxnSp>
        <p:nvCxnSpPr>
          <p:cNvPr id="118" name="Gebogen verbindingslijn 117"/>
          <p:cNvCxnSpPr/>
          <p:nvPr/>
        </p:nvCxnSpPr>
        <p:spPr>
          <a:xfrm rot="16200000" flipH="1">
            <a:off x="7209461" y="4830681"/>
            <a:ext cx="666750" cy="666750"/>
          </a:xfrm>
          <a:prstGeom prst="bentConnector3">
            <a:avLst>
              <a:gd name="adj1" fmla="val 100000"/>
            </a:avLst>
          </a:prstGeom>
          <a:ln w="38100">
            <a:solidFill>
              <a:srgbClr val="343A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hthoek 118"/>
          <p:cNvSpPr/>
          <p:nvPr/>
        </p:nvSpPr>
        <p:spPr>
          <a:xfrm>
            <a:off x="8141405" y="3460776"/>
            <a:ext cx="11352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1200" b="1" dirty="0" smtClean="0"/>
              <a:t>ORIGINAL.IFC</a:t>
            </a:r>
            <a:endParaRPr lang="nl-BE" sz="1200" b="1" dirty="0"/>
          </a:p>
        </p:txBody>
      </p:sp>
      <p:grpSp>
        <p:nvGrpSpPr>
          <p:cNvPr id="120" name="Groep 119"/>
          <p:cNvGrpSpPr/>
          <p:nvPr/>
        </p:nvGrpSpPr>
        <p:grpSpPr>
          <a:xfrm>
            <a:off x="7950158" y="3441304"/>
            <a:ext cx="200025" cy="322168"/>
            <a:chOff x="5947139" y="2354360"/>
            <a:chExt cx="200025" cy="322168"/>
          </a:xfrm>
        </p:grpSpPr>
        <p:sp>
          <p:nvSpPr>
            <p:cNvPr id="121" name="Ezelsoor 120"/>
            <p:cNvSpPr/>
            <p:nvPr/>
          </p:nvSpPr>
          <p:spPr>
            <a:xfrm rot="10800000">
              <a:off x="5947139" y="2354360"/>
              <a:ext cx="200025" cy="322168"/>
            </a:xfrm>
            <a:prstGeom prst="foldedCorner">
              <a:avLst>
                <a:gd name="adj" fmla="val 41667"/>
              </a:avLst>
            </a:prstGeom>
            <a:solidFill>
              <a:schemeClr val="bg1"/>
            </a:solidFill>
            <a:ln>
              <a:solidFill>
                <a:srgbClr val="343A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122" name="Rechte verbindingslijn 121"/>
            <p:cNvCxnSpPr/>
            <p:nvPr/>
          </p:nvCxnSpPr>
          <p:spPr>
            <a:xfrm>
              <a:off x="5982857" y="2462213"/>
              <a:ext cx="128588" cy="0"/>
            </a:xfrm>
            <a:prstGeom prst="line">
              <a:avLst/>
            </a:prstGeom>
            <a:ln>
              <a:solidFill>
                <a:srgbClr val="343A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Rechte verbindingslijn 122"/>
            <p:cNvCxnSpPr/>
            <p:nvPr/>
          </p:nvCxnSpPr>
          <p:spPr>
            <a:xfrm>
              <a:off x="5982857" y="2483644"/>
              <a:ext cx="128588" cy="0"/>
            </a:xfrm>
            <a:prstGeom prst="line">
              <a:avLst/>
            </a:prstGeom>
            <a:ln>
              <a:solidFill>
                <a:srgbClr val="343A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Rechte verbindingslijn 123"/>
            <p:cNvCxnSpPr/>
            <p:nvPr/>
          </p:nvCxnSpPr>
          <p:spPr>
            <a:xfrm>
              <a:off x="5982857" y="2505075"/>
              <a:ext cx="128588" cy="0"/>
            </a:xfrm>
            <a:prstGeom prst="line">
              <a:avLst/>
            </a:prstGeom>
            <a:ln>
              <a:solidFill>
                <a:srgbClr val="343A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7" name="Afbeelding 126" descr="File:Icons8 flat folder.sv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475" y="5809060"/>
            <a:ext cx="540544" cy="540544"/>
          </a:xfrm>
          <a:prstGeom prst="rect">
            <a:avLst/>
          </a:prstGeom>
        </p:spPr>
      </p:pic>
      <p:sp>
        <p:nvSpPr>
          <p:cNvPr id="128" name="Rechthoek 127"/>
          <p:cNvSpPr/>
          <p:nvPr/>
        </p:nvSpPr>
        <p:spPr>
          <a:xfrm>
            <a:off x="8334699" y="5982301"/>
            <a:ext cx="16065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BE" sz="1200" b="1" dirty="0" smtClean="0"/>
              <a:t>NANOCREDENTIALS</a:t>
            </a:r>
            <a:endParaRPr lang="nl-BE" sz="1200" b="1" dirty="0"/>
          </a:p>
        </p:txBody>
      </p:sp>
      <p:cxnSp>
        <p:nvCxnSpPr>
          <p:cNvPr id="129" name="Gebogen verbindingslijn 128"/>
          <p:cNvCxnSpPr/>
          <p:nvPr/>
        </p:nvCxnSpPr>
        <p:spPr>
          <a:xfrm rot="16200000" flipH="1">
            <a:off x="7211725" y="5461500"/>
            <a:ext cx="666750" cy="666750"/>
          </a:xfrm>
          <a:prstGeom prst="bentConnector3">
            <a:avLst>
              <a:gd name="adj1" fmla="val 100000"/>
            </a:avLst>
          </a:prstGeom>
          <a:ln w="38100">
            <a:solidFill>
              <a:srgbClr val="343A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1" name="Afbeelding 13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62153" y="1816512"/>
            <a:ext cx="638264" cy="695422"/>
          </a:xfrm>
          <a:prstGeom prst="rect">
            <a:avLst/>
          </a:prstGeom>
        </p:spPr>
      </p:pic>
      <p:cxnSp>
        <p:nvCxnSpPr>
          <p:cNvPr id="132" name="Gebogen verbindingslijn 131"/>
          <p:cNvCxnSpPr/>
          <p:nvPr/>
        </p:nvCxnSpPr>
        <p:spPr>
          <a:xfrm flipV="1">
            <a:off x="7209460" y="1795485"/>
            <a:ext cx="666751" cy="597711"/>
          </a:xfrm>
          <a:prstGeom prst="bentConnector3">
            <a:avLst>
              <a:gd name="adj1" fmla="val 0"/>
            </a:avLst>
          </a:prstGeom>
          <a:ln w="38100">
            <a:solidFill>
              <a:srgbClr val="343A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hthoek 132"/>
          <p:cNvSpPr/>
          <p:nvPr/>
        </p:nvSpPr>
        <p:spPr>
          <a:xfrm>
            <a:off x="8143952" y="4021283"/>
            <a:ext cx="10430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1200" b="1" dirty="0" smtClean="0"/>
              <a:t>SHAPES.TTL</a:t>
            </a:r>
            <a:endParaRPr lang="nl-BE" sz="1200" b="1" dirty="0"/>
          </a:p>
        </p:txBody>
      </p:sp>
      <p:grpSp>
        <p:nvGrpSpPr>
          <p:cNvPr id="134" name="Groep 133"/>
          <p:cNvGrpSpPr/>
          <p:nvPr/>
        </p:nvGrpSpPr>
        <p:grpSpPr>
          <a:xfrm>
            <a:off x="7950158" y="4001811"/>
            <a:ext cx="200025" cy="322168"/>
            <a:chOff x="5947139" y="2354360"/>
            <a:chExt cx="200025" cy="322168"/>
          </a:xfrm>
        </p:grpSpPr>
        <p:sp>
          <p:nvSpPr>
            <p:cNvPr id="135" name="Ezelsoor 134"/>
            <p:cNvSpPr/>
            <p:nvPr/>
          </p:nvSpPr>
          <p:spPr>
            <a:xfrm rot="10800000">
              <a:off x="5947139" y="2354360"/>
              <a:ext cx="200025" cy="322168"/>
            </a:xfrm>
            <a:prstGeom prst="foldedCorner">
              <a:avLst>
                <a:gd name="adj" fmla="val 41667"/>
              </a:avLst>
            </a:prstGeom>
            <a:solidFill>
              <a:schemeClr val="bg1"/>
            </a:solidFill>
            <a:ln>
              <a:solidFill>
                <a:srgbClr val="343A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136" name="Rechte verbindingslijn 135"/>
            <p:cNvCxnSpPr/>
            <p:nvPr/>
          </p:nvCxnSpPr>
          <p:spPr>
            <a:xfrm>
              <a:off x="5982857" y="2462213"/>
              <a:ext cx="128588" cy="0"/>
            </a:xfrm>
            <a:prstGeom prst="line">
              <a:avLst/>
            </a:prstGeom>
            <a:ln>
              <a:solidFill>
                <a:srgbClr val="343A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Rechte verbindingslijn 136"/>
            <p:cNvCxnSpPr/>
            <p:nvPr/>
          </p:nvCxnSpPr>
          <p:spPr>
            <a:xfrm>
              <a:off x="5982857" y="2483644"/>
              <a:ext cx="128588" cy="0"/>
            </a:xfrm>
            <a:prstGeom prst="line">
              <a:avLst/>
            </a:prstGeom>
            <a:ln>
              <a:solidFill>
                <a:srgbClr val="343A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Rechte verbindingslijn 137"/>
            <p:cNvCxnSpPr/>
            <p:nvPr/>
          </p:nvCxnSpPr>
          <p:spPr>
            <a:xfrm>
              <a:off x="5982857" y="2505075"/>
              <a:ext cx="128588" cy="0"/>
            </a:xfrm>
            <a:prstGeom prst="line">
              <a:avLst/>
            </a:prstGeom>
            <a:ln>
              <a:solidFill>
                <a:srgbClr val="343A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9" name="Afbeelding 138" descr="Constructive solid geometry - Wikipedia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423" y="1541268"/>
            <a:ext cx="651892" cy="488326"/>
          </a:xfrm>
          <a:prstGeom prst="rect">
            <a:avLst/>
          </a:prstGeom>
        </p:spPr>
      </p:pic>
      <p:sp>
        <p:nvSpPr>
          <p:cNvPr id="140" name="Rechthoek 139"/>
          <p:cNvSpPr/>
          <p:nvPr/>
        </p:nvSpPr>
        <p:spPr>
          <a:xfrm>
            <a:off x="10691033" y="2244286"/>
            <a:ext cx="5021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1200" b="1" dirty="0" smtClean="0"/>
              <a:t>.ACL</a:t>
            </a:r>
            <a:endParaRPr lang="nl-BE" sz="1200" b="1" dirty="0"/>
          </a:p>
        </p:txBody>
      </p:sp>
      <p:grpSp>
        <p:nvGrpSpPr>
          <p:cNvPr id="141" name="Groep 140"/>
          <p:cNvGrpSpPr/>
          <p:nvPr/>
        </p:nvGrpSpPr>
        <p:grpSpPr>
          <a:xfrm>
            <a:off x="10498019" y="2202118"/>
            <a:ext cx="200025" cy="322168"/>
            <a:chOff x="5947139" y="2354360"/>
            <a:chExt cx="200025" cy="322168"/>
          </a:xfrm>
        </p:grpSpPr>
        <p:sp>
          <p:nvSpPr>
            <p:cNvPr id="142" name="Ezelsoor 141"/>
            <p:cNvSpPr/>
            <p:nvPr/>
          </p:nvSpPr>
          <p:spPr>
            <a:xfrm rot="10800000">
              <a:off x="5947139" y="2354360"/>
              <a:ext cx="200025" cy="322168"/>
            </a:xfrm>
            <a:prstGeom prst="foldedCorner">
              <a:avLst>
                <a:gd name="adj" fmla="val 41667"/>
              </a:avLst>
            </a:prstGeom>
            <a:solidFill>
              <a:schemeClr val="bg1"/>
            </a:solidFill>
            <a:ln>
              <a:solidFill>
                <a:srgbClr val="343A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143" name="Rechte verbindingslijn 142"/>
            <p:cNvCxnSpPr/>
            <p:nvPr/>
          </p:nvCxnSpPr>
          <p:spPr>
            <a:xfrm>
              <a:off x="5982857" y="2462213"/>
              <a:ext cx="128588" cy="0"/>
            </a:xfrm>
            <a:prstGeom prst="line">
              <a:avLst/>
            </a:prstGeom>
            <a:ln>
              <a:solidFill>
                <a:srgbClr val="343A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Rechte verbindingslijn 143"/>
            <p:cNvCxnSpPr/>
            <p:nvPr/>
          </p:nvCxnSpPr>
          <p:spPr>
            <a:xfrm>
              <a:off x="5982857" y="2483644"/>
              <a:ext cx="128588" cy="0"/>
            </a:xfrm>
            <a:prstGeom prst="line">
              <a:avLst/>
            </a:prstGeom>
            <a:ln>
              <a:solidFill>
                <a:srgbClr val="343A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Rechte verbindingslijn 144"/>
            <p:cNvCxnSpPr/>
            <p:nvPr/>
          </p:nvCxnSpPr>
          <p:spPr>
            <a:xfrm>
              <a:off x="5982857" y="2505075"/>
              <a:ext cx="128588" cy="0"/>
            </a:xfrm>
            <a:prstGeom prst="line">
              <a:avLst/>
            </a:prstGeom>
            <a:ln>
              <a:solidFill>
                <a:srgbClr val="343A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7" name="Rechte verbindingslijn 146"/>
          <p:cNvCxnSpPr/>
          <p:nvPr/>
        </p:nvCxnSpPr>
        <p:spPr>
          <a:xfrm>
            <a:off x="9780463" y="2393196"/>
            <a:ext cx="668462" cy="0"/>
          </a:xfrm>
          <a:prstGeom prst="line">
            <a:avLst/>
          </a:prstGeom>
          <a:ln w="38100">
            <a:solidFill>
              <a:srgbClr val="343A4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84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8066" y="2009775"/>
            <a:ext cx="5928552" cy="470108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pbac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85135"/>
            <a:ext cx="10106025" cy="4351338"/>
          </a:xfrm>
        </p:spPr>
        <p:txBody>
          <a:bodyPr/>
          <a:lstStyle/>
          <a:p>
            <a:r>
              <a:rPr lang="nl-BE" dirty="0" smtClean="0"/>
              <a:t>Complex </a:t>
            </a:r>
            <a:r>
              <a:rPr lang="nl-BE" dirty="0" err="1" smtClean="0"/>
              <a:t>networks</a:t>
            </a:r>
            <a:r>
              <a:rPr lang="nl-BE" dirty="0" smtClean="0"/>
              <a:t> </a:t>
            </a:r>
            <a:r>
              <a:rPr lang="nl-BE" dirty="0" smtClean="0"/>
              <a:t>of stakeholders, subcontractors, </a:t>
            </a:r>
            <a:r>
              <a:rPr lang="nl-BE" dirty="0" smtClean="0"/>
              <a:t>employees …</a:t>
            </a:r>
          </a:p>
          <a:p>
            <a:pPr lvl="1"/>
            <a:endParaRPr lang="nl-BE" dirty="0" smtClean="0"/>
          </a:p>
          <a:p>
            <a:r>
              <a:rPr lang="nl-BE" dirty="0" err="1" smtClean="0"/>
              <a:t>Accessing</a:t>
            </a:r>
            <a:r>
              <a:rPr lang="nl-BE" dirty="0" smtClean="0"/>
              <a:t> </a:t>
            </a:r>
            <a:r>
              <a:rPr lang="nl-BE" dirty="0" err="1" smtClean="0"/>
              <a:t>distributed</a:t>
            </a:r>
            <a:r>
              <a:rPr lang="nl-BE" dirty="0" smtClean="0"/>
              <a:t> </a:t>
            </a:r>
            <a:r>
              <a:rPr lang="nl-BE" dirty="0" err="1" smtClean="0"/>
              <a:t>an</a:t>
            </a:r>
            <a:r>
              <a:rPr lang="nl-BE" dirty="0" err="1" smtClean="0"/>
              <a:t>d</a:t>
            </a:r>
            <a:r>
              <a:rPr lang="nl-BE" dirty="0" smtClean="0"/>
              <a:t> </a:t>
            </a:r>
            <a:r>
              <a:rPr lang="nl-BE" dirty="0" err="1" smtClean="0"/>
              <a:t>heterogeneous</a:t>
            </a:r>
            <a:r>
              <a:rPr lang="nl-BE" dirty="0" smtClean="0"/>
              <a:t> data</a:t>
            </a:r>
          </a:p>
          <a:p>
            <a:pPr lvl="1"/>
            <a:endParaRPr lang="nl-BE" dirty="0" smtClean="0"/>
          </a:p>
          <a:p>
            <a:r>
              <a:rPr lang="nl-BE" dirty="0" err="1" smtClean="0"/>
              <a:t>Pattern-based</a:t>
            </a:r>
            <a:r>
              <a:rPr lang="nl-BE" dirty="0" smtClean="0"/>
              <a:t> access control</a:t>
            </a:r>
          </a:p>
          <a:p>
            <a:pPr lvl="1"/>
            <a:r>
              <a:rPr lang="nl-BE" dirty="0" err="1" smtClean="0"/>
              <a:t>Properties</a:t>
            </a:r>
            <a:r>
              <a:rPr lang="nl-BE" dirty="0" smtClean="0"/>
              <a:t> of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requesting</a:t>
            </a:r>
            <a:r>
              <a:rPr lang="nl-BE" dirty="0" smtClean="0"/>
              <a:t> actor	  LDAC 2020</a:t>
            </a:r>
          </a:p>
          <a:p>
            <a:pPr lvl="1"/>
            <a:r>
              <a:rPr lang="nl-BE" dirty="0" err="1" smtClean="0"/>
              <a:t>Properties</a:t>
            </a:r>
            <a:r>
              <a:rPr lang="nl-BE" dirty="0" smtClean="0"/>
              <a:t> of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requested</a:t>
            </a:r>
            <a:r>
              <a:rPr lang="nl-BE" dirty="0" smtClean="0"/>
              <a:t> resource</a:t>
            </a:r>
          </a:p>
          <a:p>
            <a:pPr lvl="1"/>
            <a:r>
              <a:rPr lang="nl-BE" dirty="0" err="1" smtClean="0"/>
              <a:t>Other</a:t>
            </a:r>
            <a:r>
              <a:rPr lang="nl-BE" dirty="0" smtClean="0"/>
              <a:t> </a:t>
            </a:r>
            <a:r>
              <a:rPr lang="nl-BE" dirty="0" err="1" smtClean="0"/>
              <a:t>contextual</a:t>
            </a:r>
            <a:r>
              <a:rPr lang="nl-BE" dirty="0" smtClean="0"/>
              <a:t> information</a:t>
            </a:r>
          </a:p>
          <a:p>
            <a:pPr lvl="1"/>
            <a:endParaRPr lang="nl-BE" dirty="0"/>
          </a:p>
          <a:p>
            <a:pPr lvl="1"/>
            <a:endParaRPr lang="nl-BE" dirty="0" smtClean="0"/>
          </a:p>
          <a:p>
            <a:pPr marL="0" indent="0">
              <a:buNone/>
            </a:pPr>
            <a:endParaRPr lang="nl-BE" dirty="0" smtClean="0"/>
          </a:p>
          <a:p>
            <a:endParaRPr lang="nl-BE" dirty="0"/>
          </a:p>
        </p:txBody>
      </p:sp>
      <p:sp>
        <p:nvSpPr>
          <p:cNvPr id="112" name="Pijl-rechts 111"/>
          <p:cNvSpPr/>
          <p:nvPr/>
        </p:nvSpPr>
        <p:spPr>
          <a:xfrm>
            <a:off x="5026535" y="3324400"/>
            <a:ext cx="466725" cy="17145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Vrije vorm 5"/>
          <p:cNvSpPr/>
          <p:nvPr/>
        </p:nvSpPr>
        <p:spPr>
          <a:xfrm>
            <a:off x="9460480" y="2181225"/>
            <a:ext cx="1049579" cy="2062349"/>
          </a:xfrm>
          <a:custGeom>
            <a:avLst/>
            <a:gdLst>
              <a:gd name="connsiteX0" fmla="*/ 0 w 1049579"/>
              <a:gd name="connsiteY0" fmla="*/ 0 h 2028825"/>
              <a:gd name="connsiteX1" fmla="*/ 962025 w 1049579"/>
              <a:gd name="connsiteY1" fmla="*/ 809625 h 2028825"/>
              <a:gd name="connsiteX2" fmla="*/ 1019175 w 1049579"/>
              <a:gd name="connsiteY2" fmla="*/ 2028825 h 20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9579" h="2028825">
                <a:moveTo>
                  <a:pt x="0" y="0"/>
                </a:moveTo>
                <a:cubicBezTo>
                  <a:pt x="396081" y="235744"/>
                  <a:pt x="792163" y="471488"/>
                  <a:pt x="962025" y="809625"/>
                </a:cubicBezTo>
                <a:cubicBezTo>
                  <a:pt x="1131887" y="1147762"/>
                  <a:pt x="998538" y="1884363"/>
                  <a:pt x="1019175" y="2028825"/>
                </a:cubicBezTo>
              </a:path>
            </a:pathLst>
          </a:custGeom>
          <a:noFill/>
          <a:ln w="38100">
            <a:prstDash val="solid"/>
            <a:headEnd type="none" w="med" len="med"/>
            <a:tailEnd type="triangle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6" name="Ovaal 25"/>
          <p:cNvSpPr/>
          <p:nvPr/>
        </p:nvSpPr>
        <p:spPr>
          <a:xfrm>
            <a:off x="10454090" y="2601339"/>
            <a:ext cx="388746" cy="388746"/>
          </a:xfrm>
          <a:prstGeom prst="ellipse">
            <a:avLst/>
          </a:prstGeom>
          <a:solidFill>
            <a:srgbClr val="369C8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?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8707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requirements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514475"/>
            <a:ext cx="7666822" cy="2826172"/>
          </a:xfrm>
        </p:spPr>
        <p:txBody>
          <a:bodyPr>
            <a:normAutofit/>
          </a:bodyPr>
          <a:lstStyle/>
          <a:p>
            <a:r>
              <a:rPr lang="nl-BE" dirty="0" err="1" smtClean="0"/>
              <a:t>Authentication</a:t>
            </a:r>
            <a:r>
              <a:rPr lang="nl-BE" dirty="0"/>
              <a:t>		</a:t>
            </a:r>
            <a:r>
              <a:rPr lang="nl-BE" dirty="0" err="1" smtClean="0"/>
              <a:t>WebID</a:t>
            </a:r>
            <a:endParaRPr lang="nl-BE" dirty="0" smtClean="0"/>
          </a:p>
          <a:p>
            <a:r>
              <a:rPr lang="nl-BE" dirty="0" err="1" smtClean="0"/>
              <a:t>Authorisation</a:t>
            </a:r>
            <a:r>
              <a:rPr lang="nl-BE" dirty="0"/>
              <a:t>	</a:t>
            </a:r>
            <a:r>
              <a:rPr lang="nl-BE" dirty="0" smtClean="0"/>
              <a:t>		Web Access Control (WAC)</a:t>
            </a:r>
            <a:endParaRPr lang="nl-BE" dirty="0" smtClean="0"/>
          </a:p>
          <a:p>
            <a:r>
              <a:rPr lang="nl-BE" dirty="0" err="1" smtClean="0"/>
              <a:t>Immutable</a:t>
            </a:r>
            <a:r>
              <a:rPr lang="nl-BE" dirty="0" smtClean="0"/>
              <a:t> statements		</a:t>
            </a:r>
            <a:r>
              <a:rPr lang="nl-BE" dirty="0" err="1" smtClean="0"/>
              <a:t>Nanopublications</a:t>
            </a:r>
            <a:endParaRPr lang="nl-BE" dirty="0" smtClean="0"/>
          </a:p>
          <a:p>
            <a:r>
              <a:rPr lang="nl-BE" dirty="0" smtClean="0"/>
              <a:t>Trust				Digital </a:t>
            </a:r>
            <a:r>
              <a:rPr lang="nl-BE" dirty="0" err="1" smtClean="0"/>
              <a:t>signatures</a:t>
            </a:r>
            <a:endParaRPr lang="nl-BE" dirty="0"/>
          </a:p>
          <a:p>
            <a:r>
              <a:rPr lang="nl-BE" dirty="0" smtClean="0"/>
              <a:t>Rules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validation</a:t>
            </a:r>
            <a:r>
              <a:rPr lang="nl-BE" dirty="0" smtClean="0"/>
              <a:t>		SHACL</a:t>
            </a:r>
          </a:p>
          <a:p>
            <a:r>
              <a:rPr lang="nl-BE" dirty="0" err="1" smtClean="0"/>
              <a:t>Connecting</a:t>
            </a:r>
            <a:r>
              <a:rPr lang="nl-BE" dirty="0" smtClean="0"/>
              <a:t> </a:t>
            </a:r>
            <a:r>
              <a:rPr lang="nl-BE" dirty="0" err="1" smtClean="0"/>
              <a:t>framework</a:t>
            </a:r>
            <a:r>
              <a:rPr lang="nl-BE" dirty="0" smtClean="0"/>
              <a:t>		PBAC</a:t>
            </a:r>
          </a:p>
          <a:p>
            <a:endParaRPr lang="nl-BE" dirty="0" smtClean="0"/>
          </a:p>
        </p:txBody>
      </p:sp>
      <p:sp>
        <p:nvSpPr>
          <p:cNvPr id="4" name="Pijl-rechts 3"/>
          <p:cNvSpPr/>
          <p:nvPr/>
        </p:nvSpPr>
        <p:spPr>
          <a:xfrm>
            <a:off x="3834839" y="1615690"/>
            <a:ext cx="466725" cy="17145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Pijl-rechts 5"/>
          <p:cNvSpPr/>
          <p:nvPr/>
        </p:nvSpPr>
        <p:spPr>
          <a:xfrm>
            <a:off x="3834839" y="2021250"/>
            <a:ext cx="466725" cy="17145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Pijl-rechts 7"/>
          <p:cNvSpPr/>
          <p:nvPr/>
        </p:nvSpPr>
        <p:spPr>
          <a:xfrm>
            <a:off x="3834839" y="2419922"/>
            <a:ext cx="466725" cy="17145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Pijl-rechts 12"/>
          <p:cNvSpPr/>
          <p:nvPr/>
        </p:nvSpPr>
        <p:spPr>
          <a:xfrm>
            <a:off x="3834839" y="2813890"/>
            <a:ext cx="466725" cy="17145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Pijl-rechts 8"/>
          <p:cNvSpPr/>
          <p:nvPr/>
        </p:nvSpPr>
        <p:spPr>
          <a:xfrm>
            <a:off x="3834839" y="3207858"/>
            <a:ext cx="466725" cy="17145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Pijl-rechts 9"/>
          <p:cNvSpPr/>
          <p:nvPr/>
        </p:nvSpPr>
        <p:spPr>
          <a:xfrm>
            <a:off x="3834839" y="3601826"/>
            <a:ext cx="466725" cy="17145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0896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Web-</a:t>
            </a:r>
            <a:r>
              <a:rPr lang="nl-BE" dirty="0" err="1" smtClean="0"/>
              <a:t>id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686425" y="4980890"/>
            <a:ext cx="6286500" cy="1788368"/>
          </a:xfrm>
        </p:spPr>
        <p:txBody>
          <a:bodyPr>
            <a:normAutofit/>
          </a:bodyPr>
          <a:lstStyle/>
          <a:p>
            <a:r>
              <a:rPr lang="nl-BE" dirty="0" err="1" smtClean="0"/>
              <a:t>Identification</a:t>
            </a:r>
            <a:r>
              <a:rPr lang="nl-BE" dirty="0" smtClean="0"/>
              <a:t> of actors/bots/… </a:t>
            </a:r>
            <a:r>
              <a:rPr lang="nl-BE" dirty="0" err="1" smtClean="0"/>
              <a:t>using</a:t>
            </a:r>
            <a:r>
              <a:rPr lang="nl-BE" dirty="0" smtClean="0"/>
              <a:t> a personal URL</a:t>
            </a:r>
          </a:p>
          <a:p>
            <a:r>
              <a:rPr lang="nl-BE" dirty="0" smtClean="0"/>
              <a:t>Solid 		</a:t>
            </a:r>
            <a:r>
              <a:rPr lang="nl-BE" dirty="0" err="1" smtClean="0"/>
              <a:t>Coupled</a:t>
            </a:r>
            <a:r>
              <a:rPr lang="nl-BE" dirty="0" smtClean="0"/>
              <a:t> </a:t>
            </a:r>
            <a:r>
              <a:rPr lang="nl-BE" dirty="0" err="1" smtClean="0"/>
              <a:t>with</a:t>
            </a:r>
            <a:r>
              <a:rPr lang="nl-BE" dirty="0" smtClean="0"/>
              <a:t> a data POD</a:t>
            </a:r>
          </a:p>
          <a:p>
            <a:r>
              <a:rPr lang="nl-BE" dirty="0" smtClean="0"/>
              <a:t>Card: Basic </a:t>
            </a:r>
            <a:r>
              <a:rPr lang="nl-BE" dirty="0" smtClean="0"/>
              <a:t>information </a:t>
            </a:r>
            <a:r>
              <a:rPr lang="nl-BE" dirty="0" err="1" smtClean="0"/>
              <a:t>about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smtClean="0"/>
              <a:t>actor</a:t>
            </a:r>
          </a:p>
          <a:p>
            <a:r>
              <a:rPr lang="nl-BE" dirty="0" smtClean="0"/>
              <a:t>E.g.: </a:t>
            </a:r>
            <a:r>
              <a:rPr lang="nl-BE" sz="1600" dirty="0">
                <a:solidFill>
                  <a:srgbClr val="002060"/>
                </a:solidFill>
              </a:rPr>
              <a:t>https://</a:t>
            </a:r>
            <a:r>
              <a:rPr lang="nl-BE" sz="1600" dirty="0" smtClean="0">
                <a:solidFill>
                  <a:srgbClr val="002060"/>
                </a:solidFill>
              </a:rPr>
              <a:t>jwerbrouck.consolidproject.be/profile/card</a:t>
            </a:r>
            <a:r>
              <a:rPr lang="nl-BE" sz="1600" dirty="0" smtClean="0"/>
              <a:t>#</a:t>
            </a:r>
            <a:r>
              <a:rPr lang="nl-BE" sz="1600" dirty="0" smtClean="0">
                <a:solidFill>
                  <a:srgbClr val="287568"/>
                </a:solidFill>
              </a:rPr>
              <a:t>me</a:t>
            </a:r>
            <a:r>
              <a:rPr lang="nl-BE" sz="1600" dirty="0" smtClean="0"/>
              <a:t> </a:t>
            </a:r>
            <a:endParaRPr lang="nl-BE" dirty="0" smtClean="0"/>
          </a:p>
          <a:p>
            <a:endParaRPr lang="nl-BE" dirty="0" smtClean="0"/>
          </a:p>
        </p:txBody>
      </p:sp>
      <p:sp>
        <p:nvSpPr>
          <p:cNvPr id="4" name="Pijl-rechts 3"/>
          <p:cNvSpPr/>
          <p:nvPr/>
        </p:nvSpPr>
        <p:spPr>
          <a:xfrm>
            <a:off x="6858000" y="5469863"/>
            <a:ext cx="466725" cy="17145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83" y="1485135"/>
            <a:ext cx="4455769" cy="498497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821" y="2616358"/>
            <a:ext cx="1886102" cy="1886102"/>
          </a:xfrm>
          <a:prstGeom prst="rect">
            <a:avLst/>
          </a:prstGeom>
        </p:spPr>
      </p:pic>
      <p:sp>
        <p:nvSpPr>
          <p:cNvPr id="13" name="Rechthoek: afgeronde hoeken 23">
            <a:extLst>
              <a:ext uri="{FF2B5EF4-FFF2-40B4-BE49-F238E27FC236}">
                <a16:creationId xmlns:a16="http://schemas.microsoft.com/office/drawing/2014/main" id="{0F6A6929-EB3F-48CC-84CF-799468C80B97}"/>
              </a:ext>
            </a:extLst>
          </p:cNvPr>
          <p:cNvSpPr/>
          <p:nvPr/>
        </p:nvSpPr>
        <p:spPr>
          <a:xfrm>
            <a:off x="634482" y="1380931"/>
            <a:ext cx="4459934" cy="5207352"/>
          </a:xfrm>
          <a:prstGeom prst="roundRect">
            <a:avLst>
              <a:gd name="adj" fmla="val 4556"/>
            </a:avLst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Rechthoek: afgeronde hoeken 23">
            <a:extLst>
              <a:ext uri="{FF2B5EF4-FFF2-40B4-BE49-F238E27FC236}">
                <a16:creationId xmlns:a16="http://schemas.microsoft.com/office/drawing/2014/main" id="{0F6A6929-EB3F-48CC-84CF-799468C80B97}"/>
              </a:ext>
            </a:extLst>
          </p:cNvPr>
          <p:cNvSpPr/>
          <p:nvPr/>
        </p:nvSpPr>
        <p:spPr>
          <a:xfrm>
            <a:off x="682847" y="3008941"/>
            <a:ext cx="1736503" cy="191459"/>
          </a:xfrm>
          <a:prstGeom prst="roundRect">
            <a:avLst>
              <a:gd name="adj" fmla="val 31604"/>
            </a:avLst>
          </a:prstGeom>
          <a:solidFill>
            <a:schemeClr val="tx2">
              <a:alpha val="42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2" name="Rechte verbindingslijn met pijl 31"/>
          <p:cNvCxnSpPr>
            <a:stCxn id="15" idx="3"/>
          </p:cNvCxnSpPr>
          <p:nvPr/>
        </p:nvCxnSpPr>
        <p:spPr>
          <a:xfrm>
            <a:off x="2419350" y="3104671"/>
            <a:ext cx="4672012" cy="8954"/>
          </a:xfrm>
          <a:prstGeom prst="straightConnector1">
            <a:avLst/>
          </a:prstGeom>
          <a:ln w="38100">
            <a:solidFill>
              <a:srgbClr val="28756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hthoek 32"/>
          <p:cNvSpPr/>
          <p:nvPr/>
        </p:nvSpPr>
        <p:spPr>
          <a:xfrm>
            <a:off x="4993470" y="3024188"/>
            <a:ext cx="185018" cy="1071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4" name="Vierkante haak rechts 33"/>
          <p:cNvSpPr/>
          <p:nvPr/>
        </p:nvSpPr>
        <p:spPr>
          <a:xfrm rot="16200000">
            <a:off x="5060104" y="2965931"/>
            <a:ext cx="57260" cy="238128"/>
          </a:xfrm>
          <a:prstGeom prst="rightBracket">
            <a:avLst>
              <a:gd name="adj" fmla="val 161560"/>
            </a:avLst>
          </a:prstGeom>
          <a:ln w="38100">
            <a:solidFill>
              <a:srgbClr val="287568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287568"/>
              </a:solidFill>
            </a:endParaRPr>
          </a:p>
        </p:txBody>
      </p:sp>
      <p:cxnSp>
        <p:nvCxnSpPr>
          <p:cNvPr id="35" name="Rechte verbindingslijn met pijl 34"/>
          <p:cNvCxnSpPr/>
          <p:nvPr/>
        </p:nvCxnSpPr>
        <p:spPr>
          <a:xfrm>
            <a:off x="5094416" y="3977621"/>
            <a:ext cx="1996946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kstvak 43"/>
          <p:cNvSpPr txBox="1"/>
          <p:nvPr/>
        </p:nvSpPr>
        <p:spPr>
          <a:xfrm>
            <a:off x="5355463" y="2807216"/>
            <a:ext cx="16766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1" cap="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Id</a:t>
            </a:r>
            <a:r>
              <a:rPr lang="nl-BE" sz="1400" b="1" cap="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:  </a:t>
            </a:r>
            <a:r>
              <a:rPr lang="nl-BE" sz="1400" b="1" cap="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denotes</a:t>
            </a:r>
            <a:endParaRPr lang="nl-BE" sz="1400" b="1" cap="all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45" name="Tekstvak 44"/>
          <p:cNvSpPr txBox="1"/>
          <p:nvPr/>
        </p:nvSpPr>
        <p:spPr>
          <a:xfrm>
            <a:off x="5145913" y="3688762"/>
            <a:ext cx="16766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1" cap="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card:  </a:t>
            </a:r>
            <a:r>
              <a:rPr lang="nl-BE" sz="1400" b="1" cap="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describes</a:t>
            </a:r>
            <a:endParaRPr lang="nl-BE" sz="1400" b="1" cap="all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</p:txBody>
      </p:sp>
      <p:cxnSp>
        <p:nvCxnSpPr>
          <p:cNvPr id="47" name="Rechte verbindingslijn 46"/>
          <p:cNvCxnSpPr/>
          <p:nvPr/>
        </p:nvCxnSpPr>
        <p:spPr>
          <a:xfrm>
            <a:off x="6572250" y="6479633"/>
            <a:ext cx="4371975" cy="0"/>
          </a:xfrm>
          <a:prstGeom prst="lin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9" name="Rechte verbindingslijn 48"/>
          <p:cNvCxnSpPr/>
          <p:nvPr/>
        </p:nvCxnSpPr>
        <p:spPr>
          <a:xfrm>
            <a:off x="11060430" y="6479633"/>
            <a:ext cx="302895" cy="0"/>
          </a:xfrm>
          <a:prstGeom prst="line">
            <a:avLst/>
          </a:prstGeom>
          <a:noFill/>
          <a:ln w="28575">
            <a:solidFill>
              <a:srgbClr val="2875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78920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Thema_Jeroen_green">
  <a:themeElements>
    <a:clrScheme name="Aangepast 5">
      <a:dk1>
        <a:srgbClr val="000000"/>
      </a:dk1>
      <a:lt1>
        <a:srgbClr val="FFFFFF"/>
      </a:lt1>
      <a:dk2>
        <a:srgbClr val="369C8B"/>
      </a:dk2>
      <a:lt2>
        <a:srgbClr val="FFFFFF"/>
      </a:lt2>
      <a:accent1>
        <a:srgbClr val="369C8B"/>
      </a:accent1>
      <a:accent2>
        <a:srgbClr val="ED7D31"/>
      </a:accent2>
      <a:accent3>
        <a:srgbClr val="A5A5A5"/>
      </a:accent3>
      <a:accent4>
        <a:srgbClr val="FFC000"/>
      </a:accent4>
      <a:accent5>
        <a:srgbClr val="C55A11"/>
      </a:accent5>
      <a:accent6>
        <a:srgbClr val="002D89"/>
      </a:accent6>
      <a:hlink>
        <a:srgbClr val="369C8B"/>
      </a:hlink>
      <a:folHlink>
        <a:srgbClr val="369C8B"/>
      </a:folHlink>
    </a:clrScheme>
    <a:fontScheme name="Aangepast 1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_Jeroen_green" id="{25209C00-AC02-44A9-BEB9-CD6D0D3D2EB3}" vid="{F383FC8B-197E-4973-91E8-1ED7BC20988F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2F4C6F71B2A54F825DAE3726AE79A0" ma:contentTypeVersion="11" ma:contentTypeDescription="Een nieuw document maken." ma:contentTypeScope="" ma:versionID="5aca6d7f68d8bc94f7d6a9e1712cf70c">
  <xsd:schema xmlns:xsd="http://www.w3.org/2001/XMLSchema" xmlns:xs="http://www.w3.org/2001/XMLSchema" xmlns:p="http://schemas.microsoft.com/office/2006/metadata/properties" xmlns:ns3="f669b691-7ff2-406d-ae89-27550ce6aa7d" xmlns:ns4="6a261a2e-c55b-44c7-9ce3-b5ec4f8209b3" targetNamespace="http://schemas.microsoft.com/office/2006/metadata/properties" ma:root="true" ma:fieldsID="92dd2f3ab55e03ed72b2173c118b0181" ns3:_="" ns4:_="">
    <xsd:import namespace="f669b691-7ff2-406d-ae89-27550ce6aa7d"/>
    <xsd:import namespace="6a261a2e-c55b-44c7-9ce3-b5ec4f8209b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9b691-7ff2-406d-ae89-27550ce6aa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261a2e-c55b-44c7-9ce3-b5ec4f8209b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365F17F-DCD7-4824-BB19-A6DFBF2491B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D083D6B-6378-48D5-BF9E-B0A5E13D81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69b691-7ff2-406d-ae89-27550ce6aa7d"/>
    <ds:schemaRef ds:uri="6a261a2e-c55b-44c7-9ce3-b5ec4f8209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BBF2026-F5BD-41D1-BDE8-32683B64FB3B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6a261a2e-c55b-44c7-9ce3-b5ec4f8209b3"/>
    <ds:schemaRef ds:uri="http://purl.org/dc/elements/1.1/"/>
    <ds:schemaRef ds:uri="http://schemas.microsoft.com/office/2006/metadata/properties"/>
    <ds:schemaRef ds:uri="f669b691-7ff2-406d-ae89-27550ce6aa7d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Thema_Jeroen_green</Template>
  <TotalTime>7492</TotalTime>
  <Words>1563</Words>
  <Application>Microsoft Office PowerPoint</Application>
  <PresentationFormat>Breedbeeld</PresentationFormat>
  <Paragraphs>292</Paragraphs>
  <Slides>28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34" baseType="lpstr">
      <vt:lpstr>Arial</vt:lpstr>
      <vt:lpstr>Calibri</vt:lpstr>
      <vt:lpstr>Corbel</vt:lpstr>
      <vt:lpstr>Lato</vt:lpstr>
      <vt:lpstr>Lato Light</vt:lpstr>
      <vt:lpstr>Thema_Jeroen_green</vt:lpstr>
      <vt:lpstr>PATTERN-BASED  ACCESS  CONTROL</vt:lpstr>
      <vt:lpstr>introduction</vt:lpstr>
      <vt:lpstr>The  solid  project</vt:lpstr>
      <vt:lpstr>The  solid  project</vt:lpstr>
      <vt:lpstr>The  Consolid  project</vt:lpstr>
      <vt:lpstr>What  is  a  (con)solid  pod?</vt:lpstr>
      <vt:lpstr>pbac</vt:lpstr>
      <vt:lpstr>requirements</vt:lpstr>
      <vt:lpstr>Web-id</vt:lpstr>
      <vt:lpstr>wac</vt:lpstr>
      <vt:lpstr>nanopublications</vt:lpstr>
      <vt:lpstr>Nanopublications</vt:lpstr>
      <vt:lpstr>shacl</vt:lpstr>
      <vt:lpstr>Pbac  framework</vt:lpstr>
      <vt:lpstr>Use case</vt:lpstr>
      <vt:lpstr>Use case:  delegation</vt:lpstr>
      <vt:lpstr>Use case</vt:lpstr>
      <vt:lpstr>Use case</vt:lpstr>
      <vt:lpstr>recap</vt:lpstr>
      <vt:lpstr>Recap:  authentication</vt:lpstr>
      <vt:lpstr>Recap:  trust</vt:lpstr>
      <vt:lpstr>Recap:  immutable statements</vt:lpstr>
      <vt:lpstr>Recap:  ACCESS  RULES</vt:lpstr>
      <vt:lpstr>Recap:  validation</vt:lpstr>
      <vt:lpstr>Generalisation  of  pbac</vt:lpstr>
      <vt:lpstr>Future work</vt:lpstr>
      <vt:lpstr>Thank  you</vt:lpstr>
      <vt:lpstr>further reading</vt:lpstr>
    </vt:vector>
  </TitlesOfParts>
  <Company>UGent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Pattern-based access control</dc:title>
  <dc:creator>Jeroen Werbrouck</dc:creator>
  <cp:lastModifiedBy>Jeroen Werbrouck</cp:lastModifiedBy>
  <cp:revision>129</cp:revision>
  <dcterms:created xsi:type="dcterms:W3CDTF">2020-06-07T12:24:32Z</dcterms:created>
  <dcterms:modified xsi:type="dcterms:W3CDTF">2020-06-18T09:40:54Z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0x010100092F4C6F71B2A54F825DAE3726AE79A0</vt:lpwstr>
  </property>
</Properties>
</file>